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4" r:id="rId5"/>
    <p:sldMasterId id="2147483723" r:id="rId6"/>
    <p:sldMasterId id="2147483732" r:id="rId7"/>
    <p:sldMasterId id="2147483741" r:id="rId8"/>
    <p:sldMasterId id="2147483766" r:id="rId9"/>
    <p:sldMasterId id="2147483758" r:id="rId10"/>
  </p:sldMasterIdLst>
  <p:notesMasterIdLst>
    <p:notesMasterId r:id="rId118"/>
  </p:notesMasterIdLst>
  <p:sldIdLst>
    <p:sldId id="256" r:id="rId11"/>
    <p:sldId id="396" r:id="rId12"/>
    <p:sldId id="398" r:id="rId13"/>
    <p:sldId id="399" r:id="rId14"/>
    <p:sldId id="487" r:id="rId15"/>
    <p:sldId id="380" r:id="rId16"/>
    <p:sldId id="387" r:id="rId17"/>
    <p:sldId id="382" r:id="rId18"/>
    <p:sldId id="381" r:id="rId19"/>
    <p:sldId id="383" r:id="rId20"/>
    <p:sldId id="384" r:id="rId21"/>
    <p:sldId id="385" r:id="rId22"/>
    <p:sldId id="386" r:id="rId23"/>
    <p:sldId id="388" r:id="rId24"/>
    <p:sldId id="280" r:id="rId25"/>
    <p:sldId id="482" r:id="rId26"/>
    <p:sldId id="293" r:id="rId27"/>
    <p:sldId id="278" r:id="rId28"/>
    <p:sldId id="277" r:id="rId29"/>
    <p:sldId id="306" r:id="rId30"/>
    <p:sldId id="453" r:id="rId31"/>
    <p:sldId id="403" r:id="rId32"/>
    <p:sldId id="401" r:id="rId33"/>
    <p:sldId id="402" r:id="rId34"/>
    <p:sldId id="282" r:id="rId35"/>
    <p:sldId id="464" r:id="rId36"/>
    <p:sldId id="291" r:id="rId37"/>
    <p:sldId id="319" r:id="rId38"/>
    <p:sldId id="483" r:id="rId39"/>
    <p:sldId id="451" r:id="rId40"/>
    <p:sldId id="321" r:id="rId41"/>
    <p:sldId id="394" r:id="rId42"/>
    <p:sldId id="456" r:id="rId43"/>
    <p:sldId id="322" r:id="rId44"/>
    <p:sldId id="465" r:id="rId45"/>
    <p:sldId id="449" r:id="rId46"/>
    <p:sldId id="367" r:id="rId47"/>
    <p:sldId id="368" r:id="rId48"/>
    <p:sldId id="365" r:id="rId49"/>
    <p:sldId id="355" r:id="rId50"/>
    <p:sldId id="285" r:id="rId51"/>
    <p:sldId id="286" r:id="rId52"/>
    <p:sldId id="440" r:id="rId53"/>
    <p:sldId id="287" r:id="rId54"/>
    <p:sldId id="466" r:id="rId55"/>
    <p:sldId id="467" r:id="rId56"/>
    <p:sldId id="468" r:id="rId57"/>
    <p:sldId id="391" r:id="rId58"/>
    <p:sldId id="392" r:id="rId59"/>
    <p:sldId id="441" r:id="rId60"/>
    <p:sldId id="290" r:id="rId61"/>
    <p:sldId id="279" r:id="rId62"/>
    <p:sldId id="484" r:id="rId63"/>
    <p:sldId id="292" r:id="rId64"/>
    <p:sldId id="406" r:id="rId65"/>
    <p:sldId id="469" r:id="rId66"/>
    <p:sldId id="470" r:id="rId67"/>
    <p:sldId id="471" r:id="rId68"/>
    <p:sldId id="272" r:id="rId69"/>
    <p:sldId id="294" r:id="rId70"/>
    <p:sldId id="296" r:id="rId71"/>
    <p:sldId id="472" r:id="rId72"/>
    <p:sldId id="473" r:id="rId73"/>
    <p:sldId id="474" r:id="rId74"/>
    <p:sldId id="302" r:id="rId75"/>
    <p:sldId id="452" r:id="rId76"/>
    <p:sldId id="300" r:id="rId77"/>
    <p:sldId id="310" r:id="rId78"/>
    <p:sldId id="307" r:id="rId79"/>
    <p:sldId id="329" r:id="rId80"/>
    <p:sldId id="336" r:id="rId81"/>
    <p:sldId id="337" r:id="rId82"/>
    <p:sldId id="308" r:id="rId83"/>
    <p:sldId id="475" r:id="rId84"/>
    <p:sldId id="358" r:id="rId85"/>
    <p:sldId id="351" r:id="rId86"/>
    <p:sldId id="311" r:id="rId87"/>
    <p:sldId id="312" r:id="rId88"/>
    <p:sldId id="332" r:id="rId89"/>
    <p:sldId id="476" r:id="rId90"/>
    <p:sldId id="481" r:id="rId91"/>
    <p:sldId id="480" r:id="rId92"/>
    <p:sldId id="478" r:id="rId93"/>
    <p:sldId id="479" r:id="rId94"/>
    <p:sldId id="439" r:id="rId95"/>
    <p:sldId id="352" r:id="rId96"/>
    <p:sldId id="315" r:id="rId97"/>
    <p:sldId id="485" r:id="rId98"/>
    <p:sldId id="338" r:id="rId99"/>
    <p:sldId id="333" r:id="rId100"/>
    <p:sldId id="318" r:id="rId101"/>
    <p:sldId id="376" r:id="rId102"/>
    <p:sldId id="461" r:id="rId103"/>
    <p:sldId id="370" r:id="rId104"/>
    <p:sldId id="372" r:id="rId105"/>
    <p:sldId id="373" r:id="rId106"/>
    <p:sldId id="374" r:id="rId107"/>
    <p:sldId id="375" r:id="rId108"/>
    <p:sldId id="354" r:id="rId109"/>
    <p:sldId id="323" r:id="rId110"/>
    <p:sldId id="486" r:id="rId111"/>
    <p:sldId id="404" r:id="rId112"/>
    <p:sldId id="325" r:id="rId113"/>
    <p:sldId id="462" r:id="rId114"/>
    <p:sldId id="463" r:id="rId115"/>
    <p:sldId id="400" r:id="rId116"/>
    <p:sldId id="488" r:id="rId117"/>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03E0E7EA-8ED7-4C46-94F4-330252FFAC27}">
          <p14:sldIdLst>
            <p14:sldId id="256"/>
            <p14:sldId id="396"/>
            <p14:sldId id="398"/>
            <p14:sldId id="399"/>
            <p14:sldId id="487"/>
            <p14:sldId id="380"/>
            <p14:sldId id="387"/>
            <p14:sldId id="382"/>
            <p14:sldId id="381"/>
            <p14:sldId id="383"/>
            <p14:sldId id="384"/>
            <p14:sldId id="385"/>
            <p14:sldId id="386"/>
            <p14:sldId id="388"/>
          </p14:sldIdLst>
        </p14:section>
        <p14:section name="0. Introduction" id="{E9AD817A-71D2-4FD2-AC12-2E2D9486C1C3}">
          <p14:sldIdLst>
            <p14:sldId id="280"/>
            <p14:sldId id="482"/>
            <p14:sldId id="293"/>
            <p14:sldId id="278"/>
            <p14:sldId id="277"/>
            <p14:sldId id="306"/>
            <p14:sldId id="453"/>
            <p14:sldId id="403"/>
            <p14:sldId id="401"/>
            <p14:sldId id="402"/>
            <p14:sldId id="282"/>
            <p14:sldId id="464"/>
            <p14:sldId id="291"/>
          </p14:sldIdLst>
        </p14:section>
        <p14:section name="1. Stakeholders" id="{8F514C1E-CC16-4455-84AA-693CF1AFF753}">
          <p14:sldIdLst>
            <p14:sldId id="319"/>
            <p14:sldId id="483"/>
            <p14:sldId id="451"/>
            <p14:sldId id="321"/>
            <p14:sldId id="394"/>
            <p14:sldId id="456"/>
            <p14:sldId id="322"/>
            <p14:sldId id="465"/>
            <p14:sldId id="449"/>
            <p14:sldId id="367"/>
            <p14:sldId id="368"/>
            <p14:sldId id="365"/>
            <p14:sldId id="355"/>
          </p14:sldIdLst>
        </p14:section>
        <p14:section name="2. Stories as data" id="{53936FDF-310A-4D2D-A968-5501E58B5991}">
          <p14:sldIdLst>
            <p14:sldId id="285"/>
            <p14:sldId id="286"/>
            <p14:sldId id="440"/>
            <p14:sldId id="287"/>
            <p14:sldId id="466"/>
            <p14:sldId id="467"/>
            <p14:sldId id="468"/>
            <p14:sldId id="391"/>
            <p14:sldId id="392"/>
            <p14:sldId id="441"/>
            <p14:sldId id="290"/>
          </p14:sldIdLst>
        </p14:section>
        <p14:section name="3. Data" id="{DFD99DD3-110E-422A-B3D2-6F54281B0FC5}">
          <p14:sldIdLst>
            <p14:sldId id="279"/>
            <p14:sldId id="484"/>
            <p14:sldId id="292"/>
            <p14:sldId id="406"/>
            <p14:sldId id="469"/>
            <p14:sldId id="470"/>
            <p14:sldId id="471"/>
            <p14:sldId id="272"/>
          </p14:sldIdLst>
        </p14:section>
        <p14:section name="4. EAP baseline" id="{6D57A453-54D0-4ED0-9F04-DCACAD61B75B}">
          <p14:sldIdLst>
            <p14:sldId id="294"/>
            <p14:sldId id="296"/>
            <p14:sldId id="472"/>
            <p14:sldId id="473"/>
            <p14:sldId id="474"/>
            <p14:sldId id="302"/>
            <p14:sldId id="452"/>
            <p14:sldId id="300"/>
          </p14:sldIdLst>
        </p14:section>
        <p14:section name="5. Barriers" id="{37A41B91-EFA1-470F-B5AB-965D004039FD}">
          <p14:sldIdLst>
            <p14:sldId id="310"/>
            <p14:sldId id="307"/>
            <p14:sldId id="329"/>
            <p14:sldId id="336"/>
            <p14:sldId id="337"/>
            <p14:sldId id="308"/>
            <p14:sldId id="475"/>
            <p14:sldId id="358"/>
            <p14:sldId id="351"/>
          </p14:sldIdLst>
        </p14:section>
        <p14:section name="6. Powers" id="{E8C75670-DCCC-4D8D-83C7-DCF8386E215B}">
          <p14:sldIdLst>
            <p14:sldId id="311"/>
            <p14:sldId id="312"/>
            <p14:sldId id="332"/>
            <p14:sldId id="476"/>
            <p14:sldId id="481"/>
            <p14:sldId id="480"/>
            <p14:sldId id="478"/>
            <p14:sldId id="479"/>
            <p14:sldId id="439"/>
            <p14:sldId id="352"/>
          </p14:sldIdLst>
        </p14:section>
        <p14:section name="6. Levers" id="{B48585BF-FEFB-4083-975D-D695C0993B79}">
          <p14:sldIdLst>
            <p14:sldId id="315"/>
            <p14:sldId id="485"/>
            <p14:sldId id="338"/>
            <p14:sldId id="333"/>
            <p14:sldId id="318"/>
            <p14:sldId id="376"/>
            <p14:sldId id="461"/>
            <p14:sldId id="370"/>
            <p14:sldId id="372"/>
            <p14:sldId id="373"/>
            <p14:sldId id="374"/>
            <p14:sldId id="375"/>
            <p14:sldId id="354"/>
          </p14:sldIdLst>
        </p14:section>
        <p14:section name="8. Casemaking" id="{437BADD4-B7A9-4487-9042-8BD13F51BCDF}">
          <p14:sldIdLst>
            <p14:sldId id="323"/>
            <p14:sldId id="486"/>
            <p14:sldId id="404"/>
            <p14:sldId id="325"/>
            <p14:sldId id="462"/>
            <p14:sldId id="463"/>
            <p14:sldId id="400"/>
          </p14:sldIdLst>
        </p14:section>
        <p14:section name="Back cover" id="{39C9072A-C9F4-4F82-91BC-E72465B3C874}">
          <p14:sldIdLst>
            <p14:sldId id="488"/>
          </p14:sldIdLst>
        </p14:section>
      </p14:sectionLst>
    </p:ext>
    <p:ext uri="{EFAFB233-063F-42B5-8137-9DF3F51BA10A}">
      <p15:sldGuideLst xmlns:p15="http://schemas.microsoft.com/office/powerpoint/2012/main">
        <p15:guide id="1" orient="horz" pos="2069" userDrawn="1">
          <p15:clr>
            <a:srgbClr val="A4A3A4"/>
          </p15:clr>
        </p15:guide>
        <p15:guide id="2" pos="361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BF108-06F8-8C47-C621-06DFB284715D}" name="Rebecca Chan" initials="RC" userId="S::Rebecca.Chan@arup.com::b436706d-9eed-4e19-8fd1-2d7ce406786c" providerId="AD"/>
  <p188:author id="{45644B89-19AB-9B28-DE12-38F5BD5E097B}" name="Laura Frost" initials="LF" userId="S::laura.frost@arup.com::43b7aca4-ba10-48e5-82fa-f51191c1600d" providerId="AD"/>
  <p188:author id="{B602158B-8FD4-F6DD-6FEC-F6A15290A87A}" name="Matilde Salgado" initials="" userId="S::Matilde.Salgado@arup.com::95c8642f-7b93-4561-a290-c180774b0d6d" providerId="AD"/>
  <p188:author id="{B52B14C7-CEA1-F61E-0BE1-896BD9982C49}" name="Laurie Kerr" initials="LK" userId="S::Laurie.Kerr@arup.com::74901bec-3049-47b2-9942-6c247914e2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drigo Fuhr" initials="RF" lastIdx="7" clrIdx="0">
    <p:extLst>
      <p:ext uri="{19B8F6BF-5375-455C-9EA6-DF929625EA0E}">
        <p15:presenceInfo xmlns:p15="http://schemas.microsoft.com/office/powerpoint/2012/main" userId="S::200052225@aluno.unb.br::5d6c6258-dcaa-46ec-a7d1-8105ef1c9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2A"/>
    <a:srgbClr val="FBDFB2"/>
    <a:srgbClr val="F19500"/>
    <a:srgbClr val="99B63C"/>
    <a:srgbClr val="6AB24D"/>
    <a:srgbClr val="038842"/>
    <a:srgbClr val="00B2E3"/>
    <a:srgbClr val="008CBE"/>
    <a:srgbClr val="1C3567"/>
    <a:srgbClr val="C5C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0" autoAdjust="0"/>
    <p:restoredTop sz="96853" autoAdjust="0"/>
  </p:normalViewPr>
  <p:slideViewPr>
    <p:cSldViewPr snapToGrid="0" showGuides="1">
      <p:cViewPr varScale="1">
        <p:scale>
          <a:sx n="128" d="100"/>
          <a:sy n="128" d="100"/>
        </p:scale>
        <p:origin x="630" y="132"/>
      </p:cViewPr>
      <p:guideLst>
        <p:guide orient="horz" pos="2069"/>
        <p:guide pos="36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microsoft.com/office/2018/10/relationships/authors" Target="author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commentAuthors" Target="commentAuthors.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9F4A3-9928-426D-9AD6-3D59B3028FDD}" type="doc">
      <dgm:prSet loTypeId="urn:microsoft.com/office/officeart/2005/8/layout/venn1" loCatId="relationship" qsTypeId="urn:microsoft.com/office/officeart/2005/8/quickstyle/simple1" qsCatId="simple" csTypeId="urn:microsoft.com/office/officeart/2005/8/colors/accent3_1" csCatId="accent3" phldr="1"/>
      <dgm:spPr/>
    </dgm:pt>
    <dgm:pt modelId="{AE2C22B6-0FA4-48A7-B79A-7C7C720A5DE3}">
      <dgm:prSet phldrT="[Text]" custT="1"/>
      <dgm:spPr>
        <a:ln>
          <a:solidFill>
            <a:schemeClr val="tx1">
              <a:lumMod val="65000"/>
              <a:lumOff val="35000"/>
            </a:schemeClr>
          </a:solidFill>
        </a:ln>
      </dgm:spPr>
      <dgm:t>
        <a:bodyPr anchor="t"/>
        <a:lstStyle/>
        <a:p>
          <a:r>
            <a:rPr lang="en-US" sz="2400">
              <a:solidFill>
                <a:schemeClr val="tx2"/>
              </a:solidFill>
              <a:latin typeface="Arial" panose="020B0604020202020204" pitchFamily="34" charset="0"/>
              <a:cs typeface="Arial" panose="020B0604020202020204" pitchFamily="34" charset="0"/>
            </a:rPr>
            <a:t>Fiable</a:t>
          </a:r>
        </a:p>
        <a:p>
          <a:endParaRPr lang="en-GB" sz="2400">
            <a:solidFill>
              <a:schemeClr val="tx2"/>
            </a:solidFill>
            <a:latin typeface="Arial" panose="020B0604020202020204" pitchFamily="34" charset="0"/>
            <a:cs typeface="Arial" panose="020B0604020202020204" pitchFamily="34" charset="0"/>
          </a:endParaRPr>
        </a:p>
      </dgm:t>
    </dgm:pt>
    <dgm:pt modelId="{58A2AA27-3DEF-47AF-A388-C00BAB5FF119}" type="par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1D66916E-BC5B-4BBD-918B-A9F72418E7A6}" type="sib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8E985A2C-3EF7-457D-8E89-77874EEE3065}">
      <dgm:prSet phldrT="[Text]" custT="1"/>
      <dgm:spPr>
        <a:ln>
          <a:solidFill>
            <a:schemeClr val="tx1">
              <a:lumMod val="65000"/>
              <a:lumOff val="35000"/>
            </a:schemeClr>
          </a:solidFill>
        </a:ln>
      </dgm:spPr>
      <dgm:t>
        <a:bodyPr anchor="b"/>
        <a:lstStyle/>
        <a:p>
          <a:r>
            <a:rPr lang="en-US" sz="2400">
              <a:solidFill>
                <a:schemeClr val="tx2"/>
              </a:solidFill>
              <a:latin typeface="Arial" panose="020B0604020202020204" pitchFamily="34" charset="0"/>
              <a:cs typeface="Arial" panose="020B0604020202020204" pitchFamily="34" charset="0"/>
            </a:rPr>
            <a:t>Abordable</a:t>
          </a:r>
        </a:p>
      </dgm:t>
    </dgm:pt>
    <dgm:pt modelId="{2784CE74-74E5-4269-B865-AA6A709C3E46}" type="par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A2D21028-4F13-44C6-BC7B-F1E59FC73E3E}" type="sib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60351053-4F39-4DEC-9AF9-B4C21E2D15C1}">
      <dgm:prSet phldrT="[Text]" custT="1"/>
      <dgm:spPr>
        <a:ln>
          <a:solidFill>
            <a:schemeClr val="tx1">
              <a:lumMod val="65000"/>
              <a:lumOff val="35000"/>
            </a:schemeClr>
          </a:solidFill>
        </a:ln>
      </dgm:spPr>
      <dgm:t>
        <a:bodyPr anchor="b"/>
        <a:lstStyle/>
        <a:p>
          <a:r>
            <a:rPr lang="en-US" sz="2400">
              <a:solidFill>
                <a:schemeClr val="tx2"/>
              </a:solidFill>
              <a:latin typeface="Arial" panose="020B0604020202020204" pitchFamily="34" charset="0"/>
              <a:cs typeface="Arial" panose="020B0604020202020204" pitchFamily="34" charset="0"/>
            </a:rPr>
            <a:t>Durable</a:t>
          </a:r>
        </a:p>
      </dgm:t>
    </dgm:pt>
    <dgm:pt modelId="{B58E7B9F-6D66-486E-A5A6-D3CA8CADAF84}" type="par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679E910D-D938-45A0-88FF-3AA45506D696}" type="sib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C3A59580-05FD-4247-A028-66F2E9E87AEE}" type="pres">
      <dgm:prSet presAssocID="{5519F4A3-9928-426D-9AD6-3D59B3028FDD}" presName="compositeShape" presStyleCnt="0">
        <dgm:presLayoutVars>
          <dgm:chMax val="7"/>
          <dgm:dir/>
          <dgm:resizeHandles val="exact"/>
        </dgm:presLayoutVars>
      </dgm:prSet>
      <dgm:spPr/>
    </dgm:pt>
    <dgm:pt modelId="{A90270B5-25DB-4F20-B55A-D2193AFC81DA}" type="pres">
      <dgm:prSet presAssocID="{AE2C22B6-0FA4-48A7-B79A-7C7C720A5DE3}" presName="circ1" presStyleLbl="vennNode1" presStyleIdx="0" presStyleCnt="3" custLinFactNeighborY="-909"/>
      <dgm:spPr/>
    </dgm:pt>
    <dgm:pt modelId="{39A96176-54D8-4052-A81E-9790D02FAFFA}" type="pres">
      <dgm:prSet presAssocID="{AE2C22B6-0FA4-48A7-B79A-7C7C720A5DE3}" presName="circ1Tx" presStyleLbl="revTx" presStyleIdx="0" presStyleCnt="0">
        <dgm:presLayoutVars>
          <dgm:chMax val="0"/>
          <dgm:chPref val="0"/>
          <dgm:bulletEnabled val="1"/>
        </dgm:presLayoutVars>
      </dgm:prSet>
      <dgm:spPr/>
    </dgm:pt>
    <dgm:pt modelId="{C505828F-A8A6-4808-A823-2ADA823CEB35}" type="pres">
      <dgm:prSet presAssocID="{8E985A2C-3EF7-457D-8E89-77874EEE3065}" presName="circ2" presStyleLbl="vennNode1" presStyleIdx="1" presStyleCnt="3" custLinFactNeighborX="-5182" custLinFactNeighborY="-15473"/>
      <dgm:spPr/>
    </dgm:pt>
    <dgm:pt modelId="{91459DBD-EA48-4A91-BC28-311F90C76984}" type="pres">
      <dgm:prSet presAssocID="{8E985A2C-3EF7-457D-8E89-77874EEE3065}" presName="circ2Tx" presStyleLbl="revTx" presStyleIdx="0" presStyleCnt="0">
        <dgm:presLayoutVars>
          <dgm:chMax val="0"/>
          <dgm:chPref val="0"/>
          <dgm:bulletEnabled val="1"/>
        </dgm:presLayoutVars>
      </dgm:prSet>
      <dgm:spPr/>
    </dgm:pt>
    <dgm:pt modelId="{7FC40711-7D12-4297-B727-B86260E8BE0C}" type="pres">
      <dgm:prSet presAssocID="{60351053-4F39-4DEC-9AF9-B4C21E2D15C1}" presName="circ3" presStyleLbl="vennNode1" presStyleIdx="2" presStyleCnt="3" custLinFactNeighborX="5165" custLinFactNeighborY="-15857"/>
      <dgm:spPr/>
    </dgm:pt>
    <dgm:pt modelId="{0CF9836E-4C96-4959-9CEC-B3C23463D19A}" type="pres">
      <dgm:prSet presAssocID="{60351053-4F39-4DEC-9AF9-B4C21E2D15C1}" presName="circ3Tx" presStyleLbl="revTx" presStyleIdx="0" presStyleCnt="0">
        <dgm:presLayoutVars>
          <dgm:chMax val="0"/>
          <dgm:chPref val="0"/>
          <dgm:bulletEnabled val="1"/>
        </dgm:presLayoutVars>
      </dgm:prSet>
      <dgm:spPr/>
    </dgm:pt>
  </dgm:ptLst>
  <dgm:cxnLst>
    <dgm:cxn modelId="{F378E114-E9CE-4F9F-858A-AF8171D255C8}" srcId="{5519F4A3-9928-426D-9AD6-3D59B3028FDD}" destId="{60351053-4F39-4DEC-9AF9-B4C21E2D15C1}" srcOrd="2" destOrd="0" parTransId="{B58E7B9F-6D66-486E-A5A6-D3CA8CADAF84}" sibTransId="{679E910D-D938-45A0-88FF-3AA45506D696}"/>
    <dgm:cxn modelId="{EBDB7635-3E36-418C-B4B8-27AA45907433}" type="presOf" srcId="{AE2C22B6-0FA4-48A7-B79A-7C7C720A5DE3}" destId="{39A96176-54D8-4052-A81E-9790D02FAFFA}" srcOrd="1" destOrd="0" presId="urn:microsoft.com/office/officeart/2005/8/layout/venn1"/>
    <dgm:cxn modelId="{360D6B44-48CE-4F82-B843-72405F705AFA}" srcId="{5519F4A3-9928-426D-9AD6-3D59B3028FDD}" destId="{AE2C22B6-0FA4-48A7-B79A-7C7C720A5DE3}" srcOrd="0" destOrd="0" parTransId="{58A2AA27-3DEF-47AF-A388-C00BAB5FF119}" sibTransId="{1D66916E-BC5B-4BBD-918B-A9F72418E7A6}"/>
    <dgm:cxn modelId="{75131047-0746-44E8-BC0B-DC52DC1E0DBF}" type="presOf" srcId="{8E985A2C-3EF7-457D-8E89-77874EEE3065}" destId="{C505828F-A8A6-4808-A823-2ADA823CEB35}" srcOrd="0" destOrd="0" presId="urn:microsoft.com/office/officeart/2005/8/layout/venn1"/>
    <dgm:cxn modelId="{FB09A94A-7AF4-4A80-B0EE-9A8676277DB4}" type="presOf" srcId="{5519F4A3-9928-426D-9AD6-3D59B3028FDD}" destId="{C3A59580-05FD-4247-A028-66F2E9E87AEE}" srcOrd="0" destOrd="0" presId="urn:microsoft.com/office/officeart/2005/8/layout/venn1"/>
    <dgm:cxn modelId="{7DFBD578-8FA3-4071-84CE-6ABB06A0CA3F}" type="presOf" srcId="{60351053-4F39-4DEC-9AF9-B4C21E2D15C1}" destId="{7FC40711-7D12-4297-B727-B86260E8BE0C}" srcOrd="0" destOrd="0" presId="urn:microsoft.com/office/officeart/2005/8/layout/venn1"/>
    <dgm:cxn modelId="{909F6589-9F4B-441D-A7A2-3E6944DC1B91}" srcId="{5519F4A3-9928-426D-9AD6-3D59B3028FDD}" destId="{8E985A2C-3EF7-457D-8E89-77874EEE3065}" srcOrd="1" destOrd="0" parTransId="{2784CE74-74E5-4269-B865-AA6A709C3E46}" sibTransId="{A2D21028-4F13-44C6-BC7B-F1E59FC73E3E}"/>
    <dgm:cxn modelId="{A17E7292-DB52-48A3-B862-B980477361D7}" type="presOf" srcId="{AE2C22B6-0FA4-48A7-B79A-7C7C720A5DE3}" destId="{A90270B5-25DB-4F20-B55A-D2193AFC81DA}" srcOrd="0" destOrd="0" presId="urn:microsoft.com/office/officeart/2005/8/layout/venn1"/>
    <dgm:cxn modelId="{2D52BBEE-43B1-4E5F-986F-5C7CA1485D19}" type="presOf" srcId="{60351053-4F39-4DEC-9AF9-B4C21E2D15C1}" destId="{0CF9836E-4C96-4959-9CEC-B3C23463D19A}" srcOrd="1" destOrd="0" presId="urn:microsoft.com/office/officeart/2005/8/layout/venn1"/>
    <dgm:cxn modelId="{CF361BF8-2A16-4786-B41F-280AFCCA63A7}" type="presOf" srcId="{8E985A2C-3EF7-457D-8E89-77874EEE3065}" destId="{91459DBD-EA48-4A91-BC28-311F90C76984}" srcOrd="1" destOrd="0" presId="urn:microsoft.com/office/officeart/2005/8/layout/venn1"/>
    <dgm:cxn modelId="{C1304BC8-8EFD-4E47-A05D-68492219D320}" type="presParOf" srcId="{C3A59580-05FD-4247-A028-66F2E9E87AEE}" destId="{A90270B5-25DB-4F20-B55A-D2193AFC81DA}" srcOrd="0" destOrd="0" presId="urn:microsoft.com/office/officeart/2005/8/layout/venn1"/>
    <dgm:cxn modelId="{332B9931-7326-4D93-9AB9-4AB09534375B}" type="presParOf" srcId="{C3A59580-05FD-4247-A028-66F2E9E87AEE}" destId="{39A96176-54D8-4052-A81E-9790D02FAFFA}" srcOrd="1" destOrd="0" presId="urn:microsoft.com/office/officeart/2005/8/layout/venn1"/>
    <dgm:cxn modelId="{BD9C9E7C-6723-4209-95DC-5958AF9A7C60}" type="presParOf" srcId="{C3A59580-05FD-4247-A028-66F2E9E87AEE}" destId="{C505828F-A8A6-4808-A823-2ADA823CEB35}" srcOrd="2" destOrd="0" presId="urn:microsoft.com/office/officeart/2005/8/layout/venn1"/>
    <dgm:cxn modelId="{A5EC329F-8546-45AC-B93C-296B78AE52D7}" type="presParOf" srcId="{C3A59580-05FD-4247-A028-66F2E9E87AEE}" destId="{91459DBD-EA48-4A91-BC28-311F90C76984}" srcOrd="3" destOrd="0" presId="urn:microsoft.com/office/officeart/2005/8/layout/venn1"/>
    <dgm:cxn modelId="{24451F0E-7849-4B33-A3A6-C35F8AB12108}" type="presParOf" srcId="{C3A59580-05FD-4247-A028-66F2E9E87AEE}" destId="{7FC40711-7D12-4297-B727-B86260E8BE0C}" srcOrd="4" destOrd="0" presId="urn:microsoft.com/office/officeart/2005/8/layout/venn1"/>
    <dgm:cxn modelId="{D501198C-AC5C-436F-A24C-014C6FFA24B0}" type="presParOf" srcId="{C3A59580-05FD-4247-A028-66F2E9E87AEE}" destId="{0CF9836E-4C96-4959-9CEC-B3C23463D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270B5-25DB-4F20-B55A-D2193AFC81DA}">
      <dsp:nvSpPr>
        <dsp:cNvPr id="0" name=""/>
        <dsp:cNvSpPr/>
      </dsp:nvSpPr>
      <dsp:spPr>
        <a:xfrm>
          <a:off x="2990775" y="39847"/>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solidFill>
                <a:schemeClr val="tx2"/>
              </a:solidFill>
              <a:latin typeface="Arial" panose="020B0604020202020204" pitchFamily="34" charset="0"/>
              <a:cs typeface="Arial" panose="020B0604020202020204" pitchFamily="34" charset="0"/>
            </a:rPr>
            <a:t>Fiable</a:t>
          </a:r>
        </a:p>
        <a:p>
          <a:pPr marL="0" lvl="0" indent="0" algn="ctr" defTabSz="1066800">
            <a:lnSpc>
              <a:spcPct val="90000"/>
            </a:lnSpc>
            <a:spcBef>
              <a:spcPct val="0"/>
            </a:spcBef>
            <a:spcAft>
              <a:spcPct val="35000"/>
            </a:spcAft>
            <a:buNone/>
          </a:pPr>
          <a:endParaRPr lang="en-GB" sz="2400" kern="1200">
            <a:solidFill>
              <a:schemeClr val="tx2"/>
            </a:solidFill>
            <a:latin typeface="Arial" panose="020B0604020202020204" pitchFamily="34" charset="0"/>
            <a:cs typeface="Arial" panose="020B0604020202020204" pitchFamily="34" charset="0"/>
          </a:endParaRPr>
        </a:p>
      </dsp:txBody>
      <dsp:txXfrm>
        <a:off x="3443199" y="633653"/>
        <a:ext cx="2488332" cy="1526931"/>
      </dsp:txXfrm>
    </dsp:sp>
    <dsp:sp modelId="{C505828F-A8A6-4808-A823-2ADA823CEB35}">
      <dsp:nvSpPr>
        <dsp:cNvPr id="0" name=""/>
        <dsp:cNvSpPr/>
      </dsp:nvSpPr>
      <dsp:spPr>
        <a:xfrm>
          <a:off x="4039313" y="166640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a:solidFill>
                <a:schemeClr val="tx2"/>
              </a:solidFill>
              <a:latin typeface="Arial" panose="020B0604020202020204" pitchFamily="34" charset="0"/>
              <a:cs typeface="Arial" panose="020B0604020202020204" pitchFamily="34" charset="0"/>
            </a:rPr>
            <a:t>Abordable</a:t>
          </a:r>
        </a:p>
      </dsp:txBody>
      <dsp:txXfrm>
        <a:off x="5077060" y="2542973"/>
        <a:ext cx="2035908" cy="1866249"/>
      </dsp:txXfrm>
    </dsp:sp>
    <dsp:sp modelId="{7FC40711-7D12-4297-B727-B86260E8BE0C}">
      <dsp:nvSpPr>
        <dsp:cNvPr id="0" name=""/>
        <dsp:cNvSpPr/>
      </dsp:nvSpPr>
      <dsp:spPr>
        <a:xfrm>
          <a:off x="1941660" y="165337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a:solidFill>
                <a:schemeClr val="tx2"/>
              </a:solidFill>
              <a:latin typeface="Arial" panose="020B0604020202020204" pitchFamily="34" charset="0"/>
              <a:cs typeface="Arial" panose="020B0604020202020204" pitchFamily="34" charset="0"/>
            </a:rPr>
            <a:t>Durable</a:t>
          </a:r>
        </a:p>
      </dsp:txBody>
      <dsp:txXfrm>
        <a:off x="2261185" y="2529943"/>
        <a:ext cx="2035908" cy="18662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50F1EA0-8813-4032-9E62-8A79A7E27B8A}" type="datetimeFigureOut">
              <a:rPr lang="en-GB" smtClean="0"/>
              <a:t>02/07/2024</a:t>
            </a:fld>
            <a:endParaRPr lang="en-GB"/>
          </a:p>
        </p:txBody>
      </p:sp>
      <p:sp>
        <p:nvSpPr>
          <p:cNvPr id="4" name="Slide Image Placeholder 3"/>
          <p:cNvSpPr>
            <a:spLocks noGrp="1" noRot="1" noChangeAspect="1"/>
          </p:cNvSpPr>
          <p:nvPr>
            <p:ph type="sldImg" idx="2"/>
          </p:nvPr>
        </p:nvSpPr>
        <p:spPr>
          <a:xfrm>
            <a:off x="1055688" y="1279525"/>
            <a:ext cx="4987925"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Clique para editar os estilos de texto mestre</a:t>
            </a:r>
          </a:p>
          <a:p>
            <a:pPr lvl="1"/>
            <a:r>
              <a:rPr lang="en-US"/>
              <a:t>Segundo nível</a:t>
            </a:r>
          </a:p>
          <a:p>
            <a:pPr lvl="2"/>
            <a:r>
              <a:rPr lang="en-US"/>
              <a:t>Terceiro nível</a:t>
            </a:r>
          </a:p>
          <a:p>
            <a:pPr lvl="3"/>
            <a:r>
              <a:rPr lang="en-US"/>
              <a:t>Quarto nível</a:t>
            </a:r>
          </a:p>
          <a:p>
            <a:pPr lvl="4"/>
            <a:r>
              <a:rPr lang="en-US"/>
              <a:t>Quinto nível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5447E9D-4E63-47DB-936C-DD132FDFB5AB}" type="slidenum">
              <a:rPr lang="en-GB" smtClean="0"/>
              <a:t>‹#›</a:t>
            </a:fld>
            <a:endParaRPr lang="en-GB"/>
          </a:p>
        </p:txBody>
      </p:sp>
    </p:spTree>
    <p:extLst>
      <p:ext uri="{BB962C8B-B14F-4D97-AF65-F5344CB8AC3E}">
        <p14:creationId xmlns:p14="http://schemas.microsoft.com/office/powerpoint/2010/main" val="426300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3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103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7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17</a:t>
            </a:fld>
            <a:endParaRPr lang="en-GB"/>
          </a:p>
        </p:txBody>
      </p:sp>
    </p:spTree>
    <p:extLst>
      <p:ext uri="{BB962C8B-B14F-4D97-AF65-F5344CB8AC3E}">
        <p14:creationId xmlns:p14="http://schemas.microsoft.com/office/powerpoint/2010/main" val="91468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18</a:t>
            </a:fld>
            <a:endParaRPr lang="en-GB"/>
          </a:p>
        </p:txBody>
      </p:sp>
    </p:spTree>
    <p:extLst>
      <p:ext uri="{BB962C8B-B14F-4D97-AF65-F5344CB8AC3E}">
        <p14:creationId xmlns:p14="http://schemas.microsoft.com/office/powerpoint/2010/main" val="14073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19</a:t>
            </a:fld>
            <a:endParaRPr lang="en-GB"/>
          </a:p>
        </p:txBody>
      </p:sp>
    </p:spTree>
    <p:extLst>
      <p:ext uri="{BB962C8B-B14F-4D97-AF65-F5344CB8AC3E}">
        <p14:creationId xmlns:p14="http://schemas.microsoft.com/office/powerpoint/2010/main" val="379994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20</a:t>
            </a:fld>
            <a:endParaRPr lang="en-GB"/>
          </a:p>
        </p:txBody>
      </p:sp>
    </p:spTree>
    <p:extLst>
      <p:ext uri="{BB962C8B-B14F-4D97-AF65-F5344CB8AC3E}">
        <p14:creationId xmlns:p14="http://schemas.microsoft.com/office/powerpoint/2010/main" val="342426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25</a:t>
            </a:fld>
            <a:endParaRPr lang="en-GB"/>
          </a:p>
        </p:txBody>
      </p:sp>
    </p:spTree>
    <p:extLst>
      <p:ext uri="{BB962C8B-B14F-4D97-AF65-F5344CB8AC3E}">
        <p14:creationId xmlns:p14="http://schemas.microsoft.com/office/powerpoint/2010/main" val="255737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27</a:t>
            </a:fld>
            <a:endParaRPr lang="en-GB"/>
          </a:p>
        </p:txBody>
      </p:sp>
    </p:spTree>
    <p:extLst>
      <p:ext uri="{BB962C8B-B14F-4D97-AF65-F5344CB8AC3E}">
        <p14:creationId xmlns:p14="http://schemas.microsoft.com/office/powerpoint/2010/main" val="304001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681C4-9DBA-BA18-FA3B-273098F2C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3DC2C-FD1E-0295-F7B0-BE7B34AC7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5D0AC-BFE2-C3A0-28CF-0A0B6328DE4B}"/>
              </a:ext>
            </a:extLst>
          </p:cNvPr>
          <p:cNvSpPr>
            <a:spLocks noGrp="1"/>
          </p:cNvSpPr>
          <p:nvPr>
            <p:ph type="body" idx="1"/>
          </p:nvPr>
        </p:nvSpPr>
        <p:spPr/>
        <p:txBody>
          <a:bodyPr/>
          <a:lstStyle/>
          <a:p>
            <a:pPr algn="l" rtl="0" fontAlgn="base">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CD94AD15-CF8B-AFAF-76DD-421D6224668B}"/>
              </a:ext>
            </a:extLst>
          </p:cNvPr>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848706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ACFC-CBF7-54FA-38D7-3B6CF5C66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D6D1A-23BE-346F-E52B-13B481F6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37538-EB7A-413B-073C-3014EA5182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67E0DA-4FBD-C5E6-3D24-30C164667A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62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C5E21-ADC0-C410-1E8C-53ABB8825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BC26F-9317-2C9F-5828-951AF3116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82F9D-F2A1-A5A9-97F6-4A375419AB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5931D4-DE10-964C-3619-E25B488283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08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221C0-A218-458F-4EBA-87058377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5D230-0FAC-1DDF-9909-07FF7163D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3ACD4-3CBF-12C7-76BB-764159F650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BCEA86-91C6-3405-6900-D4B022E4E06C}"/>
              </a:ext>
            </a:extLst>
          </p:cNvPr>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54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22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A4F3-BE63-9FBC-18C0-4E0B7EB22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A8377-2D7A-6D7C-36FC-788E0F4E5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4CD43-56B8-7F87-E0D4-25B14797D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35E84E-6EB4-E913-97A3-B6D373FDB0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15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41</a:t>
            </a:fld>
            <a:endParaRPr lang="en-GB"/>
          </a:p>
        </p:txBody>
      </p:sp>
    </p:spTree>
    <p:extLst>
      <p:ext uri="{BB962C8B-B14F-4D97-AF65-F5344CB8AC3E}">
        <p14:creationId xmlns:p14="http://schemas.microsoft.com/office/powerpoint/2010/main" val="2595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42</a:t>
            </a:fld>
            <a:endParaRPr lang="en-GB"/>
          </a:p>
        </p:txBody>
      </p:sp>
    </p:spTree>
    <p:extLst>
      <p:ext uri="{BB962C8B-B14F-4D97-AF65-F5344CB8AC3E}">
        <p14:creationId xmlns:p14="http://schemas.microsoft.com/office/powerpoint/2010/main" val="4081887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43</a:t>
            </a:fld>
            <a:endParaRPr lang="en-GB"/>
          </a:p>
        </p:txBody>
      </p:sp>
    </p:spTree>
    <p:extLst>
      <p:ext uri="{BB962C8B-B14F-4D97-AF65-F5344CB8AC3E}">
        <p14:creationId xmlns:p14="http://schemas.microsoft.com/office/powerpoint/2010/main" val="62188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44</a:t>
            </a:fld>
            <a:endParaRPr lang="en-GB"/>
          </a:p>
        </p:txBody>
      </p:sp>
    </p:spTree>
    <p:extLst>
      <p:ext uri="{BB962C8B-B14F-4D97-AF65-F5344CB8AC3E}">
        <p14:creationId xmlns:p14="http://schemas.microsoft.com/office/powerpoint/2010/main" val="3865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36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45</a:t>
            </a:fld>
            <a:endParaRPr lang="en-GB"/>
          </a:p>
        </p:txBody>
      </p:sp>
    </p:spTree>
    <p:extLst>
      <p:ext uri="{BB962C8B-B14F-4D97-AF65-F5344CB8AC3E}">
        <p14:creationId xmlns:p14="http://schemas.microsoft.com/office/powerpoint/2010/main" val="278883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3730-BD03-E9C7-2168-F7F18B65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6468-55A0-EDCE-42AF-28BC6ED1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3E513-8056-5FD8-EDA4-7554271D5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64A107-7FBF-0536-19D2-905B65575033}"/>
              </a:ext>
            </a:extLst>
          </p:cNvPr>
          <p:cNvSpPr>
            <a:spLocks noGrp="1"/>
          </p:cNvSpPr>
          <p:nvPr>
            <p:ph type="sldNum" sz="quarter" idx="5"/>
          </p:nvPr>
        </p:nvSpPr>
        <p:spPr/>
        <p:txBody>
          <a:bodyPr/>
          <a:lstStyle/>
          <a:p>
            <a:fld id="{B5447E9D-4E63-47DB-936C-DD132FDFB5AB}" type="slidenum">
              <a:rPr lang="en-GB" smtClean="0"/>
              <a:t>46</a:t>
            </a:fld>
            <a:endParaRPr lang="en-GB"/>
          </a:p>
        </p:txBody>
      </p:sp>
    </p:spTree>
    <p:extLst>
      <p:ext uri="{BB962C8B-B14F-4D97-AF65-F5344CB8AC3E}">
        <p14:creationId xmlns:p14="http://schemas.microsoft.com/office/powerpoint/2010/main" val="19580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B3B-9825-3966-208F-7C3B1AD4B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760AC-1E91-BB21-06A2-A517CBED7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6462B-A3BC-D846-ACC4-22F221E96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0EEB4D-7C6D-7A75-6F19-46BC9AA98763}"/>
              </a:ext>
            </a:extLst>
          </p:cNvPr>
          <p:cNvSpPr>
            <a:spLocks noGrp="1"/>
          </p:cNvSpPr>
          <p:nvPr>
            <p:ph type="sldNum" sz="quarter" idx="5"/>
          </p:nvPr>
        </p:nvSpPr>
        <p:spPr/>
        <p:txBody>
          <a:bodyPr/>
          <a:lstStyle/>
          <a:p>
            <a:fld id="{B5447E9D-4E63-47DB-936C-DD132FDFB5AB}" type="slidenum">
              <a:rPr lang="en-GB" smtClean="0"/>
              <a:t>47</a:t>
            </a:fld>
            <a:endParaRPr lang="en-GB"/>
          </a:p>
        </p:txBody>
      </p:sp>
    </p:spTree>
    <p:extLst>
      <p:ext uri="{BB962C8B-B14F-4D97-AF65-F5344CB8AC3E}">
        <p14:creationId xmlns:p14="http://schemas.microsoft.com/office/powerpoint/2010/main" val="2127748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48</a:t>
            </a:fld>
            <a:endParaRPr lang="en-GB"/>
          </a:p>
        </p:txBody>
      </p:sp>
    </p:spTree>
    <p:extLst>
      <p:ext uri="{BB962C8B-B14F-4D97-AF65-F5344CB8AC3E}">
        <p14:creationId xmlns:p14="http://schemas.microsoft.com/office/powerpoint/2010/main" val="72184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49</a:t>
            </a:fld>
            <a:endParaRPr lang="en-GB"/>
          </a:p>
        </p:txBody>
      </p:sp>
    </p:spTree>
    <p:extLst>
      <p:ext uri="{BB962C8B-B14F-4D97-AF65-F5344CB8AC3E}">
        <p14:creationId xmlns:p14="http://schemas.microsoft.com/office/powerpoint/2010/main" val="979955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B1E2-C916-C721-3681-34D2BA364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12908-B2E6-5A59-253F-802867C05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DD4E7-FC73-9B1A-C00C-098995B045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F57BCC-851B-9C85-7975-1D222A5F424C}"/>
              </a:ext>
            </a:extLst>
          </p:cNvPr>
          <p:cNvSpPr>
            <a:spLocks noGrp="1"/>
          </p:cNvSpPr>
          <p:nvPr>
            <p:ph type="sldNum" sz="quarter" idx="5"/>
          </p:nvPr>
        </p:nvSpPr>
        <p:spPr/>
        <p:txBody>
          <a:bodyPr/>
          <a:lstStyle/>
          <a:p>
            <a:fld id="{B5447E9D-4E63-47DB-936C-DD132FDFB5AB}" type="slidenum">
              <a:rPr lang="en-GB" smtClean="0"/>
              <a:t>50</a:t>
            </a:fld>
            <a:endParaRPr lang="en-GB"/>
          </a:p>
        </p:txBody>
      </p:sp>
    </p:spTree>
    <p:extLst>
      <p:ext uri="{BB962C8B-B14F-4D97-AF65-F5344CB8AC3E}">
        <p14:creationId xmlns:p14="http://schemas.microsoft.com/office/powerpoint/2010/main" val="289324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51</a:t>
            </a:fld>
            <a:endParaRPr lang="en-GB"/>
          </a:p>
        </p:txBody>
      </p:sp>
    </p:spTree>
    <p:extLst>
      <p:ext uri="{BB962C8B-B14F-4D97-AF65-F5344CB8AC3E}">
        <p14:creationId xmlns:p14="http://schemas.microsoft.com/office/powerpoint/2010/main" val="867943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52</a:t>
            </a:fld>
            <a:endParaRPr lang="en-GB"/>
          </a:p>
        </p:txBody>
      </p:sp>
    </p:spTree>
    <p:extLst>
      <p:ext uri="{BB962C8B-B14F-4D97-AF65-F5344CB8AC3E}">
        <p14:creationId xmlns:p14="http://schemas.microsoft.com/office/powerpoint/2010/main" val="346013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7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54</a:t>
            </a:fld>
            <a:endParaRPr lang="en-GB"/>
          </a:p>
        </p:txBody>
      </p:sp>
    </p:spTree>
    <p:extLst>
      <p:ext uri="{BB962C8B-B14F-4D97-AF65-F5344CB8AC3E}">
        <p14:creationId xmlns:p14="http://schemas.microsoft.com/office/powerpoint/2010/main" val="148769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320778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55</a:t>
            </a:fld>
            <a:endParaRPr lang="en-GB"/>
          </a:p>
        </p:txBody>
      </p:sp>
    </p:spTree>
    <p:extLst>
      <p:ext uri="{BB962C8B-B14F-4D97-AF65-F5344CB8AC3E}">
        <p14:creationId xmlns:p14="http://schemas.microsoft.com/office/powerpoint/2010/main" val="3415897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56</a:t>
            </a:fld>
            <a:endParaRPr lang="en-GB"/>
          </a:p>
        </p:txBody>
      </p:sp>
    </p:spTree>
    <p:extLst>
      <p:ext uri="{BB962C8B-B14F-4D97-AF65-F5344CB8AC3E}">
        <p14:creationId xmlns:p14="http://schemas.microsoft.com/office/powerpoint/2010/main" val="131101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57</a:t>
            </a:fld>
            <a:endParaRPr lang="en-GB"/>
          </a:p>
        </p:txBody>
      </p:sp>
    </p:spTree>
    <p:extLst>
      <p:ext uri="{BB962C8B-B14F-4D97-AF65-F5344CB8AC3E}">
        <p14:creationId xmlns:p14="http://schemas.microsoft.com/office/powerpoint/2010/main" val="893195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58</a:t>
            </a:fld>
            <a:endParaRPr lang="en-GB"/>
          </a:p>
        </p:txBody>
      </p:sp>
    </p:spTree>
    <p:extLst>
      <p:ext uri="{BB962C8B-B14F-4D97-AF65-F5344CB8AC3E}">
        <p14:creationId xmlns:p14="http://schemas.microsoft.com/office/powerpoint/2010/main" val="1257437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59</a:t>
            </a:fld>
            <a:endParaRPr lang="en-GB"/>
          </a:p>
        </p:txBody>
      </p:sp>
    </p:spTree>
    <p:extLst>
      <p:ext uri="{BB962C8B-B14F-4D97-AF65-F5344CB8AC3E}">
        <p14:creationId xmlns:p14="http://schemas.microsoft.com/office/powerpoint/2010/main" val="3576261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61</a:t>
            </a:fld>
            <a:endParaRPr lang="en-GB"/>
          </a:p>
        </p:txBody>
      </p:sp>
    </p:spTree>
    <p:extLst>
      <p:ext uri="{BB962C8B-B14F-4D97-AF65-F5344CB8AC3E}">
        <p14:creationId xmlns:p14="http://schemas.microsoft.com/office/powerpoint/2010/main" val="349197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62</a:t>
            </a:fld>
            <a:endParaRPr lang="en-GB"/>
          </a:p>
        </p:txBody>
      </p:sp>
    </p:spTree>
    <p:extLst>
      <p:ext uri="{BB962C8B-B14F-4D97-AF65-F5344CB8AC3E}">
        <p14:creationId xmlns:p14="http://schemas.microsoft.com/office/powerpoint/2010/main" val="2983529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62EB-5E7C-B50A-1E7F-082721463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69CFA-9FB1-4D2F-A0CD-BC14CC826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F8E87-A39E-946A-2B97-E5FE7C21A3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B98BDB-0FA8-EF25-F879-961E87DB6077}"/>
              </a:ext>
            </a:extLst>
          </p:cNvPr>
          <p:cNvSpPr>
            <a:spLocks noGrp="1"/>
          </p:cNvSpPr>
          <p:nvPr>
            <p:ph type="sldNum" sz="quarter" idx="5"/>
          </p:nvPr>
        </p:nvSpPr>
        <p:spPr/>
        <p:txBody>
          <a:bodyPr/>
          <a:lstStyle/>
          <a:p>
            <a:fld id="{B5447E9D-4E63-47DB-936C-DD132FDFB5AB}" type="slidenum">
              <a:rPr lang="en-GB" smtClean="0"/>
              <a:t>63</a:t>
            </a:fld>
            <a:endParaRPr lang="en-GB"/>
          </a:p>
        </p:txBody>
      </p:sp>
    </p:spTree>
    <p:extLst>
      <p:ext uri="{BB962C8B-B14F-4D97-AF65-F5344CB8AC3E}">
        <p14:creationId xmlns:p14="http://schemas.microsoft.com/office/powerpoint/2010/main" val="219141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3A0B-AABA-D1BA-9B8F-E9B9FF012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32218-325A-B7CF-C087-A412820C7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A438-B578-81F6-76AC-5873EB4616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2B2EF7-F140-670E-2F10-5EE2ED61B882}"/>
              </a:ext>
            </a:extLst>
          </p:cNvPr>
          <p:cNvSpPr>
            <a:spLocks noGrp="1"/>
          </p:cNvSpPr>
          <p:nvPr>
            <p:ph type="sldNum" sz="quarter" idx="5"/>
          </p:nvPr>
        </p:nvSpPr>
        <p:spPr/>
        <p:txBody>
          <a:bodyPr/>
          <a:lstStyle/>
          <a:p>
            <a:fld id="{B5447E9D-4E63-47DB-936C-DD132FDFB5AB}" type="slidenum">
              <a:rPr lang="en-GB" smtClean="0"/>
              <a:t>64</a:t>
            </a:fld>
            <a:endParaRPr lang="en-GB"/>
          </a:p>
        </p:txBody>
      </p:sp>
    </p:spTree>
    <p:extLst>
      <p:ext uri="{BB962C8B-B14F-4D97-AF65-F5344CB8AC3E}">
        <p14:creationId xmlns:p14="http://schemas.microsoft.com/office/powerpoint/2010/main" val="388499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65</a:t>
            </a:fld>
            <a:endParaRPr lang="en-GB"/>
          </a:p>
        </p:txBody>
      </p:sp>
    </p:spTree>
    <p:extLst>
      <p:ext uri="{BB962C8B-B14F-4D97-AF65-F5344CB8AC3E}">
        <p14:creationId xmlns:p14="http://schemas.microsoft.com/office/powerpoint/2010/main" val="340133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432244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EBD7-9B7F-6C53-CC32-F23FCDCF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4B78A-DF22-0CFB-DE90-C06FFADB9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BAF43-15DF-E6C2-4F50-370BB4EC2A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D8306A-5EB7-CDB0-B90A-68EE067AAA19}"/>
              </a:ext>
            </a:extLst>
          </p:cNvPr>
          <p:cNvSpPr>
            <a:spLocks noGrp="1"/>
          </p:cNvSpPr>
          <p:nvPr>
            <p:ph type="sldNum" sz="quarter" idx="5"/>
          </p:nvPr>
        </p:nvSpPr>
        <p:spPr/>
        <p:txBody>
          <a:bodyPr/>
          <a:lstStyle/>
          <a:p>
            <a:fld id="{B5447E9D-4E63-47DB-936C-DD132FDFB5AB}" type="slidenum">
              <a:rPr lang="en-GB" smtClean="0"/>
              <a:t>66</a:t>
            </a:fld>
            <a:endParaRPr lang="en-GB"/>
          </a:p>
        </p:txBody>
      </p:sp>
    </p:spTree>
    <p:extLst>
      <p:ext uri="{BB962C8B-B14F-4D97-AF65-F5344CB8AC3E}">
        <p14:creationId xmlns:p14="http://schemas.microsoft.com/office/powerpoint/2010/main" val="1185826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69</a:t>
            </a:fld>
            <a:endParaRPr lang="en-GB"/>
          </a:p>
        </p:txBody>
      </p:sp>
    </p:spTree>
    <p:extLst>
      <p:ext uri="{BB962C8B-B14F-4D97-AF65-F5344CB8AC3E}">
        <p14:creationId xmlns:p14="http://schemas.microsoft.com/office/powerpoint/2010/main" val="2175184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71</a:t>
            </a:fld>
            <a:endParaRPr lang="en-GB"/>
          </a:p>
        </p:txBody>
      </p:sp>
    </p:spTree>
    <p:extLst>
      <p:ext uri="{BB962C8B-B14F-4D97-AF65-F5344CB8AC3E}">
        <p14:creationId xmlns:p14="http://schemas.microsoft.com/office/powerpoint/2010/main" val="345078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72</a:t>
            </a:fld>
            <a:endParaRPr lang="en-GB"/>
          </a:p>
        </p:txBody>
      </p:sp>
    </p:spTree>
    <p:extLst>
      <p:ext uri="{BB962C8B-B14F-4D97-AF65-F5344CB8AC3E}">
        <p14:creationId xmlns:p14="http://schemas.microsoft.com/office/powerpoint/2010/main" val="2804535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73</a:t>
            </a:fld>
            <a:endParaRPr lang="en-GB"/>
          </a:p>
        </p:txBody>
      </p:sp>
    </p:spTree>
    <p:extLst>
      <p:ext uri="{BB962C8B-B14F-4D97-AF65-F5344CB8AC3E}">
        <p14:creationId xmlns:p14="http://schemas.microsoft.com/office/powerpoint/2010/main" val="419537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4F53-C9C7-422E-41A0-6989C7232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D988-976A-9169-A4C9-C66C6B7B6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539C8-B226-B64A-16F3-BE4E904F04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1F5CCA-AA6B-53EA-2168-0AAE042ADCE3}"/>
              </a:ext>
            </a:extLst>
          </p:cNvPr>
          <p:cNvSpPr>
            <a:spLocks noGrp="1"/>
          </p:cNvSpPr>
          <p:nvPr>
            <p:ph type="sldNum" sz="quarter" idx="5"/>
          </p:nvPr>
        </p:nvSpPr>
        <p:spPr/>
        <p:txBody>
          <a:bodyPr/>
          <a:lstStyle/>
          <a:p>
            <a:fld id="{B5447E9D-4E63-47DB-936C-DD132FDFB5AB}" type="slidenum">
              <a:rPr lang="en-GB" smtClean="0"/>
              <a:t>74</a:t>
            </a:fld>
            <a:endParaRPr lang="en-GB"/>
          </a:p>
        </p:txBody>
      </p:sp>
    </p:spTree>
    <p:extLst>
      <p:ext uri="{BB962C8B-B14F-4D97-AF65-F5344CB8AC3E}">
        <p14:creationId xmlns:p14="http://schemas.microsoft.com/office/powerpoint/2010/main" val="146973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75</a:t>
            </a:fld>
            <a:endParaRPr lang="en-GB"/>
          </a:p>
        </p:txBody>
      </p:sp>
    </p:spTree>
    <p:extLst>
      <p:ext uri="{BB962C8B-B14F-4D97-AF65-F5344CB8AC3E}">
        <p14:creationId xmlns:p14="http://schemas.microsoft.com/office/powerpoint/2010/main" val="2815131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76</a:t>
            </a:fld>
            <a:endParaRPr lang="en-GB"/>
          </a:p>
        </p:txBody>
      </p:sp>
    </p:spTree>
    <p:extLst>
      <p:ext uri="{BB962C8B-B14F-4D97-AF65-F5344CB8AC3E}">
        <p14:creationId xmlns:p14="http://schemas.microsoft.com/office/powerpoint/2010/main" val="3303942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563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78</a:t>
            </a:fld>
            <a:endParaRPr lang="en-GB">
              <a:solidFill>
                <a:prstClr val="black"/>
              </a:solidFill>
              <a:latin typeface="Calibri" panose="020F0502020204030204"/>
            </a:endParaRPr>
          </a:p>
        </p:txBody>
      </p:sp>
    </p:spTree>
    <p:extLst>
      <p:ext uri="{BB962C8B-B14F-4D97-AF65-F5344CB8AC3E}">
        <p14:creationId xmlns:p14="http://schemas.microsoft.com/office/powerpoint/2010/main" val="16737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458708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79</a:t>
            </a:fld>
            <a:endParaRPr lang="en-GB"/>
          </a:p>
        </p:txBody>
      </p:sp>
    </p:spTree>
    <p:extLst>
      <p:ext uri="{BB962C8B-B14F-4D97-AF65-F5344CB8AC3E}">
        <p14:creationId xmlns:p14="http://schemas.microsoft.com/office/powerpoint/2010/main" val="256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80</a:t>
            </a:fld>
            <a:endParaRPr lang="en-GB">
              <a:solidFill>
                <a:prstClr val="black"/>
              </a:solidFill>
              <a:latin typeface="Calibri" panose="020F0502020204030204"/>
            </a:endParaRPr>
          </a:p>
        </p:txBody>
      </p:sp>
    </p:spTree>
    <p:extLst>
      <p:ext uri="{BB962C8B-B14F-4D97-AF65-F5344CB8AC3E}">
        <p14:creationId xmlns:p14="http://schemas.microsoft.com/office/powerpoint/2010/main" val="4154178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81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661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DAE4-AA4F-C665-D411-4D1FA95B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84013-07EB-9B4F-4348-61F7C62F5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C7C56-570A-BB49-5BE3-0DCDB8EDB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942F85-B74D-67DD-1FDE-A94B7EE6F9A1}"/>
              </a:ext>
            </a:extLst>
          </p:cNvPr>
          <p:cNvSpPr>
            <a:spLocks noGrp="1"/>
          </p:cNvSpPr>
          <p:nvPr>
            <p:ph type="sldNum" sz="quarter" idx="5"/>
          </p:nvPr>
        </p:nvSpPr>
        <p:spPr/>
        <p:txBody>
          <a:bodyPr/>
          <a:lstStyle/>
          <a:p>
            <a:fld id="{B5447E9D-4E63-47DB-936C-DD132FDFB5AB}" type="slidenum">
              <a:rPr lang="en-GB" smtClean="0"/>
              <a:t>82</a:t>
            </a:fld>
            <a:endParaRPr lang="en-GB"/>
          </a:p>
        </p:txBody>
      </p:sp>
    </p:spTree>
    <p:extLst>
      <p:ext uri="{BB962C8B-B14F-4D97-AF65-F5344CB8AC3E}">
        <p14:creationId xmlns:p14="http://schemas.microsoft.com/office/powerpoint/2010/main" val="512211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83</a:t>
            </a:fld>
            <a:endParaRPr lang="en-GB"/>
          </a:p>
        </p:txBody>
      </p:sp>
    </p:spTree>
    <p:extLst>
      <p:ext uri="{BB962C8B-B14F-4D97-AF65-F5344CB8AC3E}">
        <p14:creationId xmlns:p14="http://schemas.microsoft.com/office/powerpoint/2010/main" val="3655613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87</a:t>
            </a:fld>
            <a:endParaRPr lang="en-GB">
              <a:solidFill>
                <a:prstClr val="black"/>
              </a:solidFill>
              <a:latin typeface="Calibri" panose="020F0502020204030204"/>
            </a:endParaRPr>
          </a:p>
        </p:txBody>
      </p:sp>
    </p:spTree>
    <p:extLst>
      <p:ext uri="{BB962C8B-B14F-4D97-AF65-F5344CB8AC3E}">
        <p14:creationId xmlns:p14="http://schemas.microsoft.com/office/powerpoint/2010/main" val="1148707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88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92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89</a:t>
            </a:fld>
            <a:endParaRPr lang="en-GB"/>
          </a:p>
        </p:txBody>
      </p:sp>
    </p:spTree>
    <p:extLst>
      <p:ext uri="{BB962C8B-B14F-4D97-AF65-F5344CB8AC3E}">
        <p14:creationId xmlns:p14="http://schemas.microsoft.com/office/powerpoint/2010/main" val="41896111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90</a:t>
            </a:fld>
            <a:endParaRPr lang="en-GB">
              <a:solidFill>
                <a:prstClr val="black"/>
              </a:solidFill>
              <a:latin typeface="Calibri" panose="020F0502020204030204"/>
            </a:endParaRPr>
          </a:p>
        </p:txBody>
      </p:sp>
    </p:spTree>
    <p:extLst>
      <p:ext uri="{BB962C8B-B14F-4D97-AF65-F5344CB8AC3E}">
        <p14:creationId xmlns:p14="http://schemas.microsoft.com/office/powerpoint/2010/main" val="14011877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91</a:t>
            </a:fld>
            <a:endParaRPr lang="en-GB">
              <a:solidFill>
                <a:prstClr val="black"/>
              </a:solidFill>
              <a:latin typeface="Calibri" panose="020F0502020204030204"/>
            </a:endParaRPr>
          </a:p>
        </p:txBody>
      </p:sp>
    </p:spTree>
    <p:extLst>
      <p:ext uri="{BB962C8B-B14F-4D97-AF65-F5344CB8AC3E}">
        <p14:creationId xmlns:p14="http://schemas.microsoft.com/office/powerpoint/2010/main" val="17056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67964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92</a:t>
            </a:fld>
            <a:endParaRPr lang="en-GB"/>
          </a:p>
        </p:txBody>
      </p:sp>
    </p:spTree>
    <p:extLst>
      <p:ext uri="{BB962C8B-B14F-4D97-AF65-F5344CB8AC3E}">
        <p14:creationId xmlns:p14="http://schemas.microsoft.com/office/powerpoint/2010/main" val="308958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CB1C-5FF3-54EE-B3C4-E83387CB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7282-40D7-CE2D-2317-A9B1BEBC2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1E78F-3B14-6E27-536B-20A7959CE6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401DD5-DD3F-1A7A-2565-3BEDDB76D822}"/>
              </a:ext>
            </a:extLst>
          </p:cNvPr>
          <p:cNvSpPr>
            <a:spLocks noGrp="1"/>
          </p:cNvSpPr>
          <p:nvPr>
            <p:ph type="sldNum" sz="quarter" idx="5"/>
          </p:nvPr>
        </p:nvSpPr>
        <p:spPr/>
        <p:txBody>
          <a:bodyPr/>
          <a:lstStyle/>
          <a:p>
            <a:fld id="{B5447E9D-4E63-47DB-936C-DD132FDFB5AB}" type="slidenum">
              <a:rPr lang="en-GB" smtClean="0"/>
              <a:t>93</a:t>
            </a:fld>
            <a:endParaRPr lang="en-GB"/>
          </a:p>
        </p:txBody>
      </p:sp>
    </p:spTree>
    <p:extLst>
      <p:ext uri="{BB962C8B-B14F-4D97-AF65-F5344CB8AC3E}">
        <p14:creationId xmlns:p14="http://schemas.microsoft.com/office/powerpoint/2010/main" val="1492151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94</a:t>
            </a:fld>
            <a:endParaRPr lang="en-GB"/>
          </a:p>
        </p:txBody>
      </p:sp>
    </p:spTree>
    <p:extLst>
      <p:ext uri="{BB962C8B-B14F-4D97-AF65-F5344CB8AC3E}">
        <p14:creationId xmlns:p14="http://schemas.microsoft.com/office/powerpoint/2010/main" val="3079864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95</a:t>
            </a:fld>
            <a:endParaRPr lang="en-GB"/>
          </a:p>
        </p:txBody>
      </p:sp>
    </p:spTree>
    <p:extLst>
      <p:ext uri="{BB962C8B-B14F-4D97-AF65-F5344CB8AC3E}">
        <p14:creationId xmlns:p14="http://schemas.microsoft.com/office/powerpoint/2010/main" val="3048654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96</a:t>
            </a:fld>
            <a:endParaRPr lang="en-GB"/>
          </a:p>
        </p:txBody>
      </p:sp>
    </p:spTree>
    <p:extLst>
      <p:ext uri="{BB962C8B-B14F-4D97-AF65-F5344CB8AC3E}">
        <p14:creationId xmlns:p14="http://schemas.microsoft.com/office/powerpoint/2010/main" val="41204947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97</a:t>
            </a:fld>
            <a:endParaRPr lang="en-GB"/>
          </a:p>
        </p:txBody>
      </p:sp>
    </p:spTree>
    <p:extLst>
      <p:ext uri="{BB962C8B-B14F-4D97-AF65-F5344CB8AC3E}">
        <p14:creationId xmlns:p14="http://schemas.microsoft.com/office/powerpoint/2010/main" val="789643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98</a:t>
            </a:fld>
            <a:endParaRPr lang="en-GB"/>
          </a:p>
        </p:txBody>
      </p:sp>
    </p:spTree>
    <p:extLst>
      <p:ext uri="{BB962C8B-B14F-4D97-AF65-F5344CB8AC3E}">
        <p14:creationId xmlns:p14="http://schemas.microsoft.com/office/powerpoint/2010/main" val="2091248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101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869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103</a:t>
            </a:fld>
            <a:endParaRPr lang="en-GB">
              <a:solidFill>
                <a:prstClr val="black"/>
              </a:solidFill>
              <a:latin typeface="Calibri" panose="020F0502020204030204"/>
            </a:endParaRPr>
          </a:p>
        </p:txBody>
      </p:sp>
    </p:spTree>
    <p:extLst>
      <p:ext uri="{BB962C8B-B14F-4D97-AF65-F5344CB8AC3E}">
        <p14:creationId xmlns:p14="http://schemas.microsoft.com/office/powerpoint/2010/main" val="9835214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104</a:t>
            </a:fld>
            <a:endParaRPr lang="en-GB"/>
          </a:p>
        </p:txBody>
      </p:sp>
    </p:spTree>
    <p:extLst>
      <p:ext uri="{BB962C8B-B14F-4D97-AF65-F5344CB8AC3E}">
        <p14:creationId xmlns:p14="http://schemas.microsoft.com/office/powerpoint/2010/main" val="381159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52291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105</a:t>
            </a:fld>
            <a:endParaRPr lang="en-GB"/>
          </a:p>
        </p:txBody>
      </p:sp>
    </p:spTree>
    <p:extLst>
      <p:ext uri="{BB962C8B-B14F-4D97-AF65-F5344CB8AC3E}">
        <p14:creationId xmlns:p14="http://schemas.microsoft.com/office/powerpoint/2010/main" val="19348446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106</a:t>
            </a:fld>
            <a:endParaRPr lang="en-GB"/>
          </a:p>
        </p:txBody>
      </p:sp>
    </p:spTree>
    <p:extLst>
      <p:ext uri="{BB962C8B-B14F-4D97-AF65-F5344CB8AC3E}">
        <p14:creationId xmlns:p14="http://schemas.microsoft.com/office/powerpoint/2010/main" val="19798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98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5472EDB5-6219-CC35-6692-970F1BE58FBF}"/>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DD96CF9E-6130-5294-102C-B07A0BAECA15}"/>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FF6E742E-DB59-FF03-850B-49E47614EFF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BF9ABA41-0E5F-ADF8-63B8-5C765D477F19}"/>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AEAD2FB8-570A-8281-A850-4AC11B6FFA9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C061BC7C-E440-32A2-9C31-C184EFB226E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9709631F-217C-3657-7B1D-C6CF860719F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0AF7CA88-B589-580E-0535-9B4ED83BD28F}"/>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A8E55B81-05E0-4AF3-6652-1B11881A97A5}"/>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238E96BA-3B90-A315-3C76-AD5D3C75F8AA}"/>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0C0C5E42-D934-E440-A2CC-DB7A87CFAFBA}"/>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0CFD86A2-CA17-B882-8279-A0CD1D96F046}"/>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36D504A-636F-DFF3-AF5E-B43C3BDE6ED1}"/>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99A17C35-F508-A048-B710-4B8490D61C06}"/>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F9691BED-7569-0234-B3CF-A4684DDF0142}"/>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E20A37BA-AEF9-F4CA-1399-574E26E302BD}"/>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ECB16E04-76BC-EB77-4CE4-3AAB16271AAC}"/>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01775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0733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3">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6F49763B-F42F-7AFB-0585-EB10467E1091}"/>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3"/>
                </a:solidFill>
              </a:defRPr>
            </a:lvl1pPr>
            <a:lvl2pPr marL="171450" indent="-171450">
              <a:buFont typeface="Arial" panose="020B0604020202020204" pitchFamily="34" charset="0"/>
              <a:buChar char="•"/>
              <a:defRPr>
                <a:solidFill>
                  <a:schemeClr val="accent3"/>
                </a:solidFill>
              </a:defRPr>
            </a:lvl2pPr>
            <a:lvl3pPr marL="171450" indent="-171450">
              <a:buFont typeface="Arial" panose="020B0604020202020204" pitchFamily="34" charset="0"/>
              <a:buChar char="•"/>
              <a:defRPr>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477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F85183B5-2769-383D-5DED-26A5F9198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0164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653901DC-DE4F-C711-7190-1BBEFBDAB27F}"/>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3" name="Rectangle 2">
            <a:extLst>
              <a:ext uri="{FF2B5EF4-FFF2-40B4-BE49-F238E27FC236}">
                <a16:creationId xmlns:a16="http://schemas.microsoft.com/office/drawing/2014/main" id="{0D8A770A-7A30-5C48-CAC6-46CD6564F03B}"/>
              </a:ext>
            </a:extLst>
          </p:cNvPr>
          <p:cNvSpPr/>
          <p:nvPr userDrawn="1"/>
        </p:nvSpPr>
        <p:spPr>
          <a:xfrm>
            <a:off x="685800" y="6186836"/>
            <a:ext cx="1359131"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4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EFFE1BDD-FE5B-C9BF-F6A7-0A656D4AA5F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2863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ABDFCFBB-95F2-DC63-C59C-02193C5D79D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47773D10-790C-0571-9175-26516B79711D}"/>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4E49E79E-129A-3B2A-D8A5-A8C34CA7AAB7}"/>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38C99E18-D1B5-F99C-1E00-FF280289B957}"/>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D496B516-54BE-5B30-14D0-BF3670B79E2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BEF5C124-E6CD-FC28-28ED-A5B08C387A1D}"/>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B904B7B5-B319-5FCF-5282-34118453284D}"/>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A7D10D52-9CF3-54DE-E136-987C885DD52D}"/>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FD7D5ED-AB18-F3CA-B54A-2880B848F651}"/>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8BF9BF86-BAA5-FBDD-111A-666E9F59A82C}"/>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6308F7D3-1F9F-45EC-5BDF-F788745E3AB7}"/>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4072B6D7-8FB8-E8C8-2FFD-CDED696C132B}"/>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D2004032-A07D-624D-7483-00FD0577BD13}"/>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FA422738-EFC6-AF90-6984-E200D17B1B4A}"/>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B59BD28B-B25E-1385-1C0B-8E2D39090A6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03603AC7-C7C2-5512-97AE-ABAE6761E91C}"/>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D92E4700-65C4-E026-4619-BDC4EDFE5447}"/>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8410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38A91CB5-ED09-1C7D-E339-E5BD3E7D938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962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BF79BA3A-1FC0-965B-9B68-CEDD8550B9FE}"/>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6460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4">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7" name="Content Placeholder 2">
            <a:extLst>
              <a:ext uri="{FF2B5EF4-FFF2-40B4-BE49-F238E27FC236}">
                <a16:creationId xmlns:a16="http://schemas.microsoft.com/office/drawing/2014/main" id="{9B7D333B-6A19-86A6-1F07-958F06BA2322}"/>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4"/>
                </a:solidFill>
              </a:defRPr>
            </a:lvl1pPr>
            <a:lvl2pPr marL="171450" indent="-171450">
              <a:buFont typeface="Arial" panose="020B0604020202020204" pitchFamily="34" charset="0"/>
              <a:buChar char="•"/>
              <a:defRPr>
                <a:solidFill>
                  <a:schemeClr val="accent4"/>
                </a:solidFill>
              </a:defRPr>
            </a:lvl2pPr>
            <a:lvl3pPr marL="171450" indent="-171450">
              <a:buFont typeface="Arial" panose="020B0604020202020204" pitchFamily="34" charset="0"/>
              <a:buChar char="•"/>
              <a:defRPr>
                <a:solidFill>
                  <a:schemeClr val="accent4"/>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1467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A1FE08EB-8013-47B5-B661-D6A32309EF2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993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061AA278-86C6-6116-FFF4-1DD8A711D95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9611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51A01B08-16C4-7A02-2D91-F8D397DE2759}"/>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8054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207EB45F-AB8C-DE26-E3AB-7C8D28D09D5E}"/>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0589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F151EC29-9A83-6B03-E709-BBD25D29B2A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CC88284B-1F47-593D-74C4-191230A0A5BA}"/>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0AC28417-2BEE-36AE-74B1-FA1E5A4B6595}"/>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65D1E5F3-F2D8-C0B1-77B1-A21ECC4151E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8C583F3D-896F-E161-022F-4633C2B31F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FE04AFB9-83FE-F1A0-A7CD-632A948EBC71}"/>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AECE4A37-06F1-08ED-B832-1CE44C7B354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C7032D7D-5642-8A30-D660-2CF3E4D1F35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CF3C25C-702E-08A3-CF90-2AB85B731617}"/>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A7C523BF-1B6D-8459-037C-FB516EB1FEF1}"/>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95850A88-69E4-1A69-8F2E-AFBD5D2BD3D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9197ECCB-4BC2-841F-3316-90627355D822}"/>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BCD41DC-412A-6055-859B-DA018D4A0FB7}"/>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A96BA90B-C3F1-0BF6-4244-3DCCF9C3A9B3}"/>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246BE61-8D26-B975-0CC5-B5611DB2924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B7D0B093-341A-9A50-479B-4E20D1BDB3F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359C36CA-53A9-B0BD-6353-92F471B919FA}"/>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034920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E989F806-1F4F-4F22-B6E0-77C30165D3A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797914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56CD3FE-7EFE-28B7-FDAE-EC8277401645}"/>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367693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AC4512-EC0D-EA40-47F3-0ACC0F1320C4}"/>
              </a:ext>
            </a:extLst>
          </p:cNvPr>
          <p:cNvSpPr/>
          <p:nvPr userDrawn="1"/>
        </p:nvSpPr>
        <p:spPr>
          <a:xfrm>
            <a:off x="5273881" y="1833562"/>
            <a:ext cx="3962399" cy="4338638"/>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5">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3BFF939E-324C-C84E-867A-A47C028E80EF}"/>
              </a:ext>
            </a:extLst>
          </p:cNvPr>
          <p:cNvSpPr>
            <a:spLocks noGrp="1"/>
          </p:cNvSpPr>
          <p:nvPr>
            <p:ph idx="13"/>
          </p:nvPr>
        </p:nvSpPr>
        <p:spPr>
          <a:xfrm>
            <a:off x="6095999" y="457200"/>
            <a:ext cx="3124191" cy="218726"/>
          </a:xfrm>
        </p:spPr>
        <p:txBody>
          <a:bodyPr anchor="b">
            <a:normAutofit/>
          </a:bodyPr>
          <a:lstStyle>
            <a:lvl1pPr marL="0" indent="0" algn="r">
              <a:buNone/>
              <a:defRPr sz="800" b="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5D483634-2FDE-FFC1-DD78-42F561FB703B}"/>
              </a:ext>
            </a:extLst>
          </p:cNvPr>
          <p:cNvSpPr>
            <a:spLocks noGrp="1"/>
          </p:cNvSpPr>
          <p:nvPr>
            <p:ph idx="14"/>
          </p:nvPr>
        </p:nvSpPr>
        <p:spPr>
          <a:xfrm>
            <a:off x="5273881" y="1833562"/>
            <a:ext cx="3962399" cy="4348163"/>
          </a:xfrm>
          <a:noFill/>
        </p:spPr>
        <p:txBody>
          <a:bodyPr lIns="180000" tIns="108000" rIns="180000" bIns="108000"/>
          <a:lstStyle>
            <a:lvl1pPr>
              <a:defRPr>
                <a:solidFill>
                  <a:schemeClr val="bg1"/>
                </a:solidFill>
              </a:defRPr>
            </a:lvl1pPr>
            <a:lvl2pPr marL="171450" indent="-171450">
              <a:buFont typeface="Arial" panose="020B0604020202020204" pitchFamily="34" charset="0"/>
              <a:buChar char="•"/>
              <a:defRPr>
                <a:solidFill>
                  <a:schemeClr val="bg1"/>
                </a:solidFill>
              </a:defRPr>
            </a:lvl2pPr>
            <a:lvl3pPr marL="171450" indent="-171450">
              <a:buFont typeface="Arial" panose="020B060402020202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574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53083F5-909B-482F-A776-79A2B753B75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96519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97B6694C-648C-D95B-42C4-E714F71CE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3" name="Rectangle 2">
            <a:extLst>
              <a:ext uri="{FF2B5EF4-FFF2-40B4-BE49-F238E27FC236}">
                <a16:creationId xmlns:a16="http://schemas.microsoft.com/office/drawing/2014/main" id="{4E8F7D71-8A54-B528-E4FB-56E502D483BF}"/>
              </a:ext>
            </a:extLst>
          </p:cNvPr>
          <p:cNvSpPr/>
          <p:nvPr userDrawn="1"/>
        </p:nvSpPr>
        <p:spPr>
          <a:xfrm>
            <a:off x="685800" y="6186836"/>
            <a:ext cx="1375756"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6339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4C2E0D11-8D3B-818F-E01E-C79A8D1BEA7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234688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3463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2043FC68-790C-4060-938B-5813D1AACF66}"/>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18905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89594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3EF9662-09E1-CD04-9B5E-AD233CBB6E8D}"/>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12493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60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23049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Rectangle 5">
            <a:extLst>
              <a:ext uri="{FF2B5EF4-FFF2-40B4-BE49-F238E27FC236}">
                <a16:creationId xmlns:a16="http://schemas.microsoft.com/office/drawing/2014/main" id="{B0D70FA9-0392-92BD-A07A-9A32F8368AAC}"/>
              </a:ext>
            </a:extLst>
          </p:cNvPr>
          <p:cNvSpPr/>
          <p:nvPr userDrawn="1"/>
        </p:nvSpPr>
        <p:spPr>
          <a:xfrm>
            <a:off x="756458" y="6186836"/>
            <a:ext cx="1567642"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5050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2" name="Rectangle 1">
            <a:extLst>
              <a:ext uri="{FF2B5EF4-FFF2-40B4-BE49-F238E27FC236}">
                <a16:creationId xmlns:a16="http://schemas.microsoft.com/office/drawing/2014/main" id="{9701B41B-E225-848A-C7AA-93BD7B74D2CE}"/>
              </a:ext>
            </a:extLst>
          </p:cNvPr>
          <p:cNvSpPr/>
          <p:nvPr userDrawn="1"/>
        </p:nvSpPr>
        <p:spPr>
          <a:xfrm>
            <a:off x="773084" y="6186836"/>
            <a:ext cx="1288472" cy="297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66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593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862790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90858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96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9D105-C56E-FADD-8CBA-D5B29FBC8018}"/>
              </a:ext>
            </a:extLst>
          </p:cNvPr>
          <p:cNvSpPr>
            <a:spLocks noGrp="1"/>
          </p:cNvSpPr>
          <p:nvPr>
            <p:ph idx="14"/>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1"/>
                </a:solidFill>
              </a:defRPr>
            </a:lvl1pPr>
            <a:lvl2pPr marL="171450" indent="-171450">
              <a:buFont typeface="Arial" panose="020B0604020202020204" pitchFamily="34" charset="0"/>
              <a:buChar char="•"/>
              <a:defRPr>
                <a:solidFill>
                  <a:schemeClr val="accent1"/>
                </a:solidFill>
              </a:defRPr>
            </a:lvl2pPr>
            <a:lvl3pPr marL="171450" indent="-171450">
              <a:buFont typeface="Arial" panose="020B0604020202020204" pitchFamily="34" charset="0"/>
              <a:buChar char="•"/>
              <a:defRPr>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idx="1"/>
          </p:nvPr>
        </p:nvSpPr>
        <p:spPr>
          <a:xfrm>
            <a:off x="685801" y="1824037"/>
            <a:ext cx="3962399" cy="4348163"/>
          </a:xfrm>
        </p:spPr>
        <p:txBody>
          <a:bodyPr/>
          <a:lstStyle>
            <a:lvl1pPr>
              <a:defRPr>
                <a:solidFill>
                  <a:schemeClr val="accent1">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C2023964-C69B-982E-7706-B4573D2C3D3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89855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6210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3839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372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335550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28799"/>
            <a:ext cx="8534390" cy="4348163"/>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a:xfrm>
            <a:off x="681038" y="685800"/>
            <a:ext cx="8534390" cy="990600"/>
          </a:xfrm>
          <a:prstGeom prst="rect">
            <a:avLst/>
          </a:prstGeo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00945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Title 9">
            <a:extLst>
              <a:ext uri="{FF2B5EF4-FFF2-40B4-BE49-F238E27FC236}">
                <a16:creationId xmlns:a16="http://schemas.microsoft.com/office/drawing/2014/main" id="{D45389BB-317D-9926-B6CA-34AB3A58D6B2}"/>
              </a:ext>
            </a:extLst>
          </p:cNvPr>
          <p:cNvSpPr>
            <a:spLocks noGrp="1"/>
          </p:cNvSpPr>
          <p:nvPr>
            <p:ph type="title"/>
          </p:nvPr>
        </p:nvSpPr>
        <p:spPr>
          <a:xfrm>
            <a:off x="681038" y="685800"/>
            <a:ext cx="8539162" cy="990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092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685800"/>
            <a:ext cx="8539152"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0233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1398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7" name="Content Placeholder 2">
            <a:extLst>
              <a:ext uri="{FF2B5EF4-FFF2-40B4-BE49-F238E27FC236}">
                <a16:creationId xmlns:a16="http://schemas.microsoft.com/office/drawing/2014/main" id="{F45EF5B7-F958-85DC-39D1-8621D1241B9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8034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6" name="Content Placeholder 2">
            <a:extLst>
              <a:ext uri="{FF2B5EF4-FFF2-40B4-BE49-F238E27FC236}">
                <a16:creationId xmlns:a16="http://schemas.microsoft.com/office/drawing/2014/main" id="{B12217DF-F800-47DB-9C16-D0515B54C17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5501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9" name="Content Placeholder 2">
            <a:extLst>
              <a:ext uri="{FF2B5EF4-FFF2-40B4-BE49-F238E27FC236}">
                <a16:creationId xmlns:a16="http://schemas.microsoft.com/office/drawing/2014/main" id="{D7173FC0-FA09-0BE8-E879-64D26ED79DDB}"/>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7240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22" name="Group 21">
            <a:extLst>
              <a:ext uri="{FF2B5EF4-FFF2-40B4-BE49-F238E27FC236}">
                <a16:creationId xmlns:a16="http://schemas.microsoft.com/office/drawing/2014/main" id="{EF1C86D3-2107-82D6-2903-1A5672083EB6}"/>
              </a:ext>
            </a:extLst>
          </p:cNvPr>
          <p:cNvGrpSpPr/>
          <p:nvPr userDrawn="1"/>
        </p:nvGrpSpPr>
        <p:grpSpPr>
          <a:xfrm>
            <a:off x="0" y="3784601"/>
            <a:ext cx="1181443" cy="2373510"/>
            <a:chOff x="2876550" y="1679802"/>
            <a:chExt cx="1765300" cy="3546475"/>
          </a:xfrm>
        </p:grpSpPr>
        <p:sp>
          <p:nvSpPr>
            <p:cNvPr id="23" name="AutoShape 3">
              <a:extLst>
                <a:ext uri="{FF2B5EF4-FFF2-40B4-BE49-F238E27FC236}">
                  <a16:creationId xmlns:a16="http://schemas.microsoft.com/office/drawing/2014/main" id="{A05E9657-1D8A-403B-3DBC-7FCF6A31A247}"/>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5">
              <a:extLst>
                <a:ext uri="{FF2B5EF4-FFF2-40B4-BE49-F238E27FC236}">
                  <a16:creationId xmlns:a16="http://schemas.microsoft.com/office/drawing/2014/main" id="{647E9CF2-4F2E-054C-DE53-5BC940E47F3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6">
              <a:extLst>
                <a:ext uri="{FF2B5EF4-FFF2-40B4-BE49-F238E27FC236}">
                  <a16:creationId xmlns:a16="http://schemas.microsoft.com/office/drawing/2014/main" id="{1EFA77DE-1063-CC3B-7C73-816213603C3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7">
              <a:extLst>
                <a:ext uri="{FF2B5EF4-FFF2-40B4-BE49-F238E27FC236}">
                  <a16:creationId xmlns:a16="http://schemas.microsoft.com/office/drawing/2014/main" id="{40A1E756-ED3A-2117-4965-8F9F3748553D}"/>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8">
              <a:extLst>
                <a:ext uri="{FF2B5EF4-FFF2-40B4-BE49-F238E27FC236}">
                  <a16:creationId xmlns:a16="http://schemas.microsoft.com/office/drawing/2014/main" id="{5BF4EBD7-FCFA-ACDC-83E2-17C2F96C8409}"/>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9">
              <a:extLst>
                <a:ext uri="{FF2B5EF4-FFF2-40B4-BE49-F238E27FC236}">
                  <a16:creationId xmlns:a16="http://schemas.microsoft.com/office/drawing/2014/main" id="{5D293A3B-3EF4-B62D-7481-DE7CE2393FE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10">
              <a:extLst>
                <a:ext uri="{FF2B5EF4-FFF2-40B4-BE49-F238E27FC236}">
                  <a16:creationId xmlns:a16="http://schemas.microsoft.com/office/drawing/2014/main" id="{115E1294-8888-4943-CF49-2F72ADAAB76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11">
              <a:extLst>
                <a:ext uri="{FF2B5EF4-FFF2-40B4-BE49-F238E27FC236}">
                  <a16:creationId xmlns:a16="http://schemas.microsoft.com/office/drawing/2014/main" id="{471F0487-31AD-DB43-4DA1-AF6B6580480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12">
              <a:extLst>
                <a:ext uri="{FF2B5EF4-FFF2-40B4-BE49-F238E27FC236}">
                  <a16:creationId xmlns:a16="http://schemas.microsoft.com/office/drawing/2014/main" id="{08B880FA-2576-E056-5381-326B1902EBA8}"/>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13">
              <a:extLst>
                <a:ext uri="{FF2B5EF4-FFF2-40B4-BE49-F238E27FC236}">
                  <a16:creationId xmlns:a16="http://schemas.microsoft.com/office/drawing/2014/main" id="{B440CE2D-7007-5A33-4C4F-69718C7A2D26}"/>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14">
              <a:extLst>
                <a:ext uri="{FF2B5EF4-FFF2-40B4-BE49-F238E27FC236}">
                  <a16:creationId xmlns:a16="http://schemas.microsoft.com/office/drawing/2014/main" id="{CB633CD1-0D64-A7F7-D8D4-2E8FC7B83D15}"/>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15">
              <a:extLst>
                <a:ext uri="{FF2B5EF4-FFF2-40B4-BE49-F238E27FC236}">
                  <a16:creationId xmlns:a16="http://schemas.microsoft.com/office/drawing/2014/main" id="{CC973D25-AEB3-FEA1-AEB8-6DA476512428}"/>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16">
              <a:extLst>
                <a:ext uri="{FF2B5EF4-FFF2-40B4-BE49-F238E27FC236}">
                  <a16:creationId xmlns:a16="http://schemas.microsoft.com/office/drawing/2014/main" id="{AC09C2B8-2F82-8A23-6859-98798730C7B7}"/>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Freeform 17">
              <a:extLst>
                <a:ext uri="{FF2B5EF4-FFF2-40B4-BE49-F238E27FC236}">
                  <a16:creationId xmlns:a16="http://schemas.microsoft.com/office/drawing/2014/main" id="{901C3A7D-11B5-2344-26BC-FEA7A7B5BDE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Freeform 18">
              <a:extLst>
                <a:ext uri="{FF2B5EF4-FFF2-40B4-BE49-F238E27FC236}">
                  <a16:creationId xmlns:a16="http://schemas.microsoft.com/office/drawing/2014/main" id="{ABD005B2-A77E-A625-33B7-0E5766CCBCD8}"/>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Freeform 19">
              <a:extLst>
                <a:ext uri="{FF2B5EF4-FFF2-40B4-BE49-F238E27FC236}">
                  <a16:creationId xmlns:a16="http://schemas.microsoft.com/office/drawing/2014/main" id="{891A44FD-6ADD-DA0B-0616-BDAD786A545E}"/>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6670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B03000A1-EDD2-6B4C-86D0-031B8FEACC6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60622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23" name="Group 22">
            <a:extLst>
              <a:ext uri="{FF2B5EF4-FFF2-40B4-BE49-F238E27FC236}">
                <a16:creationId xmlns:a16="http://schemas.microsoft.com/office/drawing/2014/main" id="{96DB3E9C-D3DD-5298-A6D7-D45A0CD2140F}"/>
              </a:ext>
            </a:extLst>
          </p:cNvPr>
          <p:cNvGrpSpPr/>
          <p:nvPr userDrawn="1"/>
        </p:nvGrpSpPr>
        <p:grpSpPr>
          <a:xfrm>
            <a:off x="9384299" y="-1"/>
            <a:ext cx="128987" cy="5590931"/>
            <a:chOff x="9384299" y="-1"/>
            <a:chExt cx="128987" cy="5590931"/>
          </a:xfrm>
        </p:grpSpPr>
        <p:sp>
          <p:nvSpPr>
            <p:cNvPr id="9" name="Line 254">
              <a:extLst>
                <a:ext uri="{FF2B5EF4-FFF2-40B4-BE49-F238E27FC236}">
                  <a16:creationId xmlns:a16="http://schemas.microsoft.com/office/drawing/2014/main" id="{96165AEE-2596-E05B-6637-364D6D61CFE0}"/>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Oval 443">
              <a:extLst>
                <a:ext uri="{FF2B5EF4-FFF2-40B4-BE49-F238E27FC236}">
                  <a16:creationId xmlns:a16="http://schemas.microsoft.com/office/drawing/2014/main" id="{A5016031-F13C-D4EF-7569-4832E4DE364E}"/>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2" name="Oval 443">
              <a:extLst>
                <a:ext uri="{FF2B5EF4-FFF2-40B4-BE49-F238E27FC236}">
                  <a16:creationId xmlns:a16="http://schemas.microsoft.com/office/drawing/2014/main" id="{451AFE16-C4D0-6B23-001A-F2022BE9DE68}"/>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3" name="Oval 443">
              <a:extLst>
                <a:ext uri="{FF2B5EF4-FFF2-40B4-BE49-F238E27FC236}">
                  <a16:creationId xmlns:a16="http://schemas.microsoft.com/office/drawing/2014/main" id="{E79D70DA-8891-A3FA-9FE7-5DC02CE1F5F0}"/>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4" name="Oval 443">
              <a:extLst>
                <a:ext uri="{FF2B5EF4-FFF2-40B4-BE49-F238E27FC236}">
                  <a16:creationId xmlns:a16="http://schemas.microsoft.com/office/drawing/2014/main" id="{C8A905AD-A103-8C51-506F-E831287AE11B}"/>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5" name="Oval 443">
              <a:extLst>
                <a:ext uri="{FF2B5EF4-FFF2-40B4-BE49-F238E27FC236}">
                  <a16:creationId xmlns:a16="http://schemas.microsoft.com/office/drawing/2014/main" id="{76559C94-8C07-7DAF-9609-6AFC450EA7E7}"/>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6" name="Oval 443">
              <a:extLst>
                <a:ext uri="{FF2B5EF4-FFF2-40B4-BE49-F238E27FC236}">
                  <a16:creationId xmlns:a16="http://schemas.microsoft.com/office/drawing/2014/main" id="{5A12998A-4F08-A989-B067-E8D2D8C0489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5" name="Oval 443">
              <a:extLst>
                <a:ext uri="{FF2B5EF4-FFF2-40B4-BE49-F238E27FC236}">
                  <a16:creationId xmlns:a16="http://schemas.microsoft.com/office/drawing/2014/main" id="{24EE7E09-AF7E-39CF-BEE1-6BB06F7CB61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59DAF762-9E24-3CF6-AD37-5D01919165C3}"/>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7A428180-8ED4-FDA5-36DD-7ECFA475FE93}"/>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282541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2" r:id="rId3"/>
    <p:sldLayoutId id="2147483713" r:id="rId4"/>
    <p:sldLayoutId id="2147483696" r:id="rId5"/>
    <p:sldLayoutId id="2147483697" r:id="rId6"/>
    <p:sldLayoutId id="2147483699"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guide id="10" pos="816" userDrawn="1">
          <p15:clr>
            <a:srgbClr val="F26B43"/>
          </p15:clr>
        </p15:guide>
        <p15:guide id="11" pos="5424" userDrawn="1">
          <p15:clr>
            <a:srgbClr val="F26B43"/>
          </p15:clr>
        </p15:guide>
        <p15:guide id="12" orient="horz" pos="1248" userDrawn="1">
          <p15:clr>
            <a:srgbClr val="F26B43"/>
          </p15:clr>
        </p15:guide>
        <p15:guide id="1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4" name="Group 3">
            <a:extLst>
              <a:ext uri="{FF2B5EF4-FFF2-40B4-BE49-F238E27FC236}">
                <a16:creationId xmlns:a16="http://schemas.microsoft.com/office/drawing/2014/main" id="{E4E6AA7F-78EF-9337-0674-3E4D3FC40D6B}"/>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2700447C-7F91-0044-2C84-E0765001BDD7}"/>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65F1673D-C5BD-DF92-6527-8A63239668F3}"/>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E846275A-6EEC-5EC2-BDBB-534AC72712E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6F4A1990-D3AC-2CA1-1723-6E0B67CA9D7B}"/>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B0489A17-4F03-BF55-44A5-CE50EF5AECB9}"/>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8AAE8D54-D024-8BF8-BF99-ED960C002AF5}"/>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17B957D-360A-355E-C556-46AF6E4B48B2}"/>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EBEE1568-7FD1-7782-46DD-265B6474A5D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FE26BDCB-7CC1-3D1C-2C01-E2D6C209898C}"/>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53C62A67-8A26-E807-21C4-CF36C6D3A42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119493501"/>
      </p:ext>
    </p:extLst>
  </p:cSld>
  <p:clrMap bg1="lt1" tx1="dk1" bg2="lt2" tx2="dk2" accent1="accent1" accent2="accent2" accent3="accent3" accent4="accent4" accent5="accent5" accent6="accent6" hlink="hlink" folHlink="folHlink"/>
  <p:sldLayoutIdLst>
    <p:sldLayoutId id="2147483752" r:id="rId1"/>
    <p:sldLayoutId id="2147483716" r:id="rId2"/>
    <p:sldLayoutId id="2147483717" r:id="rId3"/>
    <p:sldLayoutId id="2147483750" r:id="rId4"/>
    <p:sldLayoutId id="2147483720" r:id="rId5"/>
    <p:sldLayoutId id="2147483721" r:id="rId6"/>
    <p:sldLayoutId id="2147483722" r:id="rId7"/>
  </p:sldLayoutIdLst>
  <p:hf hdr="0" ftr="0" dt="0"/>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4" name="Group 3">
            <a:extLst>
              <a:ext uri="{FF2B5EF4-FFF2-40B4-BE49-F238E27FC236}">
                <a16:creationId xmlns:a16="http://schemas.microsoft.com/office/drawing/2014/main" id="{339424A9-B70A-8611-FCC8-993C1AECB3AE}"/>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36219991-A403-D066-CDF3-D120AD10D3C5}"/>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07586EA8-E640-7974-807A-3E5495A2BB7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043810CB-4B34-B675-60D8-2074E0AB4927}"/>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5835EFF5-9B76-115F-B1A4-10A67BF8385D}"/>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E207A80D-C757-1A01-5C37-3F957CB2AD12}"/>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BE3A6BD8-95B5-BF23-3D15-39756C4A168F}"/>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8DF473E-FFC7-1985-418C-43D606848861}"/>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D0676835-A719-CC8D-DCAA-7369902B221B}"/>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782B6878-3C38-24E2-9439-459A7512780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D513D23E-C5E8-D5D2-87A1-65478742A33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226430202"/>
      </p:ext>
    </p:extLst>
  </p:cSld>
  <p:clrMap bg1="lt1" tx1="dk1" bg2="lt2" tx2="dk2" accent1="accent1" accent2="accent2" accent3="accent3" accent4="accent4" accent5="accent5" accent6="accent6" hlink="hlink" folHlink="folHlink"/>
  <p:sldLayoutIdLst>
    <p:sldLayoutId id="2147483753" r:id="rId1"/>
    <p:sldLayoutId id="2147483725" r:id="rId2"/>
    <p:sldLayoutId id="2147483726" r:id="rId3"/>
    <p:sldLayoutId id="2147483751"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39"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4" name="Group 3">
            <a:extLst>
              <a:ext uri="{FF2B5EF4-FFF2-40B4-BE49-F238E27FC236}">
                <a16:creationId xmlns:a16="http://schemas.microsoft.com/office/drawing/2014/main" id="{B2087E48-BE26-13C6-C905-572F7A2C7B5F}"/>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C40CD465-9FC5-EF55-4E9B-8C1D5F419FE6}"/>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9C8F12BA-A388-B801-44B9-AFE3975B3FB5}"/>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6CB84D68-9AF6-2143-9FD5-6E582C182D7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2EDD568F-F13A-B314-20E4-436ACB1787E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C702844C-4244-6F01-B63B-8499310930AC}"/>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77D2BAB0-20C3-61A6-F361-742B352C7D0E}"/>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16E5063F-F670-EB55-B315-B9E3247EC5F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35F9883E-2202-D06C-8024-59D7F21D17CE}"/>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B054D92A-CE7F-E80F-6B7D-58CDF46410C6}"/>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8BFB6765-F7D0-11AB-CDAB-C250E6EA6E4A}"/>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04921568"/>
      </p:ext>
    </p:extLst>
  </p:cSld>
  <p:clrMap bg1="lt1" tx1="dk1" bg2="lt2" tx2="dk2" accent1="accent1" accent2="accent2" accent3="accent3" accent4="accent4" accent5="accent5" accent6="accent6" hlink="hlink" folHlink="folHlink"/>
  <p:sldLayoutIdLst>
    <p:sldLayoutId id="2147483754" r:id="rId1"/>
    <p:sldLayoutId id="2147483734" r:id="rId2"/>
    <p:sldLayoutId id="2147483735" r:id="rId3"/>
    <p:sldLayoutId id="2147483736" r:id="rId4"/>
    <p:sldLayoutId id="2147483738" r:id="rId5"/>
    <p:sldLayoutId id="2147483739" r:id="rId6"/>
    <p:sldLayoutId id="2147483740"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024579753"/>
      </p:ext>
    </p:extLst>
  </p:cSld>
  <p:clrMap bg1="lt1" tx1="dk1" bg2="lt2" tx2="dk2" accent1="accent1" accent2="accent2" accent3="accent3" accent4="accent4" accent5="accent5" accent6="accent6" hlink="hlink" folHlink="folHlink"/>
  <p:sldLayoutIdLst>
    <p:sldLayoutId id="2147483755" r:id="rId1"/>
    <p:sldLayoutId id="2147483743" r:id="rId2"/>
    <p:sldLayoutId id="2147483744" r:id="rId3"/>
    <p:sldLayoutId id="2147483757" r:id="rId4"/>
    <p:sldLayoutId id="2147483745" r:id="rId5"/>
    <p:sldLayoutId id="2147483747" r:id="rId6"/>
    <p:sldLayoutId id="2147483748" r:id="rId7"/>
    <p:sldLayoutId id="2147483749" r:id="rId8"/>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Clique para editar o estilo do título mestre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Clique para editar os estilos de texto mestre</a:t>
            </a:r>
          </a:p>
          <a:p>
            <a:pPr lvl="1"/>
            <a:r>
              <a:rPr lang="en-US"/>
              <a:t>Segundo nível</a:t>
            </a:r>
          </a:p>
          <a:p>
            <a:pPr lvl="2"/>
            <a:r>
              <a:rPr lang="en-US"/>
              <a:t>Terceiro nível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fr-FR" sz="800">
                <a:solidFill>
                  <a:schemeClr val="lt2"/>
                </a:solidFill>
                <a:latin typeface="Arial"/>
                <a:ea typeface="Arial"/>
                <a:cs typeface="Arial"/>
                <a:sym typeface="Arial"/>
              </a:rPr>
              <a:t>Convention mondiale des maires</a:t>
            </a:r>
            <a:br>
              <a:rPr lang="fr-FR" sz="800">
                <a:solidFill>
                  <a:schemeClr val="lt2"/>
                </a:solidFill>
                <a:latin typeface="Arial"/>
                <a:ea typeface="Arial"/>
                <a:cs typeface="Arial"/>
                <a:sym typeface="Arial"/>
              </a:rPr>
            </a:br>
            <a:r>
              <a:rPr lang="fr-FR" sz="800">
                <a:solidFill>
                  <a:schemeClr val="lt2"/>
                </a:solidFill>
                <a:latin typeface="Arial"/>
                <a:ea typeface="Arial"/>
                <a:cs typeface="Arial"/>
                <a:sym typeface="Arial"/>
              </a:rPr>
              <a:t>pour le climat et l'énergie</a:t>
            </a:r>
            <a:endParaRPr lang="fr-FR" sz="1400"/>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775490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1" r:id="rId4"/>
    <p:sldLayoutId id="2147483772"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Tree>
    <p:extLst>
      <p:ext uri="{BB962C8B-B14F-4D97-AF65-F5344CB8AC3E}">
        <p14:creationId xmlns:p14="http://schemas.microsoft.com/office/powerpoint/2010/main" val="362611635"/>
      </p:ext>
    </p:extLst>
  </p:cSld>
  <p:clrMap bg1="lt1" tx1="dk1" bg2="lt2" tx2="dk2" accent1="accent1" accent2="accent2" accent3="accent3" accent4="accent4" accent5="accent5" accent6="accent6" hlink="hlink" folHlink="folHlink"/>
  <p:sldLayoutIdLst>
    <p:sldLayoutId id="2147483760" r:id="rId1"/>
    <p:sldLayoutId id="2147483769" r:id="rId2"/>
    <p:sldLayoutId id="2147483764" r:id="rId3"/>
    <p:sldLayoutId id="2147483765" r:id="rId4"/>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49"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ppp.worldbank.org/public-private-partnership/sites/ppp.worldbank.org/files/2023-10/Climate%20Toolkits%20For%20Infrastructure%20PPPs%20-%20Renewables%20Sector.pdf"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7.xml"/><Relationship Id="rId1" Type="http://schemas.openxmlformats.org/officeDocument/2006/relationships/slideLayout" Target="../slideLayouts/slideLayout33.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adb.org/documents/microsoft-excel-based-tool-kit-hybrid-energy-systems-guide" TargetMode="External"/><Relationship Id="rId9" Type="http://schemas.openxmlformats.org/officeDocument/2006/relationships/slide" Target="slide77.xml"/></Relationships>
</file>

<file path=ppt/slides/_rels/slide10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3.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87.xml"/><Relationship Id="rId7" Type="http://schemas.openxmlformats.org/officeDocument/2006/relationships/slide" Target="slide28.xml"/><Relationship Id="rId12" Type="http://schemas.openxmlformats.org/officeDocument/2006/relationships/slide" Target="slide100.xml"/><Relationship Id="rId2" Type="http://schemas.openxmlformats.org/officeDocument/2006/relationships/notesSlide" Target="../notesSlides/notesSlide78.xml"/><Relationship Id="rId1" Type="http://schemas.openxmlformats.org/officeDocument/2006/relationships/slideLayout" Target="../slideLayouts/slideLayout3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globalcovenantofmayors.org/press/unlocking-urban-eap-new-toolkit-for-local-governments/" TargetMode="External"/><Relationship Id="rId9" Type="http://schemas.openxmlformats.org/officeDocument/2006/relationships/slide" Target="slide77.xml"/></Relationships>
</file>

<file path=ppt/slides/_rels/slide10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99.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9.xml"/><Relationship Id="rId1" Type="http://schemas.openxmlformats.org/officeDocument/2006/relationships/slideLayout" Target="../slideLayouts/slideLayout3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100.png"/><Relationship Id="rId9" Type="http://schemas.openxmlformats.org/officeDocument/2006/relationships/slide" Target="slide77.xml"/></Relationships>
</file>

<file path=ppt/slides/_rels/slide10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10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80.xml"/><Relationship Id="rId1" Type="http://schemas.openxmlformats.org/officeDocument/2006/relationships/slideLayout" Target="../slideLayouts/slideLayout31.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0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81.xml"/><Relationship Id="rId1" Type="http://schemas.openxmlformats.org/officeDocument/2006/relationships/slideLayout" Target="../slideLayouts/slideLayout3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10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jpeg"/></Relationships>
</file>

<file path=ppt/slides/_rels/slide1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15.xml"/><Relationship Id="rId12" Type="http://schemas.openxmlformats.org/officeDocument/2006/relationships/slide" Target="slide68.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un.org/ohrlls/sites/www.un.org.ohrlls/files/technical_working_group_1_energy_access_report_2021.pdf" TargetMode="External"/><Relationship Id="rId11" Type="http://schemas.openxmlformats.org/officeDocument/2006/relationships/slide" Target="slide77.xml"/><Relationship Id="rId5" Type="http://schemas.openxmlformats.org/officeDocument/2006/relationships/hyperlink" Target="https://elearning.energypoverty.eu/#:~:text=It%20provides%20an%20overview%20of,which%20can%20be%20taken%20individually" TargetMode="External"/><Relationship Id="rId15" Type="http://schemas.openxmlformats.org/officeDocument/2006/relationships/slide" Target="slide100.xml"/><Relationship Id="rId10" Type="http://schemas.openxmlformats.org/officeDocument/2006/relationships/slide" Target="slide52.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28.xml"/><Relationship Id="rId14" Type="http://schemas.openxmlformats.org/officeDocument/2006/relationships/slide" Target="slide87.xml"/></Relationships>
</file>

<file path=ppt/slides/_rels/slide1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1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covenantofmayors.org/wp-content/uploads/2023/07/23-0714-Summary-Report-Unlocking-Urban-Energy-Access-and-Poverty.pdf" TargetMode="External"/><Relationship Id="rId2" Type="http://schemas.openxmlformats.org/officeDocument/2006/relationships/hyperlink" Target="https://www.globalcovenantofmayors.org/our-initiatives/data4cities/common-global-reporting-framework/" TargetMode="External"/><Relationship Id="rId1" Type="http://schemas.openxmlformats.org/officeDocument/2006/relationships/slideLayout" Target="../slideLayouts/slideLayout47.xml"/><Relationship Id="rId4" Type="http://schemas.openxmlformats.org/officeDocument/2006/relationships/hyperlink" Target="https://www.globalcovenantofmayors.org/wp-content/uploads/2022/11/Energy-Access-and-Poverty-Pillar-Annex-to-the-CRF.pdf"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34" Type="http://schemas.openxmlformats.org/officeDocument/2006/relationships/slide" Target="slide87.xml"/><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33" Type="http://schemas.openxmlformats.org/officeDocument/2006/relationships/slide" Target="slide60.xml"/><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29"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32" Type="http://schemas.openxmlformats.org/officeDocument/2006/relationships/slide" Target="slide68.xml"/><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28" Type="http://schemas.openxmlformats.org/officeDocument/2006/relationships/slide" Target="slide41.xml"/><Relationship Id="rId10" Type="http://schemas.openxmlformats.org/officeDocument/2006/relationships/image" Target="../media/image12.png"/><Relationship Id="rId19" Type="http://schemas.openxmlformats.org/officeDocument/2006/relationships/image" Target="../media/image20.png"/><Relationship Id="rId31" Type="http://schemas.openxmlformats.org/officeDocument/2006/relationships/slide" Target="slide77.xml"/><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 Id="rId27" Type="http://schemas.openxmlformats.org/officeDocument/2006/relationships/slide" Target="slide15.xml"/><Relationship Id="rId30" Type="http://schemas.openxmlformats.org/officeDocument/2006/relationships/slide" Target="slide52.xml"/><Relationship Id="rId35" Type="http://schemas.openxmlformats.org/officeDocument/2006/relationships/slide" Target="slide100.xm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18" Type="http://schemas.openxmlformats.org/officeDocument/2006/relationships/slide" Target="slide28.xml"/><Relationship Id="rId3" Type="http://schemas.openxmlformats.org/officeDocument/2006/relationships/image" Target="../media/image27.svg"/><Relationship Id="rId21" Type="http://schemas.openxmlformats.org/officeDocument/2006/relationships/slide" Target="slide68.xml"/><Relationship Id="rId7" Type="http://schemas.openxmlformats.org/officeDocument/2006/relationships/image" Target="../media/image20.png"/><Relationship Id="rId12" Type="http://schemas.openxmlformats.org/officeDocument/2006/relationships/image" Target="../media/image33.png"/><Relationship Id="rId17" Type="http://schemas.openxmlformats.org/officeDocument/2006/relationships/slide" Target="slide41.xml"/><Relationship Id="rId2" Type="http://schemas.openxmlformats.org/officeDocument/2006/relationships/image" Target="../media/image26.png"/><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4.wdp"/><Relationship Id="rId24" Type="http://schemas.openxmlformats.org/officeDocument/2006/relationships/slide" Target="slide100.xml"/><Relationship Id="rId5" Type="http://schemas.openxmlformats.org/officeDocument/2006/relationships/image" Target="../media/image29.svg"/><Relationship Id="rId15" Type="http://schemas.openxmlformats.org/officeDocument/2006/relationships/image" Target="../media/image36.png"/><Relationship Id="rId23" Type="http://schemas.openxmlformats.org/officeDocument/2006/relationships/slide" Target="slide87.xml"/><Relationship Id="rId10" Type="http://schemas.openxmlformats.org/officeDocument/2006/relationships/image" Target="../media/image32.png"/><Relationship Id="rId19" Type="http://schemas.openxmlformats.org/officeDocument/2006/relationships/slide" Target="slide52.xm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 Id="rId22" Type="http://schemas.openxmlformats.org/officeDocument/2006/relationships/slide" Target="slide60.xml"/></Relationships>
</file>

<file path=ppt/slides/_rels/slide2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c40knowledgehub.org/s/article/Inclusive-Community-Engagement-Playbook?language=en_US#:~:text=The%20Playbook%20is%20intended%20to,climate%20mitigation%20or%20adaptation%20action."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image" Target="../media/image37.jpg"/><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slide" Target="slide77.xml"/><Relationship Id="rId2" Type="http://schemas.openxmlformats.org/officeDocument/2006/relationships/image" Target="../media/image38.png"/><Relationship Id="rId16" Type="http://schemas.openxmlformats.org/officeDocument/2006/relationships/slide" Target="slide100.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slide" Target="slide52.xml"/><Relationship Id="rId5" Type="http://schemas.openxmlformats.org/officeDocument/2006/relationships/image" Target="../media/image41.sv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40.png"/><Relationship Id="rId9" Type="http://schemas.openxmlformats.org/officeDocument/2006/relationships/slide" Target="slide41.xml"/><Relationship Id="rId14" Type="http://schemas.openxmlformats.org/officeDocument/2006/relationships/slide" Target="slide60.xml"/></Relationships>
</file>

<file path=ppt/slides/_rels/slide34.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7.xml"/><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87.xml"/><Relationship Id="rId9" Type="http://schemas.openxmlformats.org/officeDocument/2006/relationships/slide" Target="slide68.xml"/></Relationships>
</file>

<file path=ppt/slides/_rels/slide3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44.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45.png"/><Relationship Id="rId9" Type="http://schemas.openxmlformats.org/officeDocument/2006/relationships/slide" Target="slide77.xml"/></Relationships>
</file>

<file path=ppt/slides/_rels/slide3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46.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2" Type="http://schemas.openxmlformats.org/officeDocument/2006/relationships/image" Target="../media/image47.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48.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0.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35.svg"/><Relationship Id="rId11" Type="http://schemas.openxmlformats.org/officeDocument/2006/relationships/image" Target="../media/image29.svg"/><Relationship Id="rId5" Type="http://schemas.openxmlformats.org/officeDocument/2006/relationships/image" Target="../media/image49.png"/><Relationship Id="rId15" Type="http://schemas.openxmlformats.org/officeDocument/2006/relationships/image" Target="../media/image33.png"/><Relationship Id="rId10" Type="http://schemas.openxmlformats.org/officeDocument/2006/relationships/image" Target="../media/image51.png"/><Relationship Id="rId4" Type="http://schemas.microsoft.com/office/2007/relationships/hdphoto" Target="../media/hdphoto4.wdp"/><Relationship Id="rId9" Type="http://schemas.openxmlformats.org/officeDocument/2006/relationships/image" Target="../media/image27.svg"/><Relationship Id="rId14" Type="http://schemas.openxmlformats.org/officeDocument/2006/relationships/image" Target="../media/image2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8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41.xml"/><Relationship Id="rId12" Type="http://schemas.openxmlformats.org/officeDocument/2006/relationships/slide" Target="slide60.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slide" Target="slide15.xml"/><Relationship Id="rId11" Type="http://schemas.openxmlformats.org/officeDocument/2006/relationships/slide" Target="slide68.xml"/><Relationship Id="rId5" Type="http://schemas.openxmlformats.org/officeDocument/2006/relationships/hyperlink" Target="https://c40.my.salesforce.com/sfc/p/#36000001Enhz/a/1Q000000kVPi/eNOPAnCCslT3QT8KmdQNLi8CHU1ioGNi_3HaOgiWyAI" TargetMode="External"/><Relationship Id="rId10" Type="http://schemas.openxmlformats.org/officeDocument/2006/relationships/slide" Target="slide77.xml"/><Relationship Id="rId4" Type="http://schemas.openxmlformats.org/officeDocument/2006/relationships/hyperlink" Target="https://www.citizensadvice.org.uk/Global/CitizensAdvice/Local%20authority%20cold%20homes%20toolkit.pdf" TargetMode="External"/><Relationship Id="rId9" Type="http://schemas.openxmlformats.org/officeDocument/2006/relationships/slide" Target="slide52.xml"/><Relationship Id="rId14" Type="http://schemas.openxmlformats.org/officeDocument/2006/relationships/slide" Target="slide100.xml"/></Relationships>
</file>

<file path=ppt/slides/_rels/slide43.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svg"/><Relationship Id="rId18" Type="http://schemas.openxmlformats.org/officeDocument/2006/relationships/slide" Target="slide28.xml"/><Relationship Id="rId3" Type="http://schemas.openxmlformats.org/officeDocument/2006/relationships/image" Target="../media/image52.png"/><Relationship Id="rId21" Type="http://schemas.openxmlformats.org/officeDocument/2006/relationships/slide" Target="slide68.xml"/><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slide" Target="slide41.xml"/><Relationship Id="rId2" Type="http://schemas.openxmlformats.org/officeDocument/2006/relationships/notesSlide" Target="../notesSlides/notesSlide28.xml"/><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31.xml"/><Relationship Id="rId6" Type="http://schemas.openxmlformats.org/officeDocument/2006/relationships/image" Target="../media/image55.svg"/><Relationship Id="rId11" Type="http://schemas.openxmlformats.org/officeDocument/2006/relationships/image" Target="../media/image60.svg"/><Relationship Id="rId24" Type="http://schemas.openxmlformats.org/officeDocument/2006/relationships/slide" Target="slide100.xml"/><Relationship Id="rId5" Type="http://schemas.openxmlformats.org/officeDocument/2006/relationships/image" Target="../media/image54.png"/><Relationship Id="rId15" Type="http://schemas.openxmlformats.org/officeDocument/2006/relationships/image" Target="../media/image64.svg"/><Relationship Id="rId23" Type="http://schemas.openxmlformats.org/officeDocument/2006/relationships/slide" Target="slide87.xml"/><Relationship Id="rId10" Type="http://schemas.openxmlformats.org/officeDocument/2006/relationships/image" Target="../media/image59.png"/><Relationship Id="rId19" Type="http://schemas.openxmlformats.org/officeDocument/2006/relationships/slide" Target="slide52.xml"/><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slide" Target="slide60.xml"/></Relationships>
</file>

<file path=ppt/slides/_rels/slide4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5.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6.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7.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18" Type="http://schemas.openxmlformats.org/officeDocument/2006/relationships/image" Target="../media/image82.png"/><Relationship Id="rId3" Type="http://schemas.openxmlformats.org/officeDocument/2006/relationships/image" Target="../media/image68.png"/><Relationship Id="rId21" Type="http://schemas.openxmlformats.org/officeDocument/2006/relationships/image" Target="../media/image85.sv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1.svg"/><Relationship Id="rId2" Type="http://schemas.openxmlformats.org/officeDocument/2006/relationships/notesSlide" Target="../notesSlides/notesSlide35.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58.png"/><Relationship Id="rId10" Type="http://schemas.openxmlformats.org/officeDocument/2006/relationships/image" Target="../media/image75.svg"/><Relationship Id="rId19" Type="http://schemas.openxmlformats.org/officeDocument/2006/relationships/image" Target="../media/image83.sv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s>
</file>

<file path=ppt/slides/_rels/slide5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hyperlink" Target="https://donnees.banquemondiale.org/" TargetMode="External"/><Relationship Id="rId7" Type="http://schemas.openxmlformats.org/officeDocument/2006/relationships/slide" Target="slide20.xml"/><Relationship Id="rId12" Type="http://schemas.openxmlformats.org/officeDocument/2006/relationships/slide" Target="slide77.xml"/><Relationship Id="rId2" Type="http://schemas.openxmlformats.org/officeDocument/2006/relationships/notesSlide" Target="../notesSlides/notesSlide38.xml"/><Relationship Id="rId16" Type="http://schemas.openxmlformats.org/officeDocument/2006/relationships/slide" Target="slide100.xml"/><Relationship Id="rId1" Type="http://schemas.openxmlformats.org/officeDocument/2006/relationships/slideLayout" Target="../slideLayouts/slideLayout11.xml"/><Relationship Id="rId6" Type="http://schemas.openxmlformats.org/officeDocument/2006/relationships/hyperlink" Target="https://rise.esmap.org/" TargetMode="External"/><Relationship Id="rId11" Type="http://schemas.openxmlformats.org/officeDocument/2006/relationships/slide" Target="slide52.xml"/><Relationship Id="rId5" Type="http://schemas.openxmlformats.org/officeDocument/2006/relationships/hyperlink" Target="https://trackingsdg7.esmap.org/results?p=Access_to_Electricity&amp;i=Electricity_access_rate,_Total_(%25)" TargetMode="External"/><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hyperlink" Target="https://www.iea.org/data-and-statistics/data-sets" TargetMode="External"/><Relationship Id="rId9" Type="http://schemas.openxmlformats.org/officeDocument/2006/relationships/slide" Target="slide41.xml"/><Relationship Id="rId14" Type="http://schemas.openxmlformats.org/officeDocument/2006/relationships/slide" Target="slide60.xml"/></Relationships>
</file>

<file path=ppt/slides/_rels/slide5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8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41.xml"/><Relationship Id="rId12" Type="http://schemas.openxmlformats.org/officeDocument/2006/relationships/slide" Target="slide60.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slide" Target="slide15.xml"/><Relationship Id="rId11" Type="http://schemas.openxmlformats.org/officeDocument/2006/relationships/slide" Target="slide68.xml"/><Relationship Id="rId5" Type="http://schemas.openxmlformats.org/officeDocument/2006/relationships/hyperlink" Target="https://www.globalcovenantofmayors.org/press/unlocking-urban-eap-new-toolkit-for-local-governments/" TargetMode="External"/><Relationship Id="rId10" Type="http://schemas.openxmlformats.org/officeDocument/2006/relationships/slide" Target="slide77.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52.xml"/><Relationship Id="rId14" Type="http://schemas.openxmlformats.org/officeDocument/2006/relationships/slide" Target="slide100.xml"/></Relationships>
</file>

<file path=ppt/slides/_rels/slide5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6.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7.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8.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9.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7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90.png"/><Relationship Id="rId7" Type="http://schemas.openxmlformats.org/officeDocument/2006/relationships/hyperlink" Target="https://www.globalcovenantofmayors.org/press/gcom-arup-release-barriers-to-urban-energy-access/" TargetMode="External"/><Relationship Id="rId12" Type="http://schemas.openxmlformats.org/officeDocument/2006/relationships/slide" Target="slide77.xml"/><Relationship Id="rId2" Type="http://schemas.openxmlformats.org/officeDocument/2006/relationships/notesSlide" Target="../notesSlides/notesSlide52.xml"/><Relationship Id="rId16" Type="http://schemas.openxmlformats.org/officeDocument/2006/relationships/slide" Target="slide100.xml"/><Relationship Id="rId1" Type="http://schemas.openxmlformats.org/officeDocument/2006/relationships/slideLayout" Target="../slideLayouts/slideLayout31.xml"/><Relationship Id="rId6" Type="http://schemas.openxmlformats.org/officeDocument/2006/relationships/image" Target="../media/image93.png"/><Relationship Id="rId11" Type="http://schemas.openxmlformats.org/officeDocument/2006/relationships/slide" Target="slide52.xml"/><Relationship Id="rId5" Type="http://schemas.openxmlformats.org/officeDocument/2006/relationships/image" Target="../media/image92.pn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91.png"/><Relationship Id="rId9" Type="http://schemas.openxmlformats.org/officeDocument/2006/relationships/slide" Target="slide41.xml"/><Relationship Id="rId14" Type="http://schemas.openxmlformats.org/officeDocument/2006/relationships/slide" Target="slide60.xml"/></Relationships>
</file>

<file path=ppt/slides/_rels/slide7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3.xml"/><Relationship Id="rId1" Type="http://schemas.openxmlformats.org/officeDocument/2006/relationships/slideLayout" Target="../slideLayouts/slideLayout3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3.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4.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4.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55.xml"/><Relationship Id="rId1" Type="http://schemas.openxmlformats.org/officeDocument/2006/relationships/slideLayout" Target="../slideLayouts/slideLayout31.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7.xml"/><Relationship Id="rId1" Type="http://schemas.openxmlformats.org/officeDocument/2006/relationships/slideLayout" Target="../slideLayouts/slideLayout3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c40knowledgehub.org/s/article/Delivering-a-just-energy-transition-in-European-cities-through-relief-retrofits-and-renewables-Resource-pack-for-cities?language=en_US"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slide" Target="slide22.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22.xml"/><Relationship Id="rId7" Type="http://schemas.openxmlformats.org/officeDocument/2006/relationships/slide" Target="slide28.xml"/><Relationship Id="rId12" Type="http://schemas.openxmlformats.org/officeDocument/2006/relationships/slide" Target="slide100.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41.xml"/><Relationship Id="rId11" Type="http://schemas.openxmlformats.org/officeDocument/2006/relationships/slide" Target="slide87.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68.xml"/><Relationship Id="rId9"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8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95.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96.png"/><Relationship Id="rId9" Type="http://schemas.openxmlformats.org/officeDocument/2006/relationships/slide" Target="slide77.xml"/></Relationships>
</file>

<file path=ppt/slides/_rels/slide8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7.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8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svg"/><Relationship Id="rId26" Type="http://schemas.openxmlformats.org/officeDocument/2006/relationships/image" Target="../media/image24.png"/><Relationship Id="rId3" Type="http://schemas.openxmlformats.org/officeDocument/2006/relationships/image" Target="../media/image47.png"/><Relationship Id="rId21" Type="http://schemas.openxmlformats.org/officeDocument/2006/relationships/image" Target="../media/image21.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7.png"/><Relationship Id="rId25" Type="http://schemas.microsoft.com/office/2007/relationships/hdphoto" Target="../media/hdphoto3.wdp"/><Relationship Id="rId2" Type="http://schemas.openxmlformats.org/officeDocument/2006/relationships/notesSlide" Target="../notesSlides/notesSlide64.xml"/><Relationship Id="rId16" Type="http://schemas.microsoft.com/office/2007/relationships/hdphoto" Target="../media/hdphoto1.wdp"/><Relationship Id="rId20"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48.png"/><Relationship Id="rId15" Type="http://schemas.openxmlformats.org/officeDocument/2006/relationships/image" Target="../media/image16.png"/><Relationship Id="rId23" Type="http://schemas.microsoft.com/office/2007/relationships/hdphoto" Target="../media/hdphoto2.wdp"/><Relationship Id="rId10" Type="http://schemas.openxmlformats.org/officeDocument/2006/relationships/image" Target="../media/image11.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2.png"/><Relationship Id="rId27" Type="http://schemas.openxmlformats.org/officeDocument/2006/relationships/image" Target="../media/image25.svg"/></Relationships>
</file>

<file path=ppt/slides/_rels/slide8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9.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51.png"/><Relationship Id="rId9" Type="http://schemas.openxmlformats.org/officeDocument/2006/relationships/image" Target="../media/image31.png"/><Relationship Id="rId14" Type="http://schemas.openxmlformats.org/officeDocument/2006/relationships/image" Target="../media/image35.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8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8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iea.org/reports/the-value-of-urgent-action-on-energy-efficiency/policy-toolkit"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ren21.net/wp-content/uploads/2019/06/MinigridPolicyToolkit_Sep2014_EN.pdf" TargetMode="External"/><Relationship Id="rId9" Type="http://schemas.openxmlformats.org/officeDocument/2006/relationships/slide" Target="slide77.xml"/></Relationships>
</file>

<file path=ppt/slides/_rels/slide8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7.xml"/><Relationship Id="rId1" Type="http://schemas.openxmlformats.org/officeDocument/2006/relationships/slideLayout" Target="../slideLayouts/slideLayout1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9.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70.xml"/><Relationship Id="rId1" Type="http://schemas.openxmlformats.org/officeDocument/2006/relationships/slideLayout" Target="../slideLayouts/slideLayout1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98.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slide" Target="slide15.xml"/><Relationship Id="rId11" Type="http://schemas.openxmlformats.org/officeDocument/2006/relationships/slide" Target="slide60.xml"/><Relationship Id="rId5" Type="http://schemas.openxmlformats.org/officeDocument/2006/relationships/hyperlink" Target="https://www.globalcovenantofmayors.org/wp-content/uploads/2022/11/Energy-Access-and-Poverty-Pillar-Annex-to-the-CRF.pdf" TargetMode="External"/><Relationship Id="rId10" Type="http://schemas.openxmlformats.org/officeDocument/2006/relationships/slide" Target="slide68.xml"/><Relationship Id="rId4" Type="http://schemas.openxmlformats.org/officeDocument/2006/relationships/slide" Target="slide41.xml"/><Relationship Id="rId9" Type="http://schemas.openxmlformats.org/officeDocument/2006/relationships/slide" Target="slide7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a:extLst>
              <a:ext uri="{FF2B5EF4-FFF2-40B4-BE49-F238E27FC236}">
                <a16:creationId xmlns:a16="http://schemas.microsoft.com/office/drawing/2014/main" id="{A7015028-C37F-4657-8137-F0DB974528C7}"/>
              </a:ext>
            </a:extLst>
          </p:cNvPr>
          <p:cNvSpPr>
            <a:spLocks noChangeArrowheads="1"/>
          </p:cNvSpPr>
          <p:nvPr/>
        </p:nvSpPr>
        <p:spPr bwMode="auto">
          <a:xfrm>
            <a:off x="0" y="0"/>
            <a:ext cx="9906000" cy="6858000"/>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r>
              <a:rPr lang="en-US" sz="1463"/>
              <a:t> </a:t>
            </a:r>
          </a:p>
        </p:txBody>
      </p:sp>
      <p:grpSp>
        <p:nvGrpSpPr>
          <p:cNvPr id="1398" name="Group 1397">
            <a:extLst>
              <a:ext uri="{FF2B5EF4-FFF2-40B4-BE49-F238E27FC236}">
                <a16:creationId xmlns:a16="http://schemas.microsoft.com/office/drawing/2014/main" id="{C0889B44-33A3-484F-A4B0-273A422572DA}"/>
              </a:ext>
            </a:extLst>
          </p:cNvPr>
          <p:cNvGrpSpPr/>
          <p:nvPr/>
        </p:nvGrpSpPr>
        <p:grpSpPr>
          <a:xfrm>
            <a:off x="657820" y="488849"/>
            <a:ext cx="1967012" cy="662980"/>
            <a:chOff x="809625" y="609600"/>
            <a:chExt cx="2420938" cy="815975"/>
          </a:xfrm>
        </p:grpSpPr>
        <p:sp>
          <p:nvSpPr>
            <p:cNvPr id="582" name="Freeform 256">
              <a:extLst>
                <a:ext uri="{FF2B5EF4-FFF2-40B4-BE49-F238E27FC236}">
                  <a16:creationId xmlns:a16="http://schemas.microsoft.com/office/drawing/2014/main" id="{B1024DA5-7A12-4E64-A48D-E57F38A0D038}"/>
                </a:ext>
              </a:extLst>
            </p:cNvPr>
            <p:cNvSpPr>
              <a:spLocks/>
            </p:cNvSpPr>
            <p:nvPr/>
          </p:nvSpPr>
          <p:spPr bwMode="auto">
            <a:xfrm>
              <a:off x="809625" y="993775"/>
              <a:ext cx="473075" cy="242888"/>
            </a:xfrm>
            <a:custGeom>
              <a:avLst/>
              <a:gdLst>
                <a:gd name="T0" fmla="*/ 28 w 1312"/>
                <a:gd name="T1" fmla="*/ 0 h 676"/>
                <a:gd name="T2" fmla="*/ 917 w 1312"/>
                <a:gd name="T3" fmla="*/ 3 h 676"/>
                <a:gd name="T4" fmla="*/ 1307 w 1312"/>
                <a:gd name="T5" fmla="*/ 607 h 676"/>
                <a:gd name="T6" fmla="*/ 1257 w 1312"/>
                <a:gd name="T7" fmla="*/ 676 h 676"/>
                <a:gd name="T8" fmla="*/ 441 w 1312"/>
                <a:gd name="T9" fmla="*/ 676 h 676"/>
                <a:gd name="T10" fmla="*/ 1 w 1312"/>
                <a:gd name="T11" fmla="*/ 38 h 676"/>
                <a:gd name="T12" fmla="*/ 28 w 1312"/>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312" h="676">
                  <a:moveTo>
                    <a:pt x="28" y="0"/>
                  </a:moveTo>
                  <a:cubicBezTo>
                    <a:pt x="169" y="0"/>
                    <a:pt x="848" y="3"/>
                    <a:pt x="917" y="3"/>
                  </a:cubicBezTo>
                  <a:cubicBezTo>
                    <a:pt x="1229" y="3"/>
                    <a:pt x="1307" y="100"/>
                    <a:pt x="1307" y="607"/>
                  </a:cubicBezTo>
                  <a:cubicBezTo>
                    <a:pt x="1307" y="630"/>
                    <a:pt x="1312" y="676"/>
                    <a:pt x="1257" y="676"/>
                  </a:cubicBezTo>
                  <a:lnTo>
                    <a:pt x="441" y="676"/>
                  </a:lnTo>
                  <a:cubicBezTo>
                    <a:pt x="198" y="676"/>
                    <a:pt x="13" y="435"/>
                    <a:pt x="1" y="38"/>
                  </a:cubicBezTo>
                  <a:cubicBezTo>
                    <a:pt x="0" y="19"/>
                    <a:pt x="7"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3" name="Freeform 257">
              <a:extLst>
                <a:ext uri="{FF2B5EF4-FFF2-40B4-BE49-F238E27FC236}">
                  <a16:creationId xmlns:a16="http://schemas.microsoft.com/office/drawing/2014/main" id="{864D44D6-76F1-41B9-A6A1-3562B503449E}"/>
                </a:ext>
              </a:extLst>
            </p:cNvPr>
            <p:cNvSpPr>
              <a:spLocks noEditPoints="1"/>
            </p:cNvSpPr>
            <p:nvPr/>
          </p:nvSpPr>
          <p:spPr bwMode="auto">
            <a:xfrm>
              <a:off x="915988" y="609600"/>
              <a:ext cx="561975" cy="600075"/>
            </a:xfrm>
            <a:custGeom>
              <a:avLst/>
              <a:gdLst>
                <a:gd name="T0" fmla="*/ 1269 w 1559"/>
                <a:gd name="T1" fmla="*/ 294 h 1670"/>
                <a:gd name="T2" fmla="*/ 1162 w 1559"/>
                <a:gd name="T3" fmla="*/ 311 h 1670"/>
                <a:gd name="T4" fmla="*/ 1132 w 1559"/>
                <a:gd name="T5" fmla="*/ 197 h 1670"/>
                <a:gd name="T6" fmla="*/ 820 w 1559"/>
                <a:gd name="T7" fmla="*/ 11 h 1670"/>
                <a:gd name="T8" fmla="*/ 581 w 1559"/>
                <a:gd name="T9" fmla="*/ 107 h 1670"/>
                <a:gd name="T10" fmla="*/ 543 w 1559"/>
                <a:gd name="T11" fmla="*/ 423 h 1670"/>
                <a:gd name="T12" fmla="*/ 299 w 1559"/>
                <a:gd name="T13" fmla="*/ 367 h 1670"/>
                <a:gd name="T14" fmla="*/ 37 w 1559"/>
                <a:gd name="T15" fmla="*/ 481 h 1670"/>
                <a:gd name="T16" fmla="*/ 0 w 1559"/>
                <a:gd name="T17" fmla="*/ 1205 h 1670"/>
                <a:gd name="T18" fmla="*/ 221 w 1559"/>
                <a:gd name="T19" fmla="*/ 1396 h 1670"/>
                <a:gd name="T20" fmla="*/ 353 w 1559"/>
                <a:gd name="T21" fmla="*/ 1378 h 1670"/>
                <a:gd name="T22" fmla="*/ 386 w 1559"/>
                <a:gd name="T23" fmla="*/ 1541 h 1670"/>
                <a:gd name="T24" fmla="*/ 783 w 1559"/>
                <a:gd name="T25" fmla="*/ 1665 h 1670"/>
                <a:gd name="T26" fmla="*/ 1316 w 1559"/>
                <a:gd name="T27" fmla="*/ 1488 h 1670"/>
                <a:gd name="T28" fmla="*/ 1518 w 1559"/>
                <a:gd name="T29" fmla="*/ 1337 h 1670"/>
                <a:gd name="T30" fmla="*/ 1559 w 1559"/>
                <a:gd name="T31" fmla="*/ 404 h 1670"/>
                <a:gd name="T32" fmla="*/ 543 w 1559"/>
                <a:gd name="T33" fmla="*/ 877 h 1670"/>
                <a:gd name="T34" fmla="*/ 353 w 1559"/>
                <a:gd name="T35" fmla="*/ 980 h 1670"/>
                <a:gd name="T36" fmla="*/ 320 w 1559"/>
                <a:gd name="T37" fmla="*/ 1289 h 1670"/>
                <a:gd name="T38" fmla="*/ 280 w 1559"/>
                <a:gd name="T39" fmla="*/ 493 h 1670"/>
                <a:gd name="T40" fmla="*/ 502 w 1559"/>
                <a:gd name="T41" fmla="*/ 541 h 1670"/>
                <a:gd name="T42" fmla="*/ 543 w 1559"/>
                <a:gd name="T43" fmla="*/ 877 h 1670"/>
                <a:gd name="T44" fmla="*/ 822 w 1559"/>
                <a:gd name="T45" fmla="*/ 112 h 1670"/>
                <a:gd name="T46" fmla="*/ 1039 w 1559"/>
                <a:gd name="T47" fmla="*/ 262 h 1670"/>
                <a:gd name="T48" fmla="*/ 999 w 1559"/>
                <a:gd name="T49" fmla="*/ 382 h 1670"/>
                <a:gd name="T50" fmla="*/ 905 w 1559"/>
                <a:gd name="T51" fmla="*/ 475 h 1670"/>
                <a:gd name="T52" fmla="*/ 783 w 1559"/>
                <a:gd name="T53" fmla="*/ 817 h 1670"/>
                <a:gd name="T54" fmla="*/ 783 w 1559"/>
                <a:gd name="T55" fmla="*/ 137 h 1670"/>
                <a:gd name="T56" fmla="*/ 1204 w 1559"/>
                <a:gd name="T57" fmla="*/ 1478 h 1670"/>
                <a:gd name="T58" fmla="*/ 809 w 1559"/>
                <a:gd name="T59" fmla="*/ 1587 h 1670"/>
                <a:gd name="T60" fmla="*/ 775 w 1559"/>
                <a:gd name="T61" fmla="*/ 971 h 1670"/>
                <a:gd name="T62" fmla="*/ 1204 w 1559"/>
                <a:gd name="T63" fmla="*/ 1024 h 1670"/>
                <a:gd name="T64" fmla="*/ 1238 w 1559"/>
                <a:gd name="T65" fmla="*/ 1428 h 1670"/>
                <a:gd name="T66" fmla="*/ 1436 w 1559"/>
                <a:gd name="T67" fmla="*/ 1264 h 1670"/>
                <a:gd name="T68" fmla="*/ 1316 w 1559"/>
                <a:gd name="T69" fmla="*/ 980 h 1670"/>
                <a:gd name="T70" fmla="*/ 1210 w 1559"/>
                <a:gd name="T71" fmla="*/ 914 h 1670"/>
                <a:gd name="T72" fmla="*/ 1253 w 1559"/>
                <a:gd name="T73" fmla="*/ 387 h 1670"/>
                <a:gd name="T74" fmla="*/ 1475 w 1559"/>
                <a:gd name="T75" fmla="*/ 47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9" h="1670">
                  <a:moveTo>
                    <a:pt x="1516" y="350"/>
                  </a:moveTo>
                  <a:lnTo>
                    <a:pt x="1269" y="294"/>
                  </a:lnTo>
                  <a:cubicBezTo>
                    <a:pt x="1246" y="289"/>
                    <a:pt x="1213" y="288"/>
                    <a:pt x="1191" y="298"/>
                  </a:cubicBezTo>
                  <a:lnTo>
                    <a:pt x="1162" y="311"/>
                  </a:lnTo>
                  <a:cubicBezTo>
                    <a:pt x="1140" y="321"/>
                    <a:pt x="1132" y="320"/>
                    <a:pt x="1132" y="296"/>
                  </a:cubicBezTo>
                  <a:lnTo>
                    <a:pt x="1132" y="197"/>
                  </a:lnTo>
                  <a:cubicBezTo>
                    <a:pt x="1132" y="158"/>
                    <a:pt x="1069" y="136"/>
                    <a:pt x="1047" y="125"/>
                  </a:cubicBezTo>
                  <a:lnTo>
                    <a:pt x="820" y="11"/>
                  </a:lnTo>
                  <a:cubicBezTo>
                    <a:pt x="798" y="0"/>
                    <a:pt x="764" y="1"/>
                    <a:pt x="743" y="13"/>
                  </a:cubicBezTo>
                  <a:lnTo>
                    <a:pt x="581" y="107"/>
                  </a:lnTo>
                  <a:cubicBezTo>
                    <a:pt x="560" y="119"/>
                    <a:pt x="543" y="149"/>
                    <a:pt x="543" y="173"/>
                  </a:cubicBezTo>
                  <a:lnTo>
                    <a:pt x="543" y="423"/>
                  </a:lnTo>
                  <a:cubicBezTo>
                    <a:pt x="543" y="447"/>
                    <a:pt x="524" y="459"/>
                    <a:pt x="502" y="450"/>
                  </a:cubicBezTo>
                  <a:lnTo>
                    <a:pt x="299" y="367"/>
                  </a:lnTo>
                  <a:cubicBezTo>
                    <a:pt x="276" y="358"/>
                    <a:pt x="241" y="360"/>
                    <a:pt x="220" y="373"/>
                  </a:cubicBezTo>
                  <a:lnTo>
                    <a:pt x="37" y="481"/>
                  </a:lnTo>
                  <a:cubicBezTo>
                    <a:pt x="17" y="493"/>
                    <a:pt x="0" y="523"/>
                    <a:pt x="0" y="547"/>
                  </a:cubicBezTo>
                  <a:lnTo>
                    <a:pt x="0" y="1205"/>
                  </a:lnTo>
                  <a:cubicBezTo>
                    <a:pt x="0" y="1229"/>
                    <a:pt x="16" y="1260"/>
                    <a:pt x="36" y="1273"/>
                  </a:cubicBezTo>
                  <a:lnTo>
                    <a:pt x="221" y="1396"/>
                  </a:lnTo>
                  <a:cubicBezTo>
                    <a:pt x="241" y="1409"/>
                    <a:pt x="276" y="1412"/>
                    <a:pt x="298" y="1402"/>
                  </a:cubicBezTo>
                  <a:lnTo>
                    <a:pt x="353" y="1378"/>
                  </a:lnTo>
                  <a:lnTo>
                    <a:pt x="353" y="1488"/>
                  </a:lnTo>
                  <a:cubicBezTo>
                    <a:pt x="353" y="1511"/>
                    <a:pt x="368" y="1535"/>
                    <a:pt x="386" y="1541"/>
                  </a:cubicBezTo>
                  <a:lnTo>
                    <a:pt x="717" y="1662"/>
                  </a:lnTo>
                  <a:cubicBezTo>
                    <a:pt x="735" y="1668"/>
                    <a:pt x="765" y="1670"/>
                    <a:pt x="783" y="1665"/>
                  </a:cubicBezTo>
                  <a:lnTo>
                    <a:pt x="1283" y="1538"/>
                  </a:lnTo>
                  <a:cubicBezTo>
                    <a:pt x="1301" y="1533"/>
                    <a:pt x="1316" y="1511"/>
                    <a:pt x="1316" y="1488"/>
                  </a:cubicBezTo>
                  <a:lnTo>
                    <a:pt x="1316" y="1412"/>
                  </a:lnTo>
                  <a:lnTo>
                    <a:pt x="1518" y="1337"/>
                  </a:lnTo>
                  <a:cubicBezTo>
                    <a:pt x="1540" y="1329"/>
                    <a:pt x="1559" y="1302"/>
                    <a:pt x="1559" y="1278"/>
                  </a:cubicBezTo>
                  <a:lnTo>
                    <a:pt x="1559" y="404"/>
                  </a:lnTo>
                  <a:cubicBezTo>
                    <a:pt x="1559" y="380"/>
                    <a:pt x="1540" y="356"/>
                    <a:pt x="1516" y="350"/>
                  </a:cubicBezTo>
                  <a:close/>
                  <a:moveTo>
                    <a:pt x="543" y="877"/>
                  </a:moveTo>
                  <a:lnTo>
                    <a:pt x="386" y="927"/>
                  </a:lnTo>
                  <a:cubicBezTo>
                    <a:pt x="368" y="933"/>
                    <a:pt x="353" y="957"/>
                    <a:pt x="353" y="980"/>
                  </a:cubicBezTo>
                  <a:lnTo>
                    <a:pt x="353" y="1274"/>
                  </a:lnTo>
                  <a:lnTo>
                    <a:pt x="320" y="1289"/>
                  </a:lnTo>
                  <a:cubicBezTo>
                    <a:pt x="298" y="1298"/>
                    <a:pt x="280" y="1287"/>
                    <a:pt x="280" y="1263"/>
                  </a:cubicBezTo>
                  <a:lnTo>
                    <a:pt x="280" y="493"/>
                  </a:lnTo>
                  <a:cubicBezTo>
                    <a:pt x="280" y="469"/>
                    <a:pt x="298" y="457"/>
                    <a:pt x="320" y="466"/>
                  </a:cubicBezTo>
                  <a:lnTo>
                    <a:pt x="502" y="541"/>
                  </a:lnTo>
                  <a:cubicBezTo>
                    <a:pt x="524" y="550"/>
                    <a:pt x="543" y="578"/>
                    <a:pt x="543" y="602"/>
                  </a:cubicBezTo>
                  <a:lnTo>
                    <a:pt x="543" y="877"/>
                  </a:lnTo>
                  <a:close/>
                  <a:moveTo>
                    <a:pt x="783" y="137"/>
                  </a:moveTo>
                  <a:cubicBezTo>
                    <a:pt x="783" y="112"/>
                    <a:pt x="800" y="101"/>
                    <a:pt x="822" y="112"/>
                  </a:cubicBezTo>
                  <a:lnTo>
                    <a:pt x="1000" y="209"/>
                  </a:lnTo>
                  <a:cubicBezTo>
                    <a:pt x="1021" y="220"/>
                    <a:pt x="1039" y="238"/>
                    <a:pt x="1039" y="262"/>
                  </a:cubicBezTo>
                  <a:lnTo>
                    <a:pt x="1039" y="329"/>
                  </a:lnTo>
                  <a:cubicBezTo>
                    <a:pt x="1039" y="353"/>
                    <a:pt x="1021" y="372"/>
                    <a:pt x="999" y="382"/>
                  </a:cubicBezTo>
                  <a:lnTo>
                    <a:pt x="945" y="413"/>
                  </a:lnTo>
                  <a:cubicBezTo>
                    <a:pt x="923" y="423"/>
                    <a:pt x="905" y="451"/>
                    <a:pt x="905" y="475"/>
                  </a:cubicBezTo>
                  <a:lnTo>
                    <a:pt x="905" y="844"/>
                  </a:lnTo>
                  <a:lnTo>
                    <a:pt x="783" y="817"/>
                  </a:lnTo>
                  <a:cubicBezTo>
                    <a:pt x="783" y="817"/>
                    <a:pt x="782" y="817"/>
                    <a:pt x="781" y="816"/>
                  </a:cubicBezTo>
                  <a:lnTo>
                    <a:pt x="783" y="137"/>
                  </a:lnTo>
                  <a:close/>
                  <a:moveTo>
                    <a:pt x="1238" y="1428"/>
                  </a:moveTo>
                  <a:cubicBezTo>
                    <a:pt x="1238" y="1451"/>
                    <a:pt x="1223" y="1474"/>
                    <a:pt x="1204" y="1478"/>
                  </a:cubicBezTo>
                  <a:lnTo>
                    <a:pt x="812" y="1586"/>
                  </a:lnTo>
                  <a:lnTo>
                    <a:pt x="809" y="1587"/>
                  </a:lnTo>
                  <a:cubicBezTo>
                    <a:pt x="790" y="1591"/>
                    <a:pt x="775" y="1576"/>
                    <a:pt x="775" y="1553"/>
                  </a:cubicBezTo>
                  <a:lnTo>
                    <a:pt x="775" y="971"/>
                  </a:lnTo>
                  <a:cubicBezTo>
                    <a:pt x="775" y="948"/>
                    <a:pt x="790" y="933"/>
                    <a:pt x="809" y="937"/>
                  </a:cubicBezTo>
                  <a:lnTo>
                    <a:pt x="1204" y="1024"/>
                  </a:lnTo>
                  <a:cubicBezTo>
                    <a:pt x="1223" y="1028"/>
                    <a:pt x="1238" y="1050"/>
                    <a:pt x="1238" y="1073"/>
                  </a:cubicBezTo>
                  <a:lnTo>
                    <a:pt x="1238" y="1428"/>
                  </a:lnTo>
                  <a:close/>
                  <a:moveTo>
                    <a:pt x="1477" y="1204"/>
                  </a:moveTo>
                  <a:cubicBezTo>
                    <a:pt x="1477" y="1228"/>
                    <a:pt x="1459" y="1255"/>
                    <a:pt x="1436" y="1264"/>
                  </a:cubicBezTo>
                  <a:lnTo>
                    <a:pt x="1316" y="1311"/>
                  </a:lnTo>
                  <a:lnTo>
                    <a:pt x="1316" y="980"/>
                  </a:lnTo>
                  <a:cubicBezTo>
                    <a:pt x="1316" y="957"/>
                    <a:pt x="1301" y="935"/>
                    <a:pt x="1283" y="930"/>
                  </a:cubicBezTo>
                  <a:lnTo>
                    <a:pt x="1210" y="914"/>
                  </a:lnTo>
                  <a:lnTo>
                    <a:pt x="1210" y="420"/>
                  </a:lnTo>
                  <a:cubicBezTo>
                    <a:pt x="1210" y="396"/>
                    <a:pt x="1229" y="381"/>
                    <a:pt x="1253" y="387"/>
                  </a:cubicBezTo>
                  <a:lnTo>
                    <a:pt x="1432" y="420"/>
                  </a:lnTo>
                  <a:cubicBezTo>
                    <a:pt x="1456" y="425"/>
                    <a:pt x="1475" y="450"/>
                    <a:pt x="1475" y="474"/>
                  </a:cubicBezTo>
                  <a:lnTo>
                    <a:pt x="1477" y="1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4" name="Freeform 258">
              <a:extLst>
                <a:ext uri="{FF2B5EF4-FFF2-40B4-BE49-F238E27FC236}">
                  <a16:creationId xmlns:a16="http://schemas.microsoft.com/office/drawing/2014/main" id="{978DF78D-A6E3-4AC7-A43F-2B9AAE7F537C}"/>
                </a:ext>
              </a:extLst>
            </p:cNvPr>
            <p:cNvSpPr>
              <a:spLocks/>
            </p:cNvSpPr>
            <p:nvPr/>
          </p:nvSpPr>
          <p:spPr bwMode="auto">
            <a:xfrm>
              <a:off x="915988" y="995363"/>
              <a:ext cx="363538" cy="214313"/>
            </a:xfrm>
            <a:custGeom>
              <a:avLst/>
              <a:gdLst>
                <a:gd name="T0" fmla="*/ 0 w 1011"/>
                <a:gd name="T1" fmla="*/ 0 h 599"/>
                <a:gd name="T2" fmla="*/ 0 w 1011"/>
                <a:gd name="T3" fmla="*/ 134 h 599"/>
                <a:gd name="T4" fmla="*/ 36 w 1011"/>
                <a:gd name="T5" fmla="*/ 202 h 599"/>
                <a:gd name="T6" fmla="*/ 221 w 1011"/>
                <a:gd name="T7" fmla="*/ 325 h 599"/>
                <a:gd name="T8" fmla="*/ 298 w 1011"/>
                <a:gd name="T9" fmla="*/ 331 h 599"/>
                <a:gd name="T10" fmla="*/ 353 w 1011"/>
                <a:gd name="T11" fmla="*/ 307 h 599"/>
                <a:gd name="T12" fmla="*/ 353 w 1011"/>
                <a:gd name="T13" fmla="*/ 417 h 599"/>
                <a:gd name="T14" fmla="*/ 386 w 1011"/>
                <a:gd name="T15" fmla="*/ 470 h 599"/>
                <a:gd name="T16" fmla="*/ 717 w 1011"/>
                <a:gd name="T17" fmla="*/ 591 h 599"/>
                <a:gd name="T18" fmla="*/ 783 w 1011"/>
                <a:gd name="T19" fmla="*/ 594 h 599"/>
                <a:gd name="T20" fmla="*/ 1011 w 1011"/>
                <a:gd name="T21" fmla="*/ 536 h 599"/>
                <a:gd name="T22" fmla="*/ 1009 w 1011"/>
                <a:gd name="T23" fmla="*/ 461 h 599"/>
                <a:gd name="T24" fmla="*/ 812 w 1011"/>
                <a:gd name="T25" fmla="*/ 515 h 599"/>
                <a:gd name="T26" fmla="*/ 809 w 1011"/>
                <a:gd name="T27" fmla="*/ 516 h 599"/>
                <a:gd name="T28" fmla="*/ 775 w 1011"/>
                <a:gd name="T29" fmla="*/ 482 h 599"/>
                <a:gd name="T30" fmla="*/ 775 w 1011"/>
                <a:gd name="T31" fmla="*/ 14 h 599"/>
                <a:gd name="T32" fmla="*/ 622 w 1011"/>
                <a:gd name="T33" fmla="*/ 2 h 599"/>
                <a:gd name="T34" fmla="*/ 353 w 1011"/>
                <a:gd name="T35" fmla="*/ 1 h 599"/>
                <a:gd name="T36" fmla="*/ 353 w 1011"/>
                <a:gd name="T37" fmla="*/ 203 h 599"/>
                <a:gd name="T38" fmla="*/ 320 w 1011"/>
                <a:gd name="T39" fmla="*/ 218 h 599"/>
                <a:gd name="T40" fmla="*/ 280 w 1011"/>
                <a:gd name="T41" fmla="*/ 192 h 599"/>
                <a:gd name="T42" fmla="*/ 280 w 1011"/>
                <a:gd name="T43" fmla="*/ 1 h 599"/>
                <a:gd name="T44" fmla="*/ 0 w 1011"/>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1" h="599">
                  <a:moveTo>
                    <a:pt x="0" y="0"/>
                  </a:moveTo>
                  <a:lnTo>
                    <a:pt x="0" y="134"/>
                  </a:lnTo>
                  <a:cubicBezTo>
                    <a:pt x="0" y="158"/>
                    <a:pt x="16" y="189"/>
                    <a:pt x="36" y="202"/>
                  </a:cubicBezTo>
                  <a:lnTo>
                    <a:pt x="221" y="325"/>
                  </a:lnTo>
                  <a:cubicBezTo>
                    <a:pt x="241" y="338"/>
                    <a:pt x="276" y="341"/>
                    <a:pt x="298" y="331"/>
                  </a:cubicBezTo>
                  <a:lnTo>
                    <a:pt x="353" y="307"/>
                  </a:lnTo>
                  <a:lnTo>
                    <a:pt x="353" y="417"/>
                  </a:lnTo>
                  <a:cubicBezTo>
                    <a:pt x="353" y="440"/>
                    <a:pt x="368" y="464"/>
                    <a:pt x="386" y="470"/>
                  </a:cubicBezTo>
                  <a:lnTo>
                    <a:pt x="717" y="591"/>
                  </a:lnTo>
                  <a:cubicBezTo>
                    <a:pt x="735" y="597"/>
                    <a:pt x="765" y="599"/>
                    <a:pt x="783" y="594"/>
                  </a:cubicBezTo>
                  <a:lnTo>
                    <a:pt x="1011" y="536"/>
                  </a:lnTo>
                  <a:cubicBezTo>
                    <a:pt x="1011" y="510"/>
                    <a:pt x="1010" y="485"/>
                    <a:pt x="1009" y="461"/>
                  </a:cubicBezTo>
                  <a:lnTo>
                    <a:pt x="812" y="515"/>
                  </a:lnTo>
                  <a:lnTo>
                    <a:pt x="809" y="516"/>
                  </a:lnTo>
                  <a:cubicBezTo>
                    <a:pt x="790" y="520"/>
                    <a:pt x="775" y="505"/>
                    <a:pt x="775" y="482"/>
                  </a:cubicBezTo>
                  <a:lnTo>
                    <a:pt x="775" y="14"/>
                  </a:lnTo>
                  <a:cubicBezTo>
                    <a:pt x="732" y="5"/>
                    <a:pt x="681" y="2"/>
                    <a:pt x="622" y="2"/>
                  </a:cubicBezTo>
                  <a:cubicBezTo>
                    <a:pt x="596" y="2"/>
                    <a:pt x="488" y="1"/>
                    <a:pt x="353" y="1"/>
                  </a:cubicBezTo>
                  <a:lnTo>
                    <a:pt x="353" y="203"/>
                  </a:lnTo>
                  <a:lnTo>
                    <a:pt x="320" y="218"/>
                  </a:lnTo>
                  <a:cubicBezTo>
                    <a:pt x="298" y="227"/>
                    <a:pt x="280" y="216"/>
                    <a:pt x="280" y="192"/>
                  </a:cubicBezTo>
                  <a:lnTo>
                    <a:pt x="280" y="1"/>
                  </a:lnTo>
                  <a:cubicBezTo>
                    <a:pt x="187" y="0"/>
                    <a:pt x="89" y="0"/>
                    <a:pt x="0"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5" name="Freeform 259">
              <a:extLst>
                <a:ext uri="{FF2B5EF4-FFF2-40B4-BE49-F238E27FC236}">
                  <a16:creationId xmlns:a16="http://schemas.microsoft.com/office/drawing/2014/main" id="{F72DBACF-8A54-40D3-8B82-3D414AB65B01}"/>
                </a:ext>
              </a:extLst>
            </p:cNvPr>
            <p:cNvSpPr>
              <a:spLocks/>
            </p:cNvSpPr>
            <p:nvPr/>
          </p:nvSpPr>
          <p:spPr bwMode="auto">
            <a:xfrm>
              <a:off x="1308100" y="896938"/>
              <a:ext cx="238125" cy="341313"/>
            </a:xfrm>
            <a:custGeom>
              <a:avLst/>
              <a:gdLst>
                <a:gd name="T0" fmla="*/ 660 w 660"/>
                <a:gd name="T1" fmla="*/ 18 h 949"/>
                <a:gd name="T2" fmla="*/ 658 w 660"/>
                <a:gd name="T3" fmla="*/ 570 h 949"/>
                <a:gd name="T4" fmla="*/ 60 w 660"/>
                <a:gd name="T5" fmla="*/ 945 h 949"/>
                <a:gd name="T6" fmla="*/ 0 w 660"/>
                <a:gd name="T7" fmla="*/ 913 h 949"/>
                <a:gd name="T8" fmla="*/ 0 w 660"/>
                <a:gd name="T9" fmla="*/ 691 h 949"/>
                <a:gd name="T10" fmla="*/ 628 w 660"/>
                <a:gd name="T11" fmla="*/ 0 h 949"/>
                <a:gd name="T12" fmla="*/ 660 w 660"/>
                <a:gd name="T13" fmla="*/ 18 h 949"/>
              </a:gdLst>
              <a:ahLst/>
              <a:cxnLst>
                <a:cxn ang="0">
                  <a:pos x="T0" y="T1"/>
                </a:cxn>
                <a:cxn ang="0">
                  <a:pos x="T2" y="T3"/>
                </a:cxn>
                <a:cxn ang="0">
                  <a:pos x="T4" y="T5"/>
                </a:cxn>
                <a:cxn ang="0">
                  <a:pos x="T6" y="T7"/>
                </a:cxn>
                <a:cxn ang="0">
                  <a:pos x="T8" y="T9"/>
                </a:cxn>
                <a:cxn ang="0">
                  <a:pos x="T10" y="T11"/>
                </a:cxn>
                <a:cxn ang="0">
                  <a:pos x="T12" y="T13"/>
                </a:cxn>
              </a:cxnLst>
              <a:rect l="0" t="0" r="r" b="b"/>
              <a:pathLst>
                <a:path w="660" h="949">
                  <a:moveTo>
                    <a:pt x="660" y="18"/>
                  </a:moveTo>
                  <a:cubicBezTo>
                    <a:pt x="660" y="110"/>
                    <a:pt x="658" y="525"/>
                    <a:pt x="658" y="570"/>
                  </a:cubicBezTo>
                  <a:cubicBezTo>
                    <a:pt x="658" y="724"/>
                    <a:pt x="360" y="921"/>
                    <a:pt x="60" y="945"/>
                  </a:cubicBezTo>
                  <a:cubicBezTo>
                    <a:pt x="40" y="947"/>
                    <a:pt x="0" y="949"/>
                    <a:pt x="0" y="913"/>
                  </a:cubicBezTo>
                  <a:lnTo>
                    <a:pt x="0" y="691"/>
                  </a:lnTo>
                  <a:cubicBezTo>
                    <a:pt x="0" y="305"/>
                    <a:pt x="281" y="8"/>
                    <a:pt x="628" y="0"/>
                  </a:cubicBezTo>
                  <a:cubicBezTo>
                    <a:pt x="644" y="0"/>
                    <a:pt x="660" y="4"/>
                    <a:pt x="66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6" name="Freeform 260">
              <a:extLst>
                <a:ext uri="{FF2B5EF4-FFF2-40B4-BE49-F238E27FC236}">
                  <a16:creationId xmlns:a16="http://schemas.microsoft.com/office/drawing/2014/main" id="{49AF2702-6B4C-4280-AE0A-2BF3D1BDDEC0}"/>
                </a:ext>
              </a:extLst>
            </p:cNvPr>
            <p:cNvSpPr>
              <a:spLocks/>
            </p:cNvSpPr>
            <p:nvPr/>
          </p:nvSpPr>
          <p:spPr bwMode="auto">
            <a:xfrm>
              <a:off x="1311275" y="1266825"/>
              <a:ext cx="322263" cy="158750"/>
            </a:xfrm>
            <a:custGeom>
              <a:avLst/>
              <a:gdLst>
                <a:gd name="T0" fmla="*/ 877 w 895"/>
                <a:gd name="T1" fmla="*/ 445 h 445"/>
                <a:gd name="T2" fmla="*/ 324 w 895"/>
                <a:gd name="T3" fmla="*/ 444 h 445"/>
                <a:gd name="T4" fmla="*/ 4 w 895"/>
                <a:gd name="T5" fmla="*/ 40 h 445"/>
                <a:gd name="T6" fmla="*/ 36 w 895"/>
                <a:gd name="T7" fmla="*/ 0 h 445"/>
                <a:gd name="T8" fmla="*/ 569 w 895"/>
                <a:gd name="T9" fmla="*/ 0 h 445"/>
                <a:gd name="T10" fmla="*/ 894 w 895"/>
                <a:gd name="T11" fmla="*/ 423 h 445"/>
                <a:gd name="T12" fmla="*/ 877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877" y="445"/>
                  </a:moveTo>
                  <a:cubicBezTo>
                    <a:pt x="784" y="445"/>
                    <a:pt x="369" y="444"/>
                    <a:pt x="324" y="444"/>
                  </a:cubicBezTo>
                  <a:cubicBezTo>
                    <a:pt x="171" y="444"/>
                    <a:pt x="28" y="242"/>
                    <a:pt x="4" y="40"/>
                  </a:cubicBezTo>
                  <a:cubicBezTo>
                    <a:pt x="2" y="27"/>
                    <a:pt x="0" y="0"/>
                    <a:pt x="36" y="0"/>
                  </a:cubicBezTo>
                  <a:lnTo>
                    <a:pt x="569" y="0"/>
                  </a:lnTo>
                  <a:cubicBezTo>
                    <a:pt x="684" y="0"/>
                    <a:pt x="887" y="189"/>
                    <a:pt x="894" y="423"/>
                  </a:cubicBezTo>
                  <a:cubicBezTo>
                    <a:pt x="895" y="434"/>
                    <a:pt x="891" y="445"/>
                    <a:pt x="877"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7" name="Freeform 261">
              <a:extLst>
                <a:ext uri="{FF2B5EF4-FFF2-40B4-BE49-F238E27FC236}">
                  <a16:creationId xmlns:a16="http://schemas.microsoft.com/office/drawing/2014/main" id="{3564462D-5084-4593-A2FD-A9FE21C6967A}"/>
                </a:ext>
              </a:extLst>
            </p:cNvPr>
            <p:cNvSpPr>
              <a:spLocks/>
            </p:cNvSpPr>
            <p:nvPr/>
          </p:nvSpPr>
          <p:spPr bwMode="auto">
            <a:xfrm>
              <a:off x="958850" y="1266825"/>
              <a:ext cx="322263" cy="158750"/>
            </a:xfrm>
            <a:custGeom>
              <a:avLst/>
              <a:gdLst>
                <a:gd name="T0" fmla="*/ 18 w 895"/>
                <a:gd name="T1" fmla="*/ 445 h 445"/>
                <a:gd name="T2" fmla="*/ 571 w 895"/>
                <a:gd name="T3" fmla="*/ 444 h 445"/>
                <a:gd name="T4" fmla="*/ 891 w 895"/>
                <a:gd name="T5" fmla="*/ 40 h 445"/>
                <a:gd name="T6" fmla="*/ 859 w 895"/>
                <a:gd name="T7" fmla="*/ 0 h 445"/>
                <a:gd name="T8" fmla="*/ 326 w 895"/>
                <a:gd name="T9" fmla="*/ 0 h 445"/>
                <a:gd name="T10" fmla="*/ 1 w 895"/>
                <a:gd name="T11" fmla="*/ 423 h 445"/>
                <a:gd name="T12" fmla="*/ 18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18" y="445"/>
                  </a:moveTo>
                  <a:cubicBezTo>
                    <a:pt x="111" y="445"/>
                    <a:pt x="526" y="444"/>
                    <a:pt x="571" y="444"/>
                  </a:cubicBezTo>
                  <a:cubicBezTo>
                    <a:pt x="724" y="444"/>
                    <a:pt x="867" y="242"/>
                    <a:pt x="891" y="40"/>
                  </a:cubicBezTo>
                  <a:cubicBezTo>
                    <a:pt x="893" y="27"/>
                    <a:pt x="895" y="0"/>
                    <a:pt x="859" y="0"/>
                  </a:cubicBezTo>
                  <a:lnTo>
                    <a:pt x="326" y="0"/>
                  </a:lnTo>
                  <a:cubicBezTo>
                    <a:pt x="211" y="0"/>
                    <a:pt x="8" y="189"/>
                    <a:pt x="1" y="423"/>
                  </a:cubicBezTo>
                  <a:cubicBezTo>
                    <a:pt x="0" y="434"/>
                    <a:pt x="4" y="445"/>
                    <a:pt x="18"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8" name="Freeform 262">
              <a:extLst>
                <a:ext uri="{FF2B5EF4-FFF2-40B4-BE49-F238E27FC236}">
                  <a16:creationId xmlns:a16="http://schemas.microsoft.com/office/drawing/2014/main" id="{FC0632E4-7268-4601-9D46-44B447BDCEC5}"/>
                </a:ext>
              </a:extLst>
            </p:cNvPr>
            <p:cNvSpPr>
              <a:spLocks/>
            </p:cNvSpPr>
            <p:nvPr/>
          </p:nvSpPr>
          <p:spPr bwMode="auto">
            <a:xfrm>
              <a:off x="1308100" y="906463"/>
              <a:ext cx="169863" cy="273050"/>
            </a:xfrm>
            <a:custGeom>
              <a:avLst/>
              <a:gdLst>
                <a:gd name="T0" fmla="*/ 0 w 469"/>
                <a:gd name="T1" fmla="*/ 762 h 762"/>
                <a:gd name="T2" fmla="*/ 193 w 469"/>
                <a:gd name="T3" fmla="*/ 713 h 762"/>
                <a:gd name="T4" fmla="*/ 226 w 469"/>
                <a:gd name="T5" fmla="*/ 663 h 762"/>
                <a:gd name="T6" fmla="*/ 226 w 469"/>
                <a:gd name="T7" fmla="*/ 587 h 762"/>
                <a:gd name="T8" fmla="*/ 428 w 469"/>
                <a:gd name="T9" fmla="*/ 512 h 762"/>
                <a:gd name="T10" fmla="*/ 469 w 469"/>
                <a:gd name="T11" fmla="*/ 453 h 762"/>
                <a:gd name="T12" fmla="*/ 469 w 469"/>
                <a:gd name="T13" fmla="*/ 0 h 762"/>
                <a:gd name="T14" fmla="*/ 386 w 469"/>
                <a:gd name="T15" fmla="*/ 31 h 762"/>
                <a:gd name="T16" fmla="*/ 387 w 469"/>
                <a:gd name="T17" fmla="*/ 379 h 762"/>
                <a:gd name="T18" fmla="*/ 387 w 469"/>
                <a:gd name="T19" fmla="*/ 379 h 762"/>
                <a:gd name="T20" fmla="*/ 346 w 469"/>
                <a:gd name="T21" fmla="*/ 439 h 762"/>
                <a:gd name="T22" fmla="*/ 226 w 469"/>
                <a:gd name="T23" fmla="*/ 486 h 762"/>
                <a:gd name="T24" fmla="*/ 226 w 469"/>
                <a:gd name="T25" fmla="*/ 155 h 762"/>
                <a:gd name="T26" fmla="*/ 224 w 469"/>
                <a:gd name="T27" fmla="*/ 139 h 762"/>
                <a:gd name="T28" fmla="*/ 144 w 469"/>
                <a:gd name="T29" fmla="*/ 227 h 762"/>
                <a:gd name="T30" fmla="*/ 148 w 469"/>
                <a:gd name="T31" fmla="*/ 248 h 762"/>
                <a:gd name="T32" fmla="*/ 148 w 469"/>
                <a:gd name="T33" fmla="*/ 603 h 762"/>
                <a:gd name="T34" fmla="*/ 114 w 469"/>
                <a:gd name="T35" fmla="*/ 653 h 762"/>
                <a:gd name="T36" fmla="*/ 0 w 469"/>
                <a:gd name="T37" fmla="*/ 685 h 762"/>
                <a:gd name="T38" fmla="*/ 0 w 469"/>
                <a:gd name="T39"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762">
                  <a:moveTo>
                    <a:pt x="0" y="762"/>
                  </a:moveTo>
                  <a:lnTo>
                    <a:pt x="193" y="713"/>
                  </a:lnTo>
                  <a:cubicBezTo>
                    <a:pt x="211" y="708"/>
                    <a:pt x="226" y="686"/>
                    <a:pt x="226" y="663"/>
                  </a:cubicBezTo>
                  <a:lnTo>
                    <a:pt x="226" y="587"/>
                  </a:lnTo>
                  <a:lnTo>
                    <a:pt x="428" y="512"/>
                  </a:lnTo>
                  <a:cubicBezTo>
                    <a:pt x="450" y="504"/>
                    <a:pt x="469" y="477"/>
                    <a:pt x="469" y="453"/>
                  </a:cubicBezTo>
                  <a:lnTo>
                    <a:pt x="469" y="0"/>
                  </a:lnTo>
                  <a:cubicBezTo>
                    <a:pt x="441" y="8"/>
                    <a:pt x="413" y="18"/>
                    <a:pt x="386" y="31"/>
                  </a:cubicBezTo>
                  <a:lnTo>
                    <a:pt x="387" y="379"/>
                  </a:lnTo>
                  <a:lnTo>
                    <a:pt x="387" y="379"/>
                  </a:lnTo>
                  <a:cubicBezTo>
                    <a:pt x="387" y="403"/>
                    <a:pt x="369" y="430"/>
                    <a:pt x="346" y="439"/>
                  </a:cubicBezTo>
                  <a:lnTo>
                    <a:pt x="226" y="486"/>
                  </a:lnTo>
                  <a:lnTo>
                    <a:pt x="226" y="155"/>
                  </a:lnTo>
                  <a:cubicBezTo>
                    <a:pt x="226" y="149"/>
                    <a:pt x="225" y="144"/>
                    <a:pt x="224" y="139"/>
                  </a:cubicBezTo>
                  <a:cubicBezTo>
                    <a:pt x="195" y="165"/>
                    <a:pt x="168" y="195"/>
                    <a:pt x="144" y="227"/>
                  </a:cubicBezTo>
                  <a:cubicBezTo>
                    <a:pt x="147" y="233"/>
                    <a:pt x="148" y="241"/>
                    <a:pt x="148" y="248"/>
                  </a:cubicBezTo>
                  <a:lnTo>
                    <a:pt x="148" y="603"/>
                  </a:lnTo>
                  <a:cubicBezTo>
                    <a:pt x="148" y="626"/>
                    <a:pt x="133" y="649"/>
                    <a:pt x="114" y="653"/>
                  </a:cubicBezTo>
                  <a:lnTo>
                    <a:pt x="0" y="685"/>
                  </a:lnTo>
                  <a:lnTo>
                    <a:pt x="0" y="762"/>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9" name="Freeform 263">
              <a:extLst>
                <a:ext uri="{FF2B5EF4-FFF2-40B4-BE49-F238E27FC236}">
                  <a16:creationId xmlns:a16="http://schemas.microsoft.com/office/drawing/2014/main" id="{ED4A5431-7B2B-4583-9882-B160EA16D4B5}"/>
                </a:ext>
              </a:extLst>
            </p:cNvPr>
            <p:cNvSpPr>
              <a:spLocks noEditPoints="1"/>
            </p:cNvSpPr>
            <p:nvPr/>
          </p:nvSpPr>
          <p:spPr bwMode="auto">
            <a:xfrm>
              <a:off x="1614488" y="773113"/>
              <a:ext cx="1616075" cy="466725"/>
            </a:xfrm>
            <a:custGeom>
              <a:avLst/>
              <a:gdLst>
                <a:gd name="T0" fmla="*/ 99 w 4488"/>
                <a:gd name="T1" fmla="*/ 155 h 1301"/>
                <a:gd name="T2" fmla="*/ 2255 w 4488"/>
                <a:gd name="T3" fmla="*/ 1050 h 1301"/>
                <a:gd name="T4" fmla="*/ 2154 w 4488"/>
                <a:gd name="T5" fmla="*/ 1218 h 1301"/>
                <a:gd name="T6" fmla="*/ 2238 w 4488"/>
                <a:gd name="T7" fmla="*/ 1282 h 1301"/>
                <a:gd name="T8" fmla="*/ 2153 w 4488"/>
                <a:gd name="T9" fmla="*/ 1066 h 1301"/>
                <a:gd name="T10" fmla="*/ 2250 w 4488"/>
                <a:gd name="T11" fmla="*/ 1161 h 1301"/>
                <a:gd name="T12" fmla="*/ 2347 w 4488"/>
                <a:gd name="T13" fmla="*/ 1176 h 1301"/>
                <a:gd name="T14" fmla="*/ 2319 w 4488"/>
                <a:gd name="T15" fmla="*/ 1287 h 1301"/>
                <a:gd name="T16" fmla="*/ 102 w 4488"/>
                <a:gd name="T17" fmla="*/ 687 h 1301"/>
                <a:gd name="T18" fmla="*/ 451 w 4488"/>
                <a:gd name="T19" fmla="*/ 506 h 1301"/>
                <a:gd name="T20" fmla="*/ 428 w 4488"/>
                <a:gd name="T21" fmla="*/ 566 h 1301"/>
                <a:gd name="T22" fmla="*/ 259 w 4488"/>
                <a:gd name="T23" fmla="*/ 831 h 1301"/>
                <a:gd name="T24" fmla="*/ 283 w 4488"/>
                <a:gd name="T25" fmla="*/ 790 h 1301"/>
                <a:gd name="T26" fmla="*/ 340 w 4488"/>
                <a:gd name="T27" fmla="*/ 564 h 1301"/>
                <a:gd name="T28" fmla="*/ 233 w 4488"/>
                <a:gd name="T29" fmla="*/ 692 h 1301"/>
                <a:gd name="T30" fmla="*/ 165 w 4488"/>
                <a:gd name="T31" fmla="*/ 559 h 1301"/>
                <a:gd name="T32" fmla="*/ 2851 w 4488"/>
                <a:gd name="T33" fmla="*/ 517 h 1301"/>
                <a:gd name="T34" fmla="*/ 2841 w 4488"/>
                <a:gd name="T35" fmla="*/ 603 h 1301"/>
                <a:gd name="T36" fmla="*/ 2671 w 4488"/>
                <a:gd name="T37" fmla="*/ 804 h 1301"/>
                <a:gd name="T38" fmla="*/ 2726 w 4488"/>
                <a:gd name="T39" fmla="*/ 604 h 1301"/>
                <a:gd name="T40" fmla="*/ 2850 w 4488"/>
                <a:gd name="T41" fmla="*/ 475 h 1301"/>
                <a:gd name="T42" fmla="*/ 3247 w 4488"/>
                <a:gd name="T43" fmla="*/ 609 h 1301"/>
                <a:gd name="T44" fmla="*/ 3119 w 4488"/>
                <a:gd name="T45" fmla="*/ 755 h 1301"/>
                <a:gd name="T46" fmla="*/ 3232 w 4488"/>
                <a:gd name="T47" fmla="*/ 562 h 1301"/>
                <a:gd name="T48" fmla="*/ 2941 w 4488"/>
                <a:gd name="T49" fmla="*/ 630 h 1301"/>
                <a:gd name="T50" fmla="*/ 3070 w 4488"/>
                <a:gd name="T51" fmla="*/ 632 h 1301"/>
                <a:gd name="T52" fmla="*/ 2923 w 4488"/>
                <a:gd name="T53" fmla="*/ 580 h 1301"/>
                <a:gd name="T54" fmla="*/ 2695 w 4488"/>
                <a:gd name="T55" fmla="*/ 1118 h 1301"/>
                <a:gd name="T56" fmla="*/ 4104 w 4488"/>
                <a:gd name="T57" fmla="*/ 1001 h 1301"/>
                <a:gd name="T58" fmla="*/ 3816 w 4488"/>
                <a:gd name="T59" fmla="*/ 1077 h 1301"/>
                <a:gd name="T60" fmla="*/ 3495 w 4488"/>
                <a:gd name="T61" fmla="*/ 1053 h 1301"/>
                <a:gd name="T62" fmla="*/ 3495 w 4488"/>
                <a:gd name="T63" fmla="*/ 1184 h 1301"/>
                <a:gd name="T64" fmla="*/ 3060 w 4488"/>
                <a:gd name="T65" fmla="*/ 1297 h 1301"/>
                <a:gd name="T66" fmla="*/ 3060 w 4488"/>
                <a:gd name="T67" fmla="*/ 1297 h 1301"/>
                <a:gd name="T68" fmla="*/ 205 w 4488"/>
                <a:gd name="T69" fmla="*/ 1069 h 1301"/>
                <a:gd name="T70" fmla="*/ 1935 w 4488"/>
                <a:gd name="T71" fmla="*/ 1245 h 1301"/>
                <a:gd name="T72" fmla="*/ 1240 w 4488"/>
                <a:gd name="T73" fmla="*/ 1174 h 1301"/>
                <a:gd name="T74" fmla="*/ 804 w 4488"/>
                <a:gd name="T75" fmla="*/ 1160 h 1301"/>
                <a:gd name="T76" fmla="*/ 1007 w 4488"/>
                <a:gd name="T77" fmla="*/ 1065 h 1301"/>
                <a:gd name="T78" fmla="*/ 310 w 4488"/>
                <a:gd name="T79" fmla="*/ 1297 h 1301"/>
                <a:gd name="T80" fmla="*/ 893 w 4488"/>
                <a:gd name="T81" fmla="*/ 800 h 1301"/>
                <a:gd name="T82" fmla="*/ 2442 w 4488"/>
                <a:gd name="T83" fmla="*/ 744 h 1301"/>
                <a:gd name="T84" fmla="*/ 2424 w 4488"/>
                <a:gd name="T85" fmla="*/ 552 h 1301"/>
                <a:gd name="T86" fmla="*/ 2096 w 4488"/>
                <a:gd name="T87" fmla="*/ 555 h 1301"/>
                <a:gd name="T88" fmla="*/ 2096 w 4488"/>
                <a:gd name="T89" fmla="*/ 686 h 1301"/>
                <a:gd name="T90" fmla="*/ 1798 w 4488"/>
                <a:gd name="T91" fmla="*/ 499 h 1301"/>
                <a:gd name="T92" fmla="*/ 1170 w 4488"/>
                <a:gd name="T93" fmla="*/ 568 h 1301"/>
                <a:gd name="T94" fmla="*/ 4345 w 4488"/>
                <a:gd name="T95" fmla="*/ 300 h 1301"/>
                <a:gd name="T96" fmla="*/ 3923 w 4488"/>
                <a:gd name="T97" fmla="*/ 300 h 1301"/>
                <a:gd name="T98" fmla="*/ 3785 w 4488"/>
                <a:gd name="T99" fmla="*/ 300 h 1301"/>
                <a:gd name="T100" fmla="*/ 3290 w 4488"/>
                <a:gd name="T101" fmla="*/ 300 h 1301"/>
                <a:gd name="T102" fmla="*/ 3139 w 4488"/>
                <a:gd name="T103" fmla="*/ 56 h 1301"/>
                <a:gd name="T104" fmla="*/ 2692 w 4488"/>
                <a:gd name="T105" fmla="*/ 4 h 1301"/>
                <a:gd name="T106" fmla="*/ 2535 w 4488"/>
                <a:gd name="T107" fmla="*/ 265 h 1301"/>
                <a:gd name="T108" fmla="*/ 2125 w 4488"/>
                <a:gd name="T109" fmla="*/ 304 h 1301"/>
                <a:gd name="T110" fmla="*/ 1826 w 4488"/>
                <a:gd name="T111" fmla="*/ 250 h 1301"/>
                <a:gd name="T112" fmla="*/ 1468 w 4488"/>
                <a:gd name="T113" fmla="*/ 5 h 1301"/>
                <a:gd name="T114" fmla="*/ 1147 w 4488"/>
                <a:gd name="T115" fmla="*/ 65 h 1301"/>
                <a:gd name="T116" fmla="*/ 1123 w 4488"/>
                <a:gd name="T117" fmla="*/ 302 h 1301"/>
                <a:gd name="T118" fmla="*/ 636 w 4488"/>
                <a:gd name="T119" fmla="*/ 15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8" h="1301">
                  <a:moveTo>
                    <a:pt x="160" y="136"/>
                  </a:moveTo>
                  <a:lnTo>
                    <a:pt x="278" y="136"/>
                  </a:lnTo>
                  <a:lnTo>
                    <a:pt x="278" y="289"/>
                  </a:lnTo>
                  <a:cubicBezTo>
                    <a:pt x="259" y="296"/>
                    <a:pt x="241" y="300"/>
                    <a:pt x="224" y="302"/>
                  </a:cubicBezTo>
                  <a:cubicBezTo>
                    <a:pt x="207" y="305"/>
                    <a:pt x="190" y="306"/>
                    <a:pt x="172" y="306"/>
                  </a:cubicBezTo>
                  <a:cubicBezTo>
                    <a:pt x="128" y="306"/>
                    <a:pt x="94" y="293"/>
                    <a:pt x="70" y="267"/>
                  </a:cubicBezTo>
                  <a:cubicBezTo>
                    <a:pt x="47" y="241"/>
                    <a:pt x="35" y="203"/>
                    <a:pt x="35" y="154"/>
                  </a:cubicBezTo>
                  <a:cubicBezTo>
                    <a:pt x="35" y="106"/>
                    <a:pt x="48" y="69"/>
                    <a:pt x="76" y="42"/>
                  </a:cubicBezTo>
                  <a:cubicBezTo>
                    <a:pt x="103" y="15"/>
                    <a:pt x="141" y="2"/>
                    <a:pt x="189" y="2"/>
                  </a:cubicBezTo>
                  <a:cubicBezTo>
                    <a:pt x="220" y="2"/>
                    <a:pt x="249" y="8"/>
                    <a:pt x="277" y="20"/>
                  </a:cubicBezTo>
                  <a:lnTo>
                    <a:pt x="256" y="70"/>
                  </a:lnTo>
                  <a:cubicBezTo>
                    <a:pt x="235" y="60"/>
                    <a:pt x="212" y="54"/>
                    <a:pt x="189" y="54"/>
                  </a:cubicBezTo>
                  <a:cubicBezTo>
                    <a:pt x="162" y="54"/>
                    <a:pt x="140" y="63"/>
                    <a:pt x="124" y="81"/>
                  </a:cubicBezTo>
                  <a:cubicBezTo>
                    <a:pt x="108" y="100"/>
                    <a:pt x="99" y="124"/>
                    <a:pt x="99" y="155"/>
                  </a:cubicBezTo>
                  <a:cubicBezTo>
                    <a:pt x="99" y="187"/>
                    <a:pt x="106" y="212"/>
                    <a:pt x="119" y="229"/>
                  </a:cubicBezTo>
                  <a:cubicBezTo>
                    <a:pt x="132" y="246"/>
                    <a:pt x="151" y="254"/>
                    <a:pt x="176" y="254"/>
                  </a:cubicBezTo>
                  <a:cubicBezTo>
                    <a:pt x="190" y="254"/>
                    <a:pt x="203" y="253"/>
                    <a:pt x="216" y="250"/>
                  </a:cubicBezTo>
                  <a:lnTo>
                    <a:pt x="216" y="188"/>
                  </a:lnTo>
                  <a:lnTo>
                    <a:pt x="160" y="188"/>
                  </a:lnTo>
                  <a:lnTo>
                    <a:pt x="160" y="136"/>
                  </a:lnTo>
                  <a:close/>
                  <a:moveTo>
                    <a:pt x="2216" y="1115"/>
                  </a:moveTo>
                  <a:cubicBezTo>
                    <a:pt x="2227" y="1110"/>
                    <a:pt x="2236" y="1105"/>
                    <a:pt x="2243" y="1101"/>
                  </a:cubicBezTo>
                  <a:cubicBezTo>
                    <a:pt x="2250" y="1097"/>
                    <a:pt x="2255" y="1092"/>
                    <a:pt x="2259" y="1088"/>
                  </a:cubicBezTo>
                  <a:cubicBezTo>
                    <a:pt x="2262" y="1084"/>
                    <a:pt x="2265" y="1081"/>
                    <a:pt x="2266" y="1077"/>
                  </a:cubicBezTo>
                  <a:cubicBezTo>
                    <a:pt x="2268" y="1073"/>
                    <a:pt x="2268" y="1070"/>
                    <a:pt x="2268" y="1066"/>
                  </a:cubicBezTo>
                  <a:cubicBezTo>
                    <a:pt x="2268" y="1064"/>
                    <a:pt x="2268" y="1062"/>
                    <a:pt x="2267" y="1060"/>
                  </a:cubicBezTo>
                  <a:cubicBezTo>
                    <a:pt x="2266" y="1058"/>
                    <a:pt x="2265" y="1056"/>
                    <a:pt x="2263" y="1055"/>
                  </a:cubicBezTo>
                  <a:cubicBezTo>
                    <a:pt x="2261" y="1053"/>
                    <a:pt x="2258" y="1051"/>
                    <a:pt x="2255" y="1050"/>
                  </a:cubicBezTo>
                  <a:cubicBezTo>
                    <a:pt x="2251" y="1049"/>
                    <a:pt x="2247" y="1049"/>
                    <a:pt x="2242" y="1049"/>
                  </a:cubicBezTo>
                  <a:cubicBezTo>
                    <a:pt x="2234" y="1049"/>
                    <a:pt x="2228" y="1050"/>
                    <a:pt x="2223" y="1052"/>
                  </a:cubicBezTo>
                  <a:cubicBezTo>
                    <a:pt x="2218" y="1054"/>
                    <a:pt x="2215" y="1057"/>
                    <a:pt x="2212" y="1060"/>
                  </a:cubicBezTo>
                  <a:cubicBezTo>
                    <a:pt x="2209" y="1063"/>
                    <a:pt x="2207" y="1067"/>
                    <a:pt x="2206" y="1070"/>
                  </a:cubicBezTo>
                  <a:cubicBezTo>
                    <a:pt x="2205" y="1074"/>
                    <a:pt x="2204" y="1077"/>
                    <a:pt x="2204" y="1081"/>
                  </a:cubicBezTo>
                  <a:cubicBezTo>
                    <a:pt x="2204" y="1082"/>
                    <a:pt x="2204" y="1085"/>
                    <a:pt x="2205" y="1087"/>
                  </a:cubicBezTo>
                  <a:cubicBezTo>
                    <a:pt x="2205" y="1089"/>
                    <a:pt x="2206" y="1092"/>
                    <a:pt x="2207" y="1095"/>
                  </a:cubicBezTo>
                  <a:cubicBezTo>
                    <a:pt x="2208" y="1098"/>
                    <a:pt x="2209" y="1101"/>
                    <a:pt x="2210" y="1104"/>
                  </a:cubicBezTo>
                  <a:cubicBezTo>
                    <a:pt x="2212" y="1108"/>
                    <a:pt x="2214" y="1111"/>
                    <a:pt x="2216" y="1115"/>
                  </a:cubicBezTo>
                  <a:close/>
                  <a:moveTo>
                    <a:pt x="2192" y="1170"/>
                  </a:moveTo>
                  <a:cubicBezTo>
                    <a:pt x="2185" y="1173"/>
                    <a:pt x="2180" y="1177"/>
                    <a:pt x="2175" y="1180"/>
                  </a:cubicBezTo>
                  <a:cubicBezTo>
                    <a:pt x="2171" y="1184"/>
                    <a:pt x="2167" y="1188"/>
                    <a:pt x="2164" y="1192"/>
                  </a:cubicBezTo>
                  <a:cubicBezTo>
                    <a:pt x="2161" y="1196"/>
                    <a:pt x="2158" y="1200"/>
                    <a:pt x="2157" y="1205"/>
                  </a:cubicBezTo>
                  <a:cubicBezTo>
                    <a:pt x="2155" y="1209"/>
                    <a:pt x="2154" y="1214"/>
                    <a:pt x="2154" y="1218"/>
                  </a:cubicBezTo>
                  <a:cubicBezTo>
                    <a:pt x="2154" y="1222"/>
                    <a:pt x="2155" y="1226"/>
                    <a:pt x="2157" y="1229"/>
                  </a:cubicBezTo>
                  <a:cubicBezTo>
                    <a:pt x="2158" y="1233"/>
                    <a:pt x="2160" y="1236"/>
                    <a:pt x="2164" y="1239"/>
                  </a:cubicBezTo>
                  <a:cubicBezTo>
                    <a:pt x="2167" y="1242"/>
                    <a:pt x="2171" y="1244"/>
                    <a:pt x="2176" y="1246"/>
                  </a:cubicBezTo>
                  <a:cubicBezTo>
                    <a:pt x="2182" y="1247"/>
                    <a:pt x="2188" y="1248"/>
                    <a:pt x="2196" y="1248"/>
                  </a:cubicBezTo>
                  <a:cubicBezTo>
                    <a:pt x="2200" y="1248"/>
                    <a:pt x="2204" y="1248"/>
                    <a:pt x="2209" y="1247"/>
                  </a:cubicBezTo>
                  <a:cubicBezTo>
                    <a:pt x="2213" y="1246"/>
                    <a:pt x="2217" y="1245"/>
                    <a:pt x="2222" y="1244"/>
                  </a:cubicBezTo>
                  <a:cubicBezTo>
                    <a:pt x="2226" y="1243"/>
                    <a:pt x="2230" y="1241"/>
                    <a:pt x="2234" y="1239"/>
                  </a:cubicBezTo>
                  <a:cubicBezTo>
                    <a:pt x="2238" y="1237"/>
                    <a:pt x="2241" y="1235"/>
                    <a:pt x="2244" y="1233"/>
                  </a:cubicBezTo>
                  <a:cubicBezTo>
                    <a:pt x="2239" y="1228"/>
                    <a:pt x="2235" y="1223"/>
                    <a:pt x="2230" y="1218"/>
                  </a:cubicBezTo>
                  <a:cubicBezTo>
                    <a:pt x="2226" y="1213"/>
                    <a:pt x="2221" y="1208"/>
                    <a:pt x="2217" y="1203"/>
                  </a:cubicBezTo>
                  <a:cubicBezTo>
                    <a:pt x="2212" y="1197"/>
                    <a:pt x="2208" y="1192"/>
                    <a:pt x="2204" y="1186"/>
                  </a:cubicBezTo>
                  <a:cubicBezTo>
                    <a:pt x="2200" y="1181"/>
                    <a:pt x="2196" y="1175"/>
                    <a:pt x="2192" y="1170"/>
                  </a:cubicBezTo>
                  <a:close/>
                  <a:moveTo>
                    <a:pt x="2280" y="1262"/>
                  </a:moveTo>
                  <a:cubicBezTo>
                    <a:pt x="2267" y="1270"/>
                    <a:pt x="2253" y="1277"/>
                    <a:pt x="2238" y="1282"/>
                  </a:cubicBezTo>
                  <a:cubicBezTo>
                    <a:pt x="2222" y="1287"/>
                    <a:pt x="2205" y="1289"/>
                    <a:pt x="2187" y="1289"/>
                  </a:cubicBezTo>
                  <a:cubicBezTo>
                    <a:pt x="2174" y="1289"/>
                    <a:pt x="2162" y="1288"/>
                    <a:pt x="2151" y="1285"/>
                  </a:cubicBezTo>
                  <a:cubicBezTo>
                    <a:pt x="2141" y="1282"/>
                    <a:pt x="2131" y="1278"/>
                    <a:pt x="2124" y="1272"/>
                  </a:cubicBezTo>
                  <a:cubicBezTo>
                    <a:pt x="2116" y="1267"/>
                    <a:pt x="2110" y="1260"/>
                    <a:pt x="2105" y="1252"/>
                  </a:cubicBezTo>
                  <a:cubicBezTo>
                    <a:pt x="2101" y="1244"/>
                    <a:pt x="2099" y="1235"/>
                    <a:pt x="2099" y="1224"/>
                  </a:cubicBezTo>
                  <a:cubicBezTo>
                    <a:pt x="2099" y="1216"/>
                    <a:pt x="2100" y="1208"/>
                    <a:pt x="2103" y="1200"/>
                  </a:cubicBezTo>
                  <a:cubicBezTo>
                    <a:pt x="2105" y="1192"/>
                    <a:pt x="2109" y="1184"/>
                    <a:pt x="2115" y="1177"/>
                  </a:cubicBezTo>
                  <a:cubicBezTo>
                    <a:pt x="2120" y="1169"/>
                    <a:pt x="2128" y="1162"/>
                    <a:pt x="2137" y="1155"/>
                  </a:cubicBezTo>
                  <a:cubicBezTo>
                    <a:pt x="2145" y="1148"/>
                    <a:pt x="2156" y="1142"/>
                    <a:pt x="2169" y="1136"/>
                  </a:cubicBezTo>
                  <a:cubicBezTo>
                    <a:pt x="2165" y="1129"/>
                    <a:pt x="2163" y="1124"/>
                    <a:pt x="2160" y="1118"/>
                  </a:cubicBezTo>
                  <a:cubicBezTo>
                    <a:pt x="2158" y="1113"/>
                    <a:pt x="2156" y="1108"/>
                    <a:pt x="2155" y="1103"/>
                  </a:cubicBezTo>
                  <a:cubicBezTo>
                    <a:pt x="2154" y="1099"/>
                    <a:pt x="2153" y="1095"/>
                    <a:pt x="2152" y="1091"/>
                  </a:cubicBezTo>
                  <a:cubicBezTo>
                    <a:pt x="2151" y="1087"/>
                    <a:pt x="2151" y="1084"/>
                    <a:pt x="2151" y="1081"/>
                  </a:cubicBezTo>
                  <a:cubicBezTo>
                    <a:pt x="2151" y="1077"/>
                    <a:pt x="2152" y="1072"/>
                    <a:pt x="2153" y="1066"/>
                  </a:cubicBezTo>
                  <a:cubicBezTo>
                    <a:pt x="2154" y="1061"/>
                    <a:pt x="2156" y="1056"/>
                    <a:pt x="2158" y="1050"/>
                  </a:cubicBezTo>
                  <a:cubicBezTo>
                    <a:pt x="2161" y="1045"/>
                    <a:pt x="2164" y="1040"/>
                    <a:pt x="2169" y="1035"/>
                  </a:cubicBezTo>
                  <a:cubicBezTo>
                    <a:pt x="2173" y="1030"/>
                    <a:pt x="2179" y="1026"/>
                    <a:pt x="2186" y="1022"/>
                  </a:cubicBezTo>
                  <a:cubicBezTo>
                    <a:pt x="2193" y="1018"/>
                    <a:pt x="2201" y="1015"/>
                    <a:pt x="2211" y="1013"/>
                  </a:cubicBezTo>
                  <a:cubicBezTo>
                    <a:pt x="2220" y="1010"/>
                    <a:pt x="2232" y="1009"/>
                    <a:pt x="2245" y="1009"/>
                  </a:cubicBezTo>
                  <a:cubicBezTo>
                    <a:pt x="2259" y="1009"/>
                    <a:pt x="2272" y="1011"/>
                    <a:pt x="2282" y="1013"/>
                  </a:cubicBezTo>
                  <a:cubicBezTo>
                    <a:pt x="2292" y="1016"/>
                    <a:pt x="2300" y="1020"/>
                    <a:pt x="2306" y="1024"/>
                  </a:cubicBezTo>
                  <a:cubicBezTo>
                    <a:pt x="2312" y="1029"/>
                    <a:pt x="2317" y="1034"/>
                    <a:pt x="2319" y="1040"/>
                  </a:cubicBezTo>
                  <a:cubicBezTo>
                    <a:pt x="2322" y="1046"/>
                    <a:pt x="2323" y="1052"/>
                    <a:pt x="2323" y="1058"/>
                  </a:cubicBezTo>
                  <a:cubicBezTo>
                    <a:pt x="2323" y="1066"/>
                    <a:pt x="2322" y="1074"/>
                    <a:pt x="2319" y="1081"/>
                  </a:cubicBezTo>
                  <a:cubicBezTo>
                    <a:pt x="2316" y="1088"/>
                    <a:pt x="2312" y="1096"/>
                    <a:pt x="2305" y="1103"/>
                  </a:cubicBezTo>
                  <a:cubicBezTo>
                    <a:pt x="2299" y="1110"/>
                    <a:pt x="2290" y="1117"/>
                    <a:pt x="2280" y="1124"/>
                  </a:cubicBezTo>
                  <a:cubicBezTo>
                    <a:pt x="2269" y="1131"/>
                    <a:pt x="2255" y="1139"/>
                    <a:pt x="2239" y="1146"/>
                  </a:cubicBezTo>
                  <a:cubicBezTo>
                    <a:pt x="2243" y="1151"/>
                    <a:pt x="2246" y="1156"/>
                    <a:pt x="2250" y="1161"/>
                  </a:cubicBezTo>
                  <a:cubicBezTo>
                    <a:pt x="2253" y="1165"/>
                    <a:pt x="2257" y="1170"/>
                    <a:pt x="2260" y="1174"/>
                  </a:cubicBezTo>
                  <a:cubicBezTo>
                    <a:pt x="2264" y="1179"/>
                    <a:pt x="2267" y="1183"/>
                    <a:pt x="2271" y="1187"/>
                  </a:cubicBezTo>
                  <a:cubicBezTo>
                    <a:pt x="2275" y="1191"/>
                    <a:pt x="2279" y="1196"/>
                    <a:pt x="2283" y="1200"/>
                  </a:cubicBezTo>
                  <a:cubicBezTo>
                    <a:pt x="2288" y="1193"/>
                    <a:pt x="2292" y="1187"/>
                    <a:pt x="2296" y="1180"/>
                  </a:cubicBezTo>
                  <a:cubicBezTo>
                    <a:pt x="2299" y="1172"/>
                    <a:pt x="2302" y="1166"/>
                    <a:pt x="2303" y="1161"/>
                  </a:cubicBezTo>
                  <a:cubicBezTo>
                    <a:pt x="2305" y="1155"/>
                    <a:pt x="2305" y="1152"/>
                    <a:pt x="2306" y="1149"/>
                  </a:cubicBezTo>
                  <a:cubicBezTo>
                    <a:pt x="2306" y="1147"/>
                    <a:pt x="2307" y="1145"/>
                    <a:pt x="2307" y="1144"/>
                  </a:cubicBezTo>
                  <a:cubicBezTo>
                    <a:pt x="2308" y="1143"/>
                    <a:pt x="2310" y="1142"/>
                    <a:pt x="2312" y="1141"/>
                  </a:cubicBezTo>
                  <a:cubicBezTo>
                    <a:pt x="2313" y="1141"/>
                    <a:pt x="2316" y="1140"/>
                    <a:pt x="2319" y="1140"/>
                  </a:cubicBezTo>
                  <a:cubicBezTo>
                    <a:pt x="2322" y="1140"/>
                    <a:pt x="2326" y="1139"/>
                    <a:pt x="2331" y="1139"/>
                  </a:cubicBezTo>
                  <a:cubicBezTo>
                    <a:pt x="2339" y="1139"/>
                    <a:pt x="2345" y="1140"/>
                    <a:pt x="2348" y="1141"/>
                  </a:cubicBezTo>
                  <a:cubicBezTo>
                    <a:pt x="2352" y="1142"/>
                    <a:pt x="2354" y="1143"/>
                    <a:pt x="2354" y="1146"/>
                  </a:cubicBezTo>
                  <a:cubicBezTo>
                    <a:pt x="2354" y="1148"/>
                    <a:pt x="2353" y="1152"/>
                    <a:pt x="2352" y="1158"/>
                  </a:cubicBezTo>
                  <a:cubicBezTo>
                    <a:pt x="2351" y="1163"/>
                    <a:pt x="2349" y="1169"/>
                    <a:pt x="2347" y="1176"/>
                  </a:cubicBezTo>
                  <a:cubicBezTo>
                    <a:pt x="2345" y="1182"/>
                    <a:pt x="2343" y="1188"/>
                    <a:pt x="2339" y="1195"/>
                  </a:cubicBezTo>
                  <a:cubicBezTo>
                    <a:pt x="2336" y="1202"/>
                    <a:pt x="2333" y="1208"/>
                    <a:pt x="2329" y="1214"/>
                  </a:cubicBezTo>
                  <a:cubicBezTo>
                    <a:pt x="2325" y="1220"/>
                    <a:pt x="2321" y="1225"/>
                    <a:pt x="2317" y="1229"/>
                  </a:cubicBezTo>
                  <a:cubicBezTo>
                    <a:pt x="2323" y="1235"/>
                    <a:pt x="2328" y="1239"/>
                    <a:pt x="2333" y="1242"/>
                  </a:cubicBezTo>
                  <a:cubicBezTo>
                    <a:pt x="2337" y="1245"/>
                    <a:pt x="2341" y="1246"/>
                    <a:pt x="2345" y="1246"/>
                  </a:cubicBezTo>
                  <a:cubicBezTo>
                    <a:pt x="2348" y="1246"/>
                    <a:pt x="2349" y="1247"/>
                    <a:pt x="2350" y="1248"/>
                  </a:cubicBezTo>
                  <a:cubicBezTo>
                    <a:pt x="2351" y="1249"/>
                    <a:pt x="2352" y="1250"/>
                    <a:pt x="2352" y="1253"/>
                  </a:cubicBezTo>
                  <a:cubicBezTo>
                    <a:pt x="2352" y="1255"/>
                    <a:pt x="2352" y="1257"/>
                    <a:pt x="2351" y="1260"/>
                  </a:cubicBezTo>
                  <a:cubicBezTo>
                    <a:pt x="2351" y="1263"/>
                    <a:pt x="2350" y="1266"/>
                    <a:pt x="2349" y="1269"/>
                  </a:cubicBezTo>
                  <a:cubicBezTo>
                    <a:pt x="2349" y="1272"/>
                    <a:pt x="2348" y="1275"/>
                    <a:pt x="2347" y="1278"/>
                  </a:cubicBezTo>
                  <a:cubicBezTo>
                    <a:pt x="2346" y="1281"/>
                    <a:pt x="2345" y="1283"/>
                    <a:pt x="2344" y="1284"/>
                  </a:cubicBezTo>
                  <a:cubicBezTo>
                    <a:pt x="2342" y="1285"/>
                    <a:pt x="2340" y="1286"/>
                    <a:pt x="2338" y="1287"/>
                  </a:cubicBezTo>
                  <a:cubicBezTo>
                    <a:pt x="2335" y="1288"/>
                    <a:pt x="2331" y="1288"/>
                    <a:pt x="2328" y="1288"/>
                  </a:cubicBezTo>
                  <a:cubicBezTo>
                    <a:pt x="2325" y="1288"/>
                    <a:pt x="2323" y="1288"/>
                    <a:pt x="2319" y="1287"/>
                  </a:cubicBezTo>
                  <a:cubicBezTo>
                    <a:pt x="2316" y="1286"/>
                    <a:pt x="2313" y="1284"/>
                    <a:pt x="2309" y="1282"/>
                  </a:cubicBezTo>
                  <a:cubicBezTo>
                    <a:pt x="2305" y="1280"/>
                    <a:pt x="2300" y="1277"/>
                    <a:pt x="2296" y="1274"/>
                  </a:cubicBezTo>
                  <a:cubicBezTo>
                    <a:pt x="2291" y="1271"/>
                    <a:pt x="2285" y="1267"/>
                    <a:pt x="2280" y="1262"/>
                  </a:cubicBezTo>
                  <a:close/>
                  <a:moveTo>
                    <a:pt x="192" y="635"/>
                  </a:moveTo>
                  <a:cubicBezTo>
                    <a:pt x="192" y="629"/>
                    <a:pt x="191" y="624"/>
                    <a:pt x="190" y="620"/>
                  </a:cubicBezTo>
                  <a:cubicBezTo>
                    <a:pt x="189" y="616"/>
                    <a:pt x="187" y="612"/>
                    <a:pt x="184" y="609"/>
                  </a:cubicBezTo>
                  <a:cubicBezTo>
                    <a:pt x="182" y="606"/>
                    <a:pt x="178" y="604"/>
                    <a:pt x="174" y="602"/>
                  </a:cubicBezTo>
                  <a:cubicBezTo>
                    <a:pt x="170" y="600"/>
                    <a:pt x="165" y="600"/>
                    <a:pt x="159" y="600"/>
                  </a:cubicBezTo>
                  <a:cubicBezTo>
                    <a:pt x="152" y="600"/>
                    <a:pt x="146" y="601"/>
                    <a:pt x="141" y="603"/>
                  </a:cubicBezTo>
                  <a:cubicBezTo>
                    <a:pt x="135" y="606"/>
                    <a:pt x="131" y="610"/>
                    <a:pt x="126" y="614"/>
                  </a:cubicBezTo>
                  <a:cubicBezTo>
                    <a:pt x="122" y="619"/>
                    <a:pt x="118" y="624"/>
                    <a:pt x="115" y="630"/>
                  </a:cubicBezTo>
                  <a:cubicBezTo>
                    <a:pt x="112" y="635"/>
                    <a:pt x="110" y="642"/>
                    <a:pt x="108" y="648"/>
                  </a:cubicBezTo>
                  <a:cubicBezTo>
                    <a:pt x="106" y="655"/>
                    <a:pt x="104" y="661"/>
                    <a:pt x="103" y="668"/>
                  </a:cubicBezTo>
                  <a:cubicBezTo>
                    <a:pt x="102" y="675"/>
                    <a:pt x="102" y="681"/>
                    <a:pt x="102" y="687"/>
                  </a:cubicBezTo>
                  <a:cubicBezTo>
                    <a:pt x="102" y="693"/>
                    <a:pt x="102" y="698"/>
                    <a:pt x="103" y="702"/>
                  </a:cubicBezTo>
                  <a:cubicBezTo>
                    <a:pt x="105" y="707"/>
                    <a:pt x="107" y="710"/>
                    <a:pt x="109" y="713"/>
                  </a:cubicBezTo>
                  <a:cubicBezTo>
                    <a:pt x="112" y="716"/>
                    <a:pt x="115" y="719"/>
                    <a:pt x="119" y="720"/>
                  </a:cubicBezTo>
                  <a:cubicBezTo>
                    <a:pt x="123" y="722"/>
                    <a:pt x="128" y="723"/>
                    <a:pt x="134" y="723"/>
                  </a:cubicBezTo>
                  <a:cubicBezTo>
                    <a:pt x="141" y="723"/>
                    <a:pt x="147" y="722"/>
                    <a:pt x="153" y="719"/>
                  </a:cubicBezTo>
                  <a:cubicBezTo>
                    <a:pt x="158" y="716"/>
                    <a:pt x="163" y="713"/>
                    <a:pt x="167" y="708"/>
                  </a:cubicBezTo>
                  <a:cubicBezTo>
                    <a:pt x="171" y="704"/>
                    <a:pt x="175" y="698"/>
                    <a:pt x="178" y="693"/>
                  </a:cubicBezTo>
                  <a:cubicBezTo>
                    <a:pt x="181" y="687"/>
                    <a:pt x="184" y="680"/>
                    <a:pt x="186" y="674"/>
                  </a:cubicBezTo>
                  <a:cubicBezTo>
                    <a:pt x="188" y="667"/>
                    <a:pt x="189" y="661"/>
                    <a:pt x="190" y="654"/>
                  </a:cubicBezTo>
                  <a:cubicBezTo>
                    <a:pt x="191" y="648"/>
                    <a:pt x="192" y="641"/>
                    <a:pt x="192" y="635"/>
                  </a:cubicBezTo>
                  <a:close/>
                  <a:moveTo>
                    <a:pt x="453" y="489"/>
                  </a:moveTo>
                  <a:cubicBezTo>
                    <a:pt x="453" y="490"/>
                    <a:pt x="453" y="491"/>
                    <a:pt x="453" y="493"/>
                  </a:cubicBezTo>
                  <a:cubicBezTo>
                    <a:pt x="453" y="495"/>
                    <a:pt x="452" y="497"/>
                    <a:pt x="452" y="499"/>
                  </a:cubicBezTo>
                  <a:cubicBezTo>
                    <a:pt x="452" y="501"/>
                    <a:pt x="451" y="504"/>
                    <a:pt x="451" y="506"/>
                  </a:cubicBezTo>
                  <a:cubicBezTo>
                    <a:pt x="450" y="508"/>
                    <a:pt x="450" y="511"/>
                    <a:pt x="449" y="513"/>
                  </a:cubicBezTo>
                  <a:cubicBezTo>
                    <a:pt x="448" y="515"/>
                    <a:pt x="447" y="517"/>
                    <a:pt x="446" y="518"/>
                  </a:cubicBezTo>
                  <a:cubicBezTo>
                    <a:pt x="445" y="519"/>
                    <a:pt x="444" y="520"/>
                    <a:pt x="443" y="520"/>
                  </a:cubicBezTo>
                  <a:cubicBezTo>
                    <a:pt x="442" y="520"/>
                    <a:pt x="441" y="520"/>
                    <a:pt x="440" y="519"/>
                  </a:cubicBezTo>
                  <a:cubicBezTo>
                    <a:pt x="439" y="519"/>
                    <a:pt x="437" y="518"/>
                    <a:pt x="436" y="518"/>
                  </a:cubicBezTo>
                  <a:cubicBezTo>
                    <a:pt x="434" y="517"/>
                    <a:pt x="432" y="517"/>
                    <a:pt x="430" y="517"/>
                  </a:cubicBezTo>
                  <a:cubicBezTo>
                    <a:pt x="428" y="516"/>
                    <a:pt x="426" y="516"/>
                    <a:pt x="423" y="516"/>
                  </a:cubicBezTo>
                  <a:cubicBezTo>
                    <a:pt x="419" y="516"/>
                    <a:pt x="415" y="517"/>
                    <a:pt x="412" y="518"/>
                  </a:cubicBezTo>
                  <a:cubicBezTo>
                    <a:pt x="409" y="519"/>
                    <a:pt x="406" y="521"/>
                    <a:pt x="404" y="524"/>
                  </a:cubicBezTo>
                  <a:cubicBezTo>
                    <a:pt x="402" y="526"/>
                    <a:pt x="400" y="530"/>
                    <a:pt x="398" y="534"/>
                  </a:cubicBezTo>
                  <a:cubicBezTo>
                    <a:pt x="396" y="538"/>
                    <a:pt x="395" y="543"/>
                    <a:pt x="394" y="549"/>
                  </a:cubicBezTo>
                  <a:lnTo>
                    <a:pt x="391" y="564"/>
                  </a:lnTo>
                  <a:lnTo>
                    <a:pt x="424" y="564"/>
                  </a:lnTo>
                  <a:cubicBezTo>
                    <a:pt x="426" y="564"/>
                    <a:pt x="427" y="565"/>
                    <a:pt x="428" y="566"/>
                  </a:cubicBezTo>
                  <a:cubicBezTo>
                    <a:pt x="429" y="567"/>
                    <a:pt x="429" y="569"/>
                    <a:pt x="429" y="572"/>
                  </a:cubicBezTo>
                  <a:cubicBezTo>
                    <a:pt x="429" y="574"/>
                    <a:pt x="429" y="575"/>
                    <a:pt x="429" y="577"/>
                  </a:cubicBezTo>
                  <a:cubicBezTo>
                    <a:pt x="429" y="580"/>
                    <a:pt x="428" y="582"/>
                    <a:pt x="428" y="584"/>
                  </a:cubicBezTo>
                  <a:cubicBezTo>
                    <a:pt x="427" y="587"/>
                    <a:pt x="427" y="589"/>
                    <a:pt x="426" y="592"/>
                  </a:cubicBezTo>
                  <a:cubicBezTo>
                    <a:pt x="425" y="594"/>
                    <a:pt x="424" y="596"/>
                    <a:pt x="423" y="598"/>
                  </a:cubicBezTo>
                  <a:cubicBezTo>
                    <a:pt x="422" y="601"/>
                    <a:pt x="421" y="602"/>
                    <a:pt x="420" y="603"/>
                  </a:cubicBezTo>
                  <a:cubicBezTo>
                    <a:pt x="419" y="605"/>
                    <a:pt x="417" y="605"/>
                    <a:pt x="416" y="605"/>
                  </a:cubicBezTo>
                  <a:lnTo>
                    <a:pt x="382" y="605"/>
                  </a:lnTo>
                  <a:lnTo>
                    <a:pt x="351" y="764"/>
                  </a:lnTo>
                  <a:cubicBezTo>
                    <a:pt x="348" y="775"/>
                    <a:pt x="345" y="785"/>
                    <a:pt x="341" y="794"/>
                  </a:cubicBezTo>
                  <a:cubicBezTo>
                    <a:pt x="337" y="802"/>
                    <a:pt x="332" y="809"/>
                    <a:pt x="326" y="815"/>
                  </a:cubicBezTo>
                  <a:cubicBezTo>
                    <a:pt x="320" y="821"/>
                    <a:pt x="313" y="825"/>
                    <a:pt x="305" y="828"/>
                  </a:cubicBezTo>
                  <a:cubicBezTo>
                    <a:pt x="296" y="831"/>
                    <a:pt x="287" y="832"/>
                    <a:pt x="276" y="832"/>
                  </a:cubicBezTo>
                  <a:cubicBezTo>
                    <a:pt x="269" y="832"/>
                    <a:pt x="264" y="832"/>
                    <a:pt x="259" y="831"/>
                  </a:cubicBezTo>
                  <a:cubicBezTo>
                    <a:pt x="254" y="830"/>
                    <a:pt x="251" y="829"/>
                    <a:pt x="250" y="827"/>
                  </a:cubicBezTo>
                  <a:cubicBezTo>
                    <a:pt x="249" y="827"/>
                    <a:pt x="249" y="826"/>
                    <a:pt x="248" y="825"/>
                  </a:cubicBezTo>
                  <a:cubicBezTo>
                    <a:pt x="248" y="824"/>
                    <a:pt x="248" y="823"/>
                    <a:pt x="248" y="821"/>
                  </a:cubicBezTo>
                  <a:cubicBezTo>
                    <a:pt x="248" y="820"/>
                    <a:pt x="248" y="819"/>
                    <a:pt x="248" y="817"/>
                  </a:cubicBezTo>
                  <a:cubicBezTo>
                    <a:pt x="248" y="815"/>
                    <a:pt x="249" y="813"/>
                    <a:pt x="249" y="811"/>
                  </a:cubicBezTo>
                  <a:cubicBezTo>
                    <a:pt x="249" y="808"/>
                    <a:pt x="250" y="806"/>
                    <a:pt x="251" y="804"/>
                  </a:cubicBezTo>
                  <a:cubicBezTo>
                    <a:pt x="251" y="801"/>
                    <a:pt x="252" y="799"/>
                    <a:pt x="253" y="797"/>
                  </a:cubicBezTo>
                  <a:cubicBezTo>
                    <a:pt x="253" y="795"/>
                    <a:pt x="254" y="793"/>
                    <a:pt x="255" y="792"/>
                  </a:cubicBezTo>
                  <a:cubicBezTo>
                    <a:pt x="256" y="791"/>
                    <a:pt x="257" y="790"/>
                    <a:pt x="258" y="790"/>
                  </a:cubicBezTo>
                  <a:cubicBezTo>
                    <a:pt x="259" y="790"/>
                    <a:pt x="260" y="790"/>
                    <a:pt x="261" y="790"/>
                  </a:cubicBezTo>
                  <a:cubicBezTo>
                    <a:pt x="262" y="790"/>
                    <a:pt x="263" y="791"/>
                    <a:pt x="263" y="791"/>
                  </a:cubicBezTo>
                  <a:cubicBezTo>
                    <a:pt x="264" y="791"/>
                    <a:pt x="266" y="791"/>
                    <a:pt x="267" y="791"/>
                  </a:cubicBezTo>
                  <a:cubicBezTo>
                    <a:pt x="268" y="791"/>
                    <a:pt x="270" y="791"/>
                    <a:pt x="272" y="791"/>
                  </a:cubicBezTo>
                  <a:cubicBezTo>
                    <a:pt x="276" y="791"/>
                    <a:pt x="280" y="791"/>
                    <a:pt x="283" y="790"/>
                  </a:cubicBezTo>
                  <a:cubicBezTo>
                    <a:pt x="286" y="788"/>
                    <a:pt x="289" y="786"/>
                    <a:pt x="291" y="784"/>
                  </a:cubicBezTo>
                  <a:cubicBezTo>
                    <a:pt x="293" y="781"/>
                    <a:pt x="295" y="777"/>
                    <a:pt x="297" y="773"/>
                  </a:cubicBezTo>
                  <a:cubicBezTo>
                    <a:pt x="299" y="769"/>
                    <a:pt x="300" y="764"/>
                    <a:pt x="301" y="758"/>
                  </a:cubicBezTo>
                  <a:lnTo>
                    <a:pt x="332" y="605"/>
                  </a:lnTo>
                  <a:lnTo>
                    <a:pt x="309" y="605"/>
                  </a:lnTo>
                  <a:cubicBezTo>
                    <a:pt x="308" y="605"/>
                    <a:pt x="306" y="605"/>
                    <a:pt x="305" y="604"/>
                  </a:cubicBezTo>
                  <a:cubicBezTo>
                    <a:pt x="305" y="603"/>
                    <a:pt x="304" y="600"/>
                    <a:pt x="304" y="597"/>
                  </a:cubicBezTo>
                  <a:cubicBezTo>
                    <a:pt x="304" y="596"/>
                    <a:pt x="304" y="594"/>
                    <a:pt x="304" y="592"/>
                  </a:cubicBezTo>
                  <a:cubicBezTo>
                    <a:pt x="305" y="590"/>
                    <a:pt x="305" y="587"/>
                    <a:pt x="305" y="585"/>
                  </a:cubicBezTo>
                  <a:cubicBezTo>
                    <a:pt x="306" y="583"/>
                    <a:pt x="306" y="580"/>
                    <a:pt x="307" y="578"/>
                  </a:cubicBezTo>
                  <a:cubicBezTo>
                    <a:pt x="308" y="575"/>
                    <a:pt x="309" y="573"/>
                    <a:pt x="310" y="571"/>
                  </a:cubicBezTo>
                  <a:cubicBezTo>
                    <a:pt x="311" y="569"/>
                    <a:pt x="312" y="567"/>
                    <a:pt x="313" y="566"/>
                  </a:cubicBezTo>
                  <a:cubicBezTo>
                    <a:pt x="315" y="565"/>
                    <a:pt x="316" y="564"/>
                    <a:pt x="318" y="564"/>
                  </a:cubicBezTo>
                  <a:lnTo>
                    <a:pt x="340" y="564"/>
                  </a:lnTo>
                  <a:lnTo>
                    <a:pt x="344" y="544"/>
                  </a:lnTo>
                  <a:cubicBezTo>
                    <a:pt x="346" y="533"/>
                    <a:pt x="349" y="523"/>
                    <a:pt x="354" y="514"/>
                  </a:cubicBezTo>
                  <a:cubicBezTo>
                    <a:pt x="358" y="505"/>
                    <a:pt x="363" y="498"/>
                    <a:pt x="369" y="492"/>
                  </a:cubicBezTo>
                  <a:cubicBezTo>
                    <a:pt x="375" y="487"/>
                    <a:pt x="382" y="482"/>
                    <a:pt x="391" y="479"/>
                  </a:cubicBezTo>
                  <a:cubicBezTo>
                    <a:pt x="399" y="476"/>
                    <a:pt x="408" y="475"/>
                    <a:pt x="419" y="475"/>
                  </a:cubicBezTo>
                  <a:cubicBezTo>
                    <a:pt x="422" y="475"/>
                    <a:pt x="426" y="475"/>
                    <a:pt x="429" y="475"/>
                  </a:cubicBezTo>
                  <a:cubicBezTo>
                    <a:pt x="433" y="476"/>
                    <a:pt x="436" y="476"/>
                    <a:pt x="439" y="477"/>
                  </a:cubicBezTo>
                  <a:cubicBezTo>
                    <a:pt x="442" y="478"/>
                    <a:pt x="444" y="478"/>
                    <a:pt x="446" y="479"/>
                  </a:cubicBezTo>
                  <a:cubicBezTo>
                    <a:pt x="449" y="480"/>
                    <a:pt x="450" y="481"/>
                    <a:pt x="451" y="481"/>
                  </a:cubicBezTo>
                  <a:cubicBezTo>
                    <a:pt x="452" y="482"/>
                    <a:pt x="452" y="483"/>
                    <a:pt x="453" y="484"/>
                  </a:cubicBezTo>
                  <a:cubicBezTo>
                    <a:pt x="453" y="486"/>
                    <a:pt x="453" y="487"/>
                    <a:pt x="453" y="489"/>
                  </a:cubicBezTo>
                  <a:close/>
                  <a:moveTo>
                    <a:pt x="244" y="632"/>
                  </a:moveTo>
                  <a:cubicBezTo>
                    <a:pt x="244" y="641"/>
                    <a:pt x="243" y="651"/>
                    <a:pt x="242" y="662"/>
                  </a:cubicBezTo>
                  <a:cubicBezTo>
                    <a:pt x="240" y="672"/>
                    <a:pt x="237" y="682"/>
                    <a:pt x="233" y="692"/>
                  </a:cubicBezTo>
                  <a:cubicBezTo>
                    <a:pt x="229" y="702"/>
                    <a:pt x="224" y="711"/>
                    <a:pt x="218" y="719"/>
                  </a:cubicBezTo>
                  <a:cubicBezTo>
                    <a:pt x="212" y="728"/>
                    <a:pt x="204" y="735"/>
                    <a:pt x="196" y="742"/>
                  </a:cubicBezTo>
                  <a:cubicBezTo>
                    <a:pt x="187" y="748"/>
                    <a:pt x="177" y="754"/>
                    <a:pt x="166" y="757"/>
                  </a:cubicBezTo>
                  <a:cubicBezTo>
                    <a:pt x="155" y="761"/>
                    <a:pt x="143" y="763"/>
                    <a:pt x="129" y="763"/>
                  </a:cubicBezTo>
                  <a:cubicBezTo>
                    <a:pt x="115" y="763"/>
                    <a:pt x="103" y="762"/>
                    <a:pt x="94" y="758"/>
                  </a:cubicBezTo>
                  <a:cubicBezTo>
                    <a:pt x="84" y="755"/>
                    <a:pt x="75" y="750"/>
                    <a:pt x="69" y="744"/>
                  </a:cubicBezTo>
                  <a:cubicBezTo>
                    <a:pt x="62" y="738"/>
                    <a:pt x="57" y="731"/>
                    <a:pt x="54" y="722"/>
                  </a:cubicBezTo>
                  <a:cubicBezTo>
                    <a:pt x="51" y="713"/>
                    <a:pt x="49" y="702"/>
                    <a:pt x="49" y="691"/>
                  </a:cubicBezTo>
                  <a:cubicBezTo>
                    <a:pt x="49" y="681"/>
                    <a:pt x="50" y="671"/>
                    <a:pt x="52" y="661"/>
                  </a:cubicBezTo>
                  <a:cubicBezTo>
                    <a:pt x="54" y="651"/>
                    <a:pt x="57" y="641"/>
                    <a:pt x="61" y="631"/>
                  </a:cubicBezTo>
                  <a:cubicBezTo>
                    <a:pt x="64" y="621"/>
                    <a:pt x="69" y="612"/>
                    <a:pt x="76" y="603"/>
                  </a:cubicBezTo>
                  <a:cubicBezTo>
                    <a:pt x="82" y="595"/>
                    <a:pt x="89" y="587"/>
                    <a:pt x="98" y="580"/>
                  </a:cubicBezTo>
                  <a:cubicBezTo>
                    <a:pt x="106" y="574"/>
                    <a:pt x="116" y="569"/>
                    <a:pt x="127" y="565"/>
                  </a:cubicBezTo>
                  <a:cubicBezTo>
                    <a:pt x="138" y="561"/>
                    <a:pt x="151" y="559"/>
                    <a:pt x="165" y="559"/>
                  </a:cubicBezTo>
                  <a:cubicBezTo>
                    <a:pt x="178" y="559"/>
                    <a:pt x="190" y="561"/>
                    <a:pt x="200" y="564"/>
                  </a:cubicBezTo>
                  <a:cubicBezTo>
                    <a:pt x="210" y="567"/>
                    <a:pt x="218" y="572"/>
                    <a:pt x="225" y="578"/>
                  </a:cubicBezTo>
                  <a:cubicBezTo>
                    <a:pt x="231" y="584"/>
                    <a:pt x="236" y="592"/>
                    <a:pt x="239" y="601"/>
                  </a:cubicBezTo>
                  <a:cubicBezTo>
                    <a:pt x="243" y="610"/>
                    <a:pt x="244" y="620"/>
                    <a:pt x="244" y="632"/>
                  </a:cubicBezTo>
                  <a:close/>
                  <a:moveTo>
                    <a:pt x="2874" y="489"/>
                  </a:moveTo>
                  <a:cubicBezTo>
                    <a:pt x="2874" y="490"/>
                    <a:pt x="2874" y="491"/>
                    <a:pt x="2874" y="493"/>
                  </a:cubicBezTo>
                  <a:cubicBezTo>
                    <a:pt x="2873" y="495"/>
                    <a:pt x="2873" y="497"/>
                    <a:pt x="2873" y="499"/>
                  </a:cubicBezTo>
                  <a:cubicBezTo>
                    <a:pt x="2872" y="501"/>
                    <a:pt x="2872" y="504"/>
                    <a:pt x="2871" y="506"/>
                  </a:cubicBezTo>
                  <a:cubicBezTo>
                    <a:pt x="2871" y="508"/>
                    <a:pt x="2870" y="511"/>
                    <a:pt x="2870" y="513"/>
                  </a:cubicBezTo>
                  <a:cubicBezTo>
                    <a:pt x="2869" y="515"/>
                    <a:pt x="2868" y="517"/>
                    <a:pt x="2867" y="518"/>
                  </a:cubicBezTo>
                  <a:cubicBezTo>
                    <a:pt x="2866" y="519"/>
                    <a:pt x="2865" y="520"/>
                    <a:pt x="2864" y="520"/>
                  </a:cubicBezTo>
                  <a:cubicBezTo>
                    <a:pt x="2863" y="520"/>
                    <a:pt x="2862" y="520"/>
                    <a:pt x="2861" y="519"/>
                  </a:cubicBezTo>
                  <a:cubicBezTo>
                    <a:pt x="2860" y="519"/>
                    <a:pt x="2858" y="518"/>
                    <a:pt x="2856" y="518"/>
                  </a:cubicBezTo>
                  <a:cubicBezTo>
                    <a:pt x="2855" y="517"/>
                    <a:pt x="2853" y="517"/>
                    <a:pt x="2851" y="517"/>
                  </a:cubicBezTo>
                  <a:cubicBezTo>
                    <a:pt x="2849" y="516"/>
                    <a:pt x="2847" y="516"/>
                    <a:pt x="2844" y="516"/>
                  </a:cubicBezTo>
                  <a:cubicBezTo>
                    <a:pt x="2840" y="516"/>
                    <a:pt x="2836" y="517"/>
                    <a:pt x="2833" y="518"/>
                  </a:cubicBezTo>
                  <a:cubicBezTo>
                    <a:pt x="2830" y="519"/>
                    <a:pt x="2827" y="521"/>
                    <a:pt x="2825" y="524"/>
                  </a:cubicBezTo>
                  <a:cubicBezTo>
                    <a:pt x="2822" y="526"/>
                    <a:pt x="2820" y="530"/>
                    <a:pt x="2819" y="534"/>
                  </a:cubicBezTo>
                  <a:cubicBezTo>
                    <a:pt x="2817" y="538"/>
                    <a:pt x="2816" y="543"/>
                    <a:pt x="2815" y="549"/>
                  </a:cubicBezTo>
                  <a:lnTo>
                    <a:pt x="2812" y="564"/>
                  </a:lnTo>
                  <a:lnTo>
                    <a:pt x="2845" y="564"/>
                  </a:lnTo>
                  <a:cubicBezTo>
                    <a:pt x="2847" y="564"/>
                    <a:pt x="2848" y="565"/>
                    <a:pt x="2849" y="566"/>
                  </a:cubicBezTo>
                  <a:cubicBezTo>
                    <a:pt x="2850" y="567"/>
                    <a:pt x="2850" y="569"/>
                    <a:pt x="2850" y="572"/>
                  </a:cubicBezTo>
                  <a:cubicBezTo>
                    <a:pt x="2850" y="574"/>
                    <a:pt x="2850" y="575"/>
                    <a:pt x="2850" y="577"/>
                  </a:cubicBezTo>
                  <a:cubicBezTo>
                    <a:pt x="2850" y="580"/>
                    <a:pt x="2849" y="582"/>
                    <a:pt x="2849" y="584"/>
                  </a:cubicBezTo>
                  <a:cubicBezTo>
                    <a:pt x="2848" y="587"/>
                    <a:pt x="2847" y="589"/>
                    <a:pt x="2847" y="592"/>
                  </a:cubicBezTo>
                  <a:cubicBezTo>
                    <a:pt x="2846" y="594"/>
                    <a:pt x="2845" y="596"/>
                    <a:pt x="2844" y="598"/>
                  </a:cubicBezTo>
                  <a:cubicBezTo>
                    <a:pt x="2843" y="601"/>
                    <a:pt x="2842" y="602"/>
                    <a:pt x="2841" y="603"/>
                  </a:cubicBezTo>
                  <a:cubicBezTo>
                    <a:pt x="2839" y="605"/>
                    <a:pt x="2838" y="605"/>
                    <a:pt x="2836" y="605"/>
                  </a:cubicBezTo>
                  <a:lnTo>
                    <a:pt x="2803" y="605"/>
                  </a:lnTo>
                  <a:lnTo>
                    <a:pt x="2771" y="764"/>
                  </a:lnTo>
                  <a:cubicBezTo>
                    <a:pt x="2769" y="775"/>
                    <a:pt x="2766" y="785"/>
                    <a:pt x="2762" y="794"/>
                  </a:cubicBezTo>
                  <a:cubicBezTo>
                    <a:pt x="2758" y="802"/>
                    <a:pt x="2753" y="809"/>
                    <a:pt x="2747" y="815"/>
                  </a:cubicBezTo>
                  <a:cubicBezTo>
                    <a:pt x="2741" y="821"/>
                    <a:pt x="2734" y="825"/>
                    <a:pt x="2725" y="828"/>
                  </a:cubicBezTo>
                  <a:cubicBezTo>
                    <a:pt x="2717" y="831"/>
                    <a:pt x="2708" y="832"/>
                    <a:pt x="2697" y="832"/>
                  </a:cubicBezTo>
                  <a:cubicBezTo>
                    <a:pt x="2690" y="832"/>
                    <a:pt x="2684" y="832"/>
                    <a:pt x="2680" y="831"/>
                  </a:cubicBezTo>
                  <a:cubicBezTo>
                    <a:pt x="2675" y="830"/>
                    <a:pt x="2672" y="829"/>
                    <a:pt x="2670" y="827"/>
                  </a:cubicBezTo>
                  <a:cubicBezTo>
                    <a:pt x="2670" y="827"/>
                    <a:pt x="2669" y="826"/>
                    <a:pt x="2669" y="825"/>
                  </a:cubicBezTo>
                  <a:cubicBezTo>
                    <a:pt x="2669" y="824"/>
                    <a:pt x="2669" y="823"/>
                    <a:pt x="2669" y="821"/>
                  </a:cubicBezTo>
                  <a:cubicBezTo>
                    <a:pt x="2669" y="820"/>
                    <a:pt x="2669" y="819"/>
                    <a:pt x="2669" y="817"/>
                  </a:cubicBezTo>
                  <a:cubicBezTo>
                    <a:pt x="2669" y="815"/>
                    <a:pt x="2669" y="813"/>
                    <a:pt x="2670" y="811"/>
                  </a:cubicBezTo>
                  <a:cubicBezTo>
                    <a:pt x="2670" y="808"/>
                    <a:pt x="2671" y="806"/>
                    <a:pt x="2671" y="804"/>
                  </a:cubicBezTo>
                  <a:cubicBezTo>
                    <a:pt x="2672" y="801"/>
                    <a:pt x="2673" y="799"/>
                    <a:pt x="2673" y="797"/>
                  </a:cubicBezTo>
                  <a:cubicBezTo>
                    <a:pt x="2674" y="795"/>
                    <a:pt x="2675" y="793"/>
                    <a:pt x="2676" y="792"/>
                  </a:cubicBezTo>
                  <a:cubicBezTo>
                    <a:pt x="2677" y="791"/>
                    <a:pt x="2678" y="790"/>
                    <a:pt x="2679" y="790"/>
                  </a:cubicBezTo>
                  <a:cubicBezTo>
                    <a:pt x="2680" y="790"/>
                    <a:pt x="2681" y="790"/>
                    <a:pt x="2682" y="790"/>
                  </a:cubicBezTo>
                  <a:cubicBezTo>
                    <a:pt x="2682" y="790"/>
                    <a:pt x="2683" y="791"/>
                    <a:pt x="2684" y="791"/>
                  </a:cubicBezTo>
                  <a:cubicBezTo>
                    <a:pt x="2685" y="791"/>
                    <a:pt x="2686" y="791"/>
                    <a:pt x="2688" y="791"/>
                  </a:cubicBezTo>
                  <a:cubicBezTo>
                    <a:pt x="2689" y="791"/>
                    <a:pt x="2690" y="791"/>
                    <a:pt x="2692" y="791"/>
                  </a:cubicBezTo>
                  <a:cubicBezTo>
                    <a:pt x="2697" y="791"/>
                    <a:pt x="2701" y="791"/>
                    <a:pt x="2704" y="790"/>
                  </a:cubicBezTo>
                  <a:cubicBezTo>
                    <a:pt x="2707" y="788"/>
                    <a:pt x="2710" y="786"/>
                    <a:pt x="2712" y="784"/>
                  </a:cubicBezTo>
                  <a:cubicBezTo>
                    <a:pt x="2714" y="781"/>
                    <a:pt x="2716" y="777"/>
                    <a:pt x="2718" y="773"/>
                  </a:cubicBezTo>
                  <a:cubicBezTo>
                    <a:pt x="2719" y="769"/>
                    <a:pt x="2721" y="764"/>
                    <a:pt x="2722" y="758"/>
                  </a:cubicBezTo>
                  <a:lnTo>
                    <a:pt x="2753" y="605"/>
                  </a:lnTo>
                  <a:lnTo>
                    <a:pt x="2730" y="605"/>
                  </a:lnTo>
                  <a:cubicBezTo>
                    <a:pt x="2728" y="605"/>
                    <a:pt x="2727" y="605"/>
                    <a:pt x="2726" y="604"/>
                  </a:cubicBezTo>
                  <a:cubicBezTo>
                    <a:pt x="2725" y="603"/>
                    <a:pt x="2725" y="600"/>
                    <a:pt x="2725" y="597"/>
                  </a:cubicBezTo>
                  <a:cubicBezTo>
                    <a:pt x="2725" y="596"/>
                    <a:pt x="2725" y="594"/>
                    <a:pt x="2725" y="592"/>
                  </a:cubicBezTo>
                  <a:cubicBezTo>
                    <a:pt x="2725" y="590"/>
                    <a:pt x="2726" y="587"/>
                    <a:pt x="2726" y="585"/>
                  </a:cubicBezTo>
                  <a:cubicBezTo>
                    <a:pt x="2727" y="583"/>
                    <a:pt x="2727" y="580"/>
                    <a:pt x="2728" y="578"/>
                  </a:cubicBezTo>
                  <a:cubicBezTo>
                    <a:pt x="2729" y="575"/>
                    <a:pt x="2729" y="573"/>
                    <a:pt x="2731" y="571"/>
                  </a:cubicBezTo>
                  <a:cubicBezTo>
                    <a:pt x="2732" y="569"/>
                    <a:pt x="2733" y="567"/>
                    <a:pt x="2734" y="566"/>
                  </a:cubicBezTo>
                  <a:cubicBezTo>
                    <a:pt x="2735" y="565"/>
                    <a:pt x="2737" y="564"/>
                    <a:pt x="2739" y="564"/>
                  </a:cubicBezTo>
                  <a:lnTo>
                    <a:pt x="2761" y="564"/>
                  </a:lnTo>
                  <a:lnTo>
                    <a:pt x="2765" y="544"/>
                  </a:lnTo>
                  <a:cubicBezTo>
                    <a:pt x="2767" y="533"/>
                    <a:pt x="2770" y="523"/>
                    <a:pt x="2774" y="514"/>
                  </a:cubicBezTo>
                  <a:cubicBezTo>
                    <a:pt x="2778" y="505"/>
                    <a:pt x="2784" y="498"/>
                    <a:pt x="2790" y="492"/>
                  </a:cubicBezTo>
                  <a:cubicBezTo>
                    <a:pt x="2796" y="487"/>
                    <a:pt x="2803" y="482"/>
                    <a:pt x="2811" y="479"/>
                  </a:cubicBezTo>
                  <a:cubicBezTo>
                    <a:pt x="2820" y="476"/>
                    <a:pt x="2829" y="475"/>
                    <a:pt x="2840" y="475"/>
                  </a:cubicBezTo>
                  <a:cubicBezTo>
                    <a:pt x="2843" y="475"/>
                    <a:pt x="2847" y="475"/>
                    <a:pt x="2850" y="475"/>
                  </a:cubicBezTo>
                  <a:cubicBezTo>
                    <a:pt x="2854" y="476"/>
                    <a:pt x="2857" y="476"/>
                    <a:pt x="2860" y="477"/>
                  </a:cubicBezTo>
                  <a:cubicBezTo>
                    <a:pt x="2863" y="478"/>
                    <a:pt x="2865" y="478"/>
                    <a:pt x="2867" y="479"/>
                  </a:cubicBezTo>
                  <a:cubicBezTo>
                    <a:pt x="2869" y="480"/>
                    <a:pt x="2871" y="481"/>
                    <a:pt x="2872" y="481"/>
                  </a:cubicBezTo>
                  <a:cubicBezTo>
                    <a:pt x="2872" y="482"/>
                    <a:pt x="2873" y="483"/>
                    <a:pt x="2873" y="484"/>
                  </a:cubicBezTo>
                  <a:cubicBezTo>
                    <a:pt x="2874" y="486"/>
                    <a:pt x="2874" y="487"/>
                    <a:pt x="2874" y="489"/>
                  </a:cubicBezTo>
                  <a:close/>
                  <a:moveTo>
                    <a:pt x="3268" y="568"/>
                  </a:moveTo>
                  <a:cubicBezTo>
                    <a:pt x="3268" y="569"/>
                    <a:pt x="3268" y="571"/>
                    <a:pt x="3268" y="573"/>
                  </a:cubicBezTo>
                  <a:cubicBezTo>
                    <a:pt x="3268" y="576"/>
                    <a:pt x="3267" y="578"/>
                    <a:pt x="3267" y="582"/>
                  </a:cubicBezTo>
                  <a:cubicBezTo>
                    <a:pt x="3266" y="585"/>
                    <a:pt x="3265" y="588"/>
                    <a:pt x="3265" y="592"/>
                  </a:cubicBezTo>
                  <a:cubicBezTo>
                    <a:pt x="3264" y="595"/>
                    <a:pt x="3263" y="598"/>
                    <a:pt x="3262" y="601"/>
                  </a:cubicBezTo>
                  <a:cubicBezTo>
                    <a:pt x="3261" y="604"/>
                    <a:pt x="3260" y="607"/>
                    <a:pt x="3258" y="609"/>
                  </a:cubicBezTo>
                  <a:cubicBezTo>
                    <a:pt x="3257" y="611"/>
                    <a:pt x="3256" y="611"/>
                    <a:pt x="3254" y="611"/>
                  </a:cubicBezTo>
                  <a:cubicBezTo>
                    <a:pt x="3253" y="611"/>
                    <a:pt x="3252" y="611"/>
                    <a:pt x="3251" y="611"/>
                  </a:cubicBezTo>
                  <a:cubicBezTo>
                    <a:pt x="3249" y="610"/>
                    <a:pt x="3248" y="610"/>
                    <a:pt x="3247" y="609"/>
                  </a:cubicBezTo>
                  <a:cubicBezTo>
                    <a:pt x="3245" y="609"/>
                    <a:pt x="3243" y="608"/>
                    <a:pt x="3242" y="608"/>
                  </a:cubicBezTo>
                  <a:cubicBezTo>
                    <a:pt x="3240" y="607"/>
                    <a:pt x="3238" y="607"/>
                    <a:pt x="3236" y="607"/>
                  </a:cubicBezTo>
                  <a:cubicBezTo>
                    <a:pt x="3231" y="607"/>
                    <a:pt x="3226" y="609"/>
                    <a:pt x="3221" y="612"/>
                  </a:cubicBezTo>
                  <a:cubicBezTo>
                    <a:pt x="3216" y="616"/>
                    <a:pt x="3211" y="621"/>
                    <a:pt x="3206" y="626"/>
                  </a:cubicBezTo>
                  <a:cubicBezTo>
                    <a:pt x="3201" y="632"/>
                    <a:pt x="3197" y="639"/>
                    <a:pt x="3193" y="646"/>
                  </a:cubicBezTo>
                  <a:cubicBezTo>
                    <a:pt x="3190" y="654"/>
                    <a:pt x="3187" y="662"/>
                    <a:pt x="3185" y="670"/>
                  </a:cubicBezTo>
                  <a:lnTo>
                    <a:pt x="3169" y="752"/>
                  </a:lnTo>
                  <a:cubicBezTo>
                    <a:pt x="3169" y="753"/>
                    <a:pt x="3168" y="754"/>
                    <a:pt x="3167" y="755"/>
                  </a:cubicBezTo>
                  <a:cubicBezTo>
                    <a:pt x="3166" y="756"/>
                    <a:pt x="3165" y="757"/>
                    <a:pt x="3163" y="758"/>
                  </a:cubicBezTo>
                  <a:cubicBezTo>
                    <a:pt x="3161" y="758"/>
                    <a:pt x="3158" y="759"/>
                    <a:pt x="3154" y="759"/>
                  </a:cubicBezTo>
                  <a:cubicBezTo>
                    <a:pt x="3151" y="759"/>
                    <a:pt x="3147" y="760"/>
                    <a:pt x="3142" y="760"/>
                  </a:cubicBezTo>
                  <a:cubicBezTo>
                    <a:pt x="3137" y="760"/>
                    <a:pt x="3133" y="759"/>
                    <a:pt x="3130" y="759"/>
                  </a:cubicBezTo>
                  <a:cubicBezTo>
                    <a:pt x="3127" y="759"/>
                    <a:pt x="3124" y="758"/>
                    <a:pt x="3122" y="758"/>
                  </a:cubicBezTo>
                  <a:cubicBezTo>
                    <a:pt x="3121" y="757"/>
                    <a:pt x="3119" y="756"/>
                    <a:pt x="3119" y="755"/>
                  </a:cubicBezTo>
                  <a:cubicBezTo>
                    <a:pt x="3118" y="754"/>
                    <a:pt x="3118" y="753"/>
                    <a:pt x="3118" y="752"/>
                  </a:cubicBezTo>
                  <a:lnTo>
                    <a:pt x="3154" y="571"/>
                  </a:lnTo>
                  <a:cubicBezTo>
                    <a:pt x="3155" y="569"/>
                    <a:pt x="3155" y="568"/>
                    <a:pt x="3156" y="567"/>
                  </a:cubicBezTo>
                  <a:cubicBezTo>
                    <a:pt x="3157" y="566"/>
                    <a:pt x="3159" y="565"/>
                    <a:pt x="3160" y="565"/>
                  </a:cubicBezTo>
                  <a:cubicBezTo>
                    <a:pt x="3162" y="564"/>
                    <a:pt x="3165" y="564"/>
                    <a:pt x="3167" y="563"/>
                  </a:cubicBezTo>
                  <a:cubicBezTo>
                    <a:pt x="3170" y="563"/>
                    <a:pt x="3174" y="563"/>
                    <a:pt x="3178" y="563"/>
                  </a:cubicBezTo>
                  <a:cubicBezTo>
                    <a:pt x="3182" y="563"/>
                    <a:pt x="3186" y="563"/>
                    <a:pt x="3188" y="563"/>
                  </a:cubicBezTo>
                  <a:cubicBezTo>
                    <a:pt x="3191" y="564"/>
                    <a:pt x="3193" y="564"/>
                    <a:pt x="3194" y="565"/>
                  </a:cubicBezTo>
                  <a:cubicBezTo>
                    <a:pt x="3196" y="565"/>
                    <a:pt x="3197" y="566"/>
                    <a:pt x="3197" y="567"/>
                  </a:cubicBezTo>
                  <a:cubicBezTo>
                    <a:pt x="3198" y="568"/>
                    <a:pt x="3198" y="569"/>
                    <a:pt x="3198" y="571"/>
                  </a:cubicBezTo>
                  <a:lnTo>
                    <a:pt x="3192" y="600"/>
                  </a:lnTo>
                  <a:cubicBezTo>
                    <a:pt x="3195" y="594"/>
                    <a:pt x="3199" y="588"/>
                    <a:pt x="3203" y="584"/>
                  </a:cubicBezTo>
                  <a:cubicBezTo>
                    <a:pt x="3207" y="579"/>
                    <a:pt x="3212" y="574"/>
                    <a:pt x="3217" y="571"/>
                  </a:cubicBezTo>
                  <a:cubicBezTo>
                    <a:pt x="3221" y="567"/>
                    <a:pt x="3226" y="564"/>
                    <a:pt x="3232" y="562"/>
                  </a:cubicBezTo>
                  <a:cubicBezTo>
                    <a:pt x="3237" y="560"/>
                    <a:pt x="3242" y="559"/>
                    <a:pt x="3247" y="559"/>
                  </a:cubicBezTo>
                  <a:cubicBezTo>
                    <a:pt x="3249" y="559"/>
                    <a:pt x="3251" y="560"/>
                    <a:pt x="3253" y="560"/>
                  </a:cubicBezTo>
                  <a:cubicBezTo>
                    <a:pt x="3255" y="560"/>
                    <a:pt x="3257" y="560"/>
                    <a:pt x="3259" y="561"/>
                  </a:cubicBezTo>
                  <a:cubicBezTo>
                    <a:pt x="3261" y="561"/>
                    <a:pt x="3262" y="562"/>
                    <a:pt x="3264" y="562"/>
                  </a:cubicBezTo>
                  <a:cubicBezTo>
                    <a:pt x="3265" y="563"/>
                    <a:pt x="3266" y="564"/>
                    <a:pt x="3267" y="564"/>
                  </a:cubicBezTo>
                  <a:cubicBezTo>
                    <a:pt x="3268" y="565"/>
                    <a:pt x="3268" y="566"/>
                    <a:pt x="3268" y="568"/>
                  </a:cubicBezTo>
                  <a:close/>
                  <a:moveTo>
                    <a:pt x="3017" y="635"/>
                  </a:moveTo>
                  <a:cubicBezTo>
                    <a:pt x="3017" y="629"/>
                    <a:pt x="3017" y="624"/>
                    <a:pt x="3016" y="620"/>
                  </a:cubicBezTo>
                  <a:cubicBezTo>
                    <a:pt x="3014" y="616"/>
                    <a:pt x="3013" y="612"/>
                    <a:pt x="3010" y="609"/>
                  </a:cubicBezTo>
                  <a:cubicBezTo>
                    <a:pt x="3007" y="606"/>
                    <a:pt x="3004" y="604"/>
                    <a:pt x="3000" y="602"/>
                  </a:cubicBezTo>
                  <a:cubicBezTo>
                    <a:pt x="2996" y="600"/>
                    <a:pt x="2991" y="600"/>
                    <a:pt x="2985" y="600"/>
                  </a:cubicBezTo>
                  <a:cubicBezTo>
                    <a:pt x="2978" y="600"/>
                    <a:pt x="2972" y="601"/>
                    <a:pt x="2966" y="603"/>
                  </a:cubicBezTo>
                  <a:cubicBezTo>
                    <a:pt x="2961" y="606"/>
                    <a:pt x="2956" y="610"/>
                    <a:pt x="2952" y="614"/>
                  </a:cubicBezTo>
                  <a:cubicBezTo>
                    <a:pt x="2948" y="619"/>
                    <a:pt x="2944" y="624"/>
                    <a:pt x="2941" y="630"/>
                  </a:cubicBezTo>
                  <a:cubicBezTo>
                    <a:pt x="2938" y="635"/>
                    <a:pt x="2935" y="642"/>
                    <a:pt x="2933" y="648"/>
                  </a:cubicBezTo>
                  <a:cubicBezTo>
                    <a:pt x="2931" y="655"/>
                    <a:pt x="2930" y="661"/>
                    <a:pt x="2929" y="668"/>
                  </a:cubicBezTo>
                  <a:cubicBezTo>
                    <a:pt x="2928" y="675"/>
                    <a:pt x="2927" y="681"/>
                    <a:pt x="2927" y="687"/>
                  </a:cubicBezTo>
                  <a:cubicBezTo>
                    <a:pt x="2927" y="693"/>
                    <a:pt x="2928" y="698"/>
                    <a:pt x="2929" y="702"/>
                  </a:cubicBezTo>
                  <a:cubicBezTo>
                    <a:pt x="2930" y="707"/>
                    <a:pt x="2932" y="710"/>
                    <a:pt x="2935" y="713"/>
                  </a:cubicBezTo>
                  <a:cubicBezTo>
                    <a:pt x="2937" y="716"/>
                    <a:pt x="2941" y="719"/>
                    <a:pt x="2945" y="720"/>
                  </a:cubicBezTo>
                  <a:cubicBezTo>
                    <a:pt x="2949" y="722"/>
                    <a:pt x="2954" y="723"/>
                    <a:pt x="2960" y="723"/>
                  </a:cubicBezTo>
                  <a:cubicBezTo>
                    <a:pt x="2967" y="723"/>
                    <a:pt x="2973" y="722"/>
                    <a:pt x="2978" y="719"/>
                  </a:cubicBezTo>
                  <a:cubicBezTo>
                    <a:pt x="2984" y="716"/>
                    <a:pt x="2988" y="713"/>
                    <a:pt x="2993" y="708"/>
                  </a:cubicBezTo>
                  <a:cubicBezTo>
                    <a:pt x="2997" y="704"/>
                    <a:pt x="3001" y="698"/>
                    <a:pt x="3004" y="693"/>
                  </a:cubicBezTo>
                  <a:cubicBezTo>
                    <a:pt x="3007" y="687"/>
                    <a:pt x="3009" y="680"/>
                    <a:pt x="3011" y="674"/>
                  </a:cubicBezTo>
                  <a:cubicBezTo>
                    <a:pt x="3013" y="667"/>
                    <a:pt x="3015" y="661"/>
                    <a:pt x="3016" y="654"/>
                  </a:cubicBezTo>
                  <a:cubicBezTo>
                    <a:pt x="3017" y="648"/>
                    <a:pt x="3017" y="641"/>
                    <a:pt x="3017" y="635"/>
                  </a:cubicBezTo>
                  <a:close/>
                  <a:moveTo>
                    <a:pt x="3070" y="632"/>
                  </a:moveTo>
                  <a:cubicBezTo>
                    <a:pt x="3070" y="641"/>
                    <a:pt x="3069" y="651"/>
                    <a:pt x="3067" y="662"/>
                  </a:cubicBezTo>
                  <a:cubicBezTo>
                    <a:pt x="3065" y="672"/>
                    <a:pt x="3063" y="682"/>
                    <a:pt x="3059" y="692"/>
                  </a:cubicBezTo>
                  <a:cubicBezTo>
                    <a:pt x="3055" y="702"/>
                    <a:pt x="3050" y="711"/>
                    <a:pt x="3044" y="719"/>
                  </a:cubicBezTo>
                  <a:cubicBezTo>
                    <a:pt x="3037" y="728"/>
                    <a:pt x="3030" y="735"/>
                    <a:pt x="3021" y="742"/>
                  </a:cubicBezTo>
                  <a:cubicBezTo>
                    <a:pt x="3013" y="748"/>
                    <a:pt x="3003" y="754"/>
                    <a:pt x="2992" y="757"/>
                  </a:cubicBezTo>
                  <a:cubicBezTo>
                    <a:pt x="2981" y="761"/>
                    <a:pt x="2968" y="763"/>
                    <a:pt x="2955" y="763"/>
                  </a:cubicBezTo>
                  <a:cubicBezTo>
                    <a:pt x="2941" y="763"/>
                    <a:pt x="2929" y="762"/>
                    <a:pt x="2919" y="758"/>
                  </a:cubicBezTo>
                  <a:cubicBezTo>
                    <a:pt x="2909" y="755"/>
                    <a:pt x="2901" y="750"/>
                    <a:pt x="2894" y="744"/>
                  </a:cubicBezTo>
                  <a:cubicBezTo>
                    <a:pt x="2888" y="738"/>
                    <a:pt x="2883" y="731"/>
                    <a:pt x="2880" y="722"/>
                  </a:cubicBezTo>
                  <a:cubicBezTo>
                    <a:pt x="2876" y="713"/>
                    <a:pt x="2875" y="702"/>
                    <a:pt x="2875" y="691"/>
                  </a:cubicBezTo>
                  <a:cubicBezTo>
                    <a:pt x="2875" y="681"/>
                    <a:pt x="2876" y="671"/>
                    <a:pt x="2878" y="661"/>
                  </a:cubicBezTo>
                  <a:cubicBezTo>
                    <a:pt x="2879" y="651"/>
                    <a:pt x="2882" y="641"/>
                    <a:pt x="2886" y="631"/>
                  </a:cubicBezTo>
                  <a:cubicBezTo>
                    <a:pt x="2890" y="621"/>
                    <a:pt x="2895" y="612"/>
                    <a:pt x="2901" y="603"/>
                  </a:cubicBezTo>
                  <a:cubicBezTo>
                    <a:pt x="2907" y="595"/>
                    <a:pt x="2915" y="587"/>
                    <a:pt x="2923" y="580"/>
                  </a:cubicBezTo>
                  <a:cubicBezTo>
                    <a:pt x="2932" y="574"/>
                    <a:pt x="2942" y="569"/>
                    <a:pt x="2953" y="565"/>
                  </a:cubicBezTo>
                  <a:cubicBezTo>
                    <a:pt x="2964" y="561"/>
                    <a:pt x="2976" y="559"/>
                    <a:pt x="2990" y="559"/>
                  </a:cubicBezTo>
                  <a:cubicBezTo>
                    <a:pt x="3004" y="559"/>
                    <a:pt x="3016" y="561"/>
                    <a:pt x="3025" y="564"/>
                  </a:cubicBezTo>
                  <a:cubicBezTo>
                    <a:pt x="3035" y="567"/>
                    <a:pt x="3044" y="572"/>
                    <a:pt x="3050" y="578"/>
                  </a:cubicBezTo>
                  <a:cubicBezTo>
                    <a:pt x="3057" y="584"/>
                    <a:pt x="3062" y="592"/>
                    <a:pt x="3065" y="601"/>
                  </a:cubicBezTo>
                  <a:cubicBezTo>
                    <a:pt x="3068" y="610"/>
                    <a:pt x="3070" y="620"/>
                    <a:pt x="3070" y="632"/>
                  </a:cubicBezTo>
                  <a:close/>
                  <a:moveTo>
                    <a:pt x="2702" y="1297"/>
                  </a:moveTo>
                  <a:lnTo>
                    <a:pt x="2532" y="1297"/>
                  </a:lnTo>
                  <a:lnTo>
                    <a:pt x="2532" y="1001"/>
                  </a:lnTo>
                  <a:lnTo>
                    <a:pt x="2702" y="1001"/>
                  </a:lnTo>
                  <a:lnTo>
                    <a:pt x="2702" y="1053"/>
                  </a:lnTo>
                  <a:lnTo>
                    <a:pt x="2594" y="1053"/>
                  </a:lnTo>
                  <a:lnTo>
                    <a:pt x="2594" y="1118"/>
                  </a:lnTo>
                  <a:lnTo>
                    <a:pt x="2695" y="1118"/>
                  </a:lnTo>
                  <a:lnTo>
                    <a:pt x="2695" y="1169"/>
                  </a:lnTo>
                  <a:lnTo>
                    <a:pt x="2594" y="1169"/>
                  </a:lnTo>
                  <a:lnTo>
                    <a:pt x="2594" y="1245"/>
                  </a:lnTo>
                  <a:lnTo>
                    <a:pt x="2702" y="1245"/>
                  </a:lnTo>
                  <a:lnTo>
                    <a:pt x="2702" y="1297"/>
                  </a:lnTo>
                  <a:close/>
                  <a:moveTo>
                    <a:pt x="4165" y="1123"/>
                  </a:moveTo>
                  <a:lnTo>
                    <a:pt x="4227" y="1001"/>
                  </a:lnTo>
                  <a:lnTo>
                    <a:pt x="4294" y="1001"/>
                  </a:lnTo>
                  <a:lnTo>
                    <a:pt x="4196" y="1182"/>
                  </a:lnTo>
                  <a:lnTo>
                    <a:pt x="4196" y="1297"/>
                  </a:lnTo>
                  <a:lnTo>
                    <a:pt x="4134" y="1297"/>
                  </a:lnTo>
                  <a:lnTo>
                    <a:pt x="4134" y="1184"/>
                  </a:lnTo>
                  <a:lnTo>
                    <a:pt x="4036" y="1001"/>
                  </a:lnTo>
                  <a:lnTo>
                    <a:pt x="4104" y="1001"/>
                  </a:lnTo>
                  <a:lnTo>
                    <a:pt x="4165" y="1123"/>
                  </a:lnTo>
                  <a:close/>
                  <a:moveTo>
                    <a:pt x="3852" y="1131"/>
                  </a:moveTo>
                  <a:lnTo>
                    <a:pt x="3969" y="1131"/>
                  </a:lnTo>
                  <a:lnTo>
                    <a:pt x="3969" y="1284"/>
                  </a:lnTo>
                  <a:cubicBezTo>
                    <a:pt x="3950" y="1291"/>
                    <a:pt x="3932" y="1295"/>
                    <a:pt x="3916" y="1298"/>
                  </a:cubicBezTo>
                  <a:cubicBezTo>
                    <a:pt x="3899" y="1300"/>
                    <a:pt x="3882" y="1301"/>
                    <a:pt x="3864" y="1301"/>
                  </a:cubicBezTo>
                  <a:cubicBezTo>
                    <a:pt x="3819" y="1301"/>
                    <a:pt x="3785" y="1288"/>
                    <a:pt x="3762" y="1262"/>
                  </a:cubicBezTo>
                  <a:cubicBezTo>
                    <a:pt x="3738" y="1236"/>
                    <a:pt x="3726" y="1198"/>
                    <a:pt x="3726" y="1149"/>
                  </a:cubicBezTo>
                  <a:cubicBezTo>
                    <a:pt x="3726" y="1101"/>
                    <a:pt x="3740" y="1064"/>
                    <a:pt x="3767" y="1037"/>
                  </a:cubicBezTo>
                  <a:cubicBezTo>
                    <a:pt x="3795" y="1010"/>
                    <a:pt x="3833" y="997"/>
                    <a:pt x="3881" y="997"/>
                  </a:cubicBezTo>
                  <a:cubicBezTo>
                    <a:pt x="3911" y="997"/>
                    <a:pt x="3941" y="1003"/>
                    <a:pt x="3969" y="1015"/>
                  </a:cubicBezTo>
                  <a:lnTo>
                    <a:pt x="3948" y="1065"/>
                  </a:lnTo>
                  <a:cubicBezTo>
                    <a:pt x="3927" y="1055"/>
                    <a:pt x="3904" y="1049"/>
                    <a:pt x="3881" y="1049"/>
                  </a:cubicBezTo>
                  <a:cubicBezTo>
                    <a:pt x="3854" y="1049"/>
                    <a:pt x="3832" y="1058"/>
                    <a:pt x="3816" y="1077"/>
                  </a:cubicBezTo>
                  <a:cubicBezTo>
                    <a:pt x="3799" y="1095"/>
                    <a:pt x="3791" y="1119"/>
                    <a:pt x="3791" y="1150"/>
                  </a:cubicBezTo>
                  <a:cubicBezTo>
                    <a:pt x="3791" y="1182"/>
                    <a:pt x="3798" y="1207"/>
                    <a:pt x="3811" y="1224"/>
                  </a:cubicBezTo>
                  <a:cubicBezTo>
                    <a:pt x="3824" y="1241"/>
                    <a:pt x="3843" y="1249"/>
                    <a:pt x="3868" y="1249"/>
                  </a:cubicBezTo>
                  <a:cubicBezTo>
                    <a:pt x="3881" y="1249"/>
                    <a:pt x="3895" y="1248"/>
                    <a:pt x="3908" y="1245"/>
                  </a:cubicBezTo>
                  <a:lnTo>
                    <a:pt x="3908" y="1183"/>
                  </a:lnTo>
                  <a:lnTo>
                    <a:pt x="3852" y="1183"/>
                  </a:lnTo>
                  <a:lnTo>
                    <a:pt x="3852" y="1131"/>
                  </a:lnTo>
                  <a:close/>
                  <a:moveTo>
                    <a:pt x="3495" y="1133"/>
                  </a:moveTo>
                  <a:lnTo>
                    <a:pt x="3516" y="1133"/>
                  </a:lnTo>
                  <a:cubicBezTo>
                    <a:pt x="3536" y="1133"/>
                    <a:pt x="3550" y="1129"/>
                    <a:pt x="3560" y="1123"/>
                  </a:cubicBezTo>
                  <a:cubicBezTo>
                    <a:pt x="3569" y="1116"/>
                    <a:pt x="3574" y="1106"/>
                    <a:pt x="3574" y="1092"/>
                  </a:cubicBezTo>
                  <a:cubicBezTo>
                    <a:pt x="3574" y="1077"/>
                    <a:pt x="3569" y="1068"/>
                    <a:pt x="3559" y="1062"/>
                  </a:cubicBezTo>
                  <a:cubicBezTo>
                    <a:pt x="3550" y="1056"/>
                    <a:pt x="3535" y="1053"/>
                    <a:pt x="3515" y="1053"/>
                  </a:cubicBezTo>
                  <a:lnTo>
                    <a:pt x="3495" y="1053"/>
                  </a:lnTo>
                  <a:lnTo>
                    <a:pt x="3495" y="1133"/>
                  </a:lnTo>
                  <a:close/>
                  <a:moveTo>
                    <a:pt x="3495" y="1184"/>
                  </a:moveTo>
                  <a:lnTo>
                    <a:pt x="3495" y="1297"/>
                  </a:lnTo>
                  <a:lnTo>
                    <a:pt x="3433" y="1297"/>
                  </a:lnTo>
                  <a:lnTo>
                    <a:pt x="3433" y="1001"/>
                  </a:lnTo>
                  <a:lnTo>
                    <a:pt x="3519" y="1001"/>
                  </a:lnTo>
                  <a:cubicBezTo>
                    <a:pt x="3559" y="1001"/>
                    <a:pt x="3589" y="1009"/>
                    <a:pt x="3608" y="1023"/>
                  </a:cubicBezTo>
                  <a:cubicBezTo>
                    <a:pt x="3628" y="1038"/>
                    <a:pt x="3637" y="1060"/>
                    <a:pt x="3637" y="1090"/>
                  </a:cubicBezTo>
                  <a:cubicBezTo>
                    <a:pt x="3637" y="1107"/>
                    <a:pt x="3632" y="1123"/>
                    <a:pt x="3623" y="1136"/>
                  </a:cubicBezTo>
                  <a:cubicBezTo>
                    <a:pt x="3613" y="1150"/>
                    <a:pt x="3600" y="1161"/>
                    <a:pt x="3582" y="1168"/>
                  </a:cubicBezTo>
                  <a:cubicBezTo>
                    <a:pt x="3627" y="1235"/>
                    <a:pt x="3656" y="1278"/>
                    <a:pt x="3669" y="1297"/>
                  </a:cubicBezTo>
                  <a:lnTo>
                    <a:pt x="3600" y="1297"/>
                  </a:lnTo>
                  <a:lnTo>
                    <a:pt x="3529" y="1184"/>
                  </a:lnTo>
                  <a:lnTo>
                    <a:pt x="3495" y="1184"/>
                  </a:lnTo>
                  <a:close/>
                  <a:moveTo>
                    <a:pt x="3338" y="1297"/>
                  </a:moveTo>
                  <a:lnTo>
                    <a:pt x="3167" y="1297"/>
                  </a:lnTo>
                  <a:lnTo>
                    <a:pt x="3167" y="1001"/>
                  </a:lnTo>
                  <a:lnTo>
                    <a:pt x="3338" y="1001"/>
                  </a:lnTo>
                  <a:lnTo>
                    <a:pt x="3338" y="1053"/>
                  </a:lnTo>
                  <a:lnTo>
                    <a:pt x="3230" y="1053"/>
                  </a:lnTo>
                  <a:lnTo>
                    <a:pt x="3230" y="1118"/>
                  </a:lnTo>
                  <a:lnTo>
                    <a:pt x="3330" y="1118"/>
                  </a:lnTo>
                  <a:lnTo>
                    <a:pt x="3330" y="1169"/>
                  </a:lnTo>
                  <a:lnTo>
                    <a:pt x="3230" y="1169"/>
                  </a:lnTo>
                  <a:lnTo>
                    <a:pt x="3230" y="1245"/>
                  </a:lnTo>
                  <a:lnTo>
                    <a:pt x="3338" y="1245"/>
                  </a:lnTo>
                  <a:lnTo>
                    <a:pt x="3338" y="1297"/>
                  </a:lnTo>
                  <a:close/>
                  <a:moveTo>
                    <a:pt x="3060" y="1297"/>
                  </a:moveTo>
                  <a:lnTo>
                    <a:pt x="2980" y="1297"/>
                  </a:lnTo>
                  <a:lnTo>
                    <a:pt x="2851" y="1073"/>
                  </a:lnTo>
                  <a:lnTo>
                    <a:pt x="2849" y="1073"/>
                  </a:lnTo>
                  <a:cubicBezTo>
                    <a:pt x="2852" y="1113"/>
                    <a:pt x="2853" y="1141"/>
                    <a:pt x="2853" y="1158"/>
                  </a:cubicBezTo>
                  <a:lnTo>
                    <a:pt x="2853" y="1297"/>
                  </a:lnTo>
                  <a:lnTo>
                    <a:pt x="2797" y="1297"/>
                  </a:lnTo>
                  <a:lnTo>
                    <a:pt x="2797" y="1001"/>
                  </a:lnTo>
                  <a:lnTo>
                    <a:pt x="2876" y="1001"/>
                  </a:lnTo>
                  <a:lnTo>
                    <a:pt x="3005" y="1223"/>
                  </a:lnTo>
                  <a:lnTo>
                    <a:pt x="3006" y="1223"/>
                  </a:lnTo>
                  <a:cubicBezTo>
                    <a:pt x="3004" y="1184"/>
                    <a:pt x="3003" y="1157"/>
                    <a:pt x="3003" y="1141"/>
                  </a:cubicBezTo>
                  <a:lnTo>
                    <a:pt x="3003" y="1001"/>
                  </a:lnTo>
                  <a:lnTo>
                    <a:pt x="3060" y="1001"/>
                  </a:lnTo>
                  <a:lnTo>
                    <a:pt x="3060" y="1297"/>
                  </a:lnTo>
                  <a:close/>
                  <a:moveTo>
                    <a:pt x="139" y="1049"/>
                  </a:moveTo>
                  <a:cubicBezTo>
                    <a:pt x="115" y="1049"/>
                    <a:pt x="97" y="1058"/>
                    <a:pt x="84" y="1076"/>
                  </a:cubicBezTo>
                  <a:cubicBezTo>
                    <a:pt x="71" y="1094"/>
                    <a:pt x="64" y="1118"/>
                    <a:pt x="64" y="1150"/>
                  </a:cubicBezTo>
                  <a:cubicBezTo>
                    <a:pt x="64" y="1216"/>
                    <a:pt x="89" y="1249"/>
                    <a:pt x="139" y="1249"/>
                  </a:cubicBezTo>
                  <a:cubicBezTo>
                    <a:pt x="160" y="1249"/>
                    <a:pt x="185" y="1244"/>
                    <a:pt x="214" y="1233"/>
                  </a:cubicBezTo>
                  <a:lnTo>
                    <a:pt x="214" y="1286"/>
                  </a:lnTo>
                  <a:cubicBezTo>
                    <a:pt x="190" y="1296"/>
                    <a:pt x="163" y="1301"/>
                    <a:pt x="133" y="1301"/>
                  </a:cubicBezTo>
                  <a:cubicBezTo>
                    <a:pt x="90" y="1301"/>
                    <a:pt x="57" y="1288"/>
                    <a:pt x="34" y="1262"/>
                  </a:cubicBezTo>
                  <a:cubicBezTo>
                    <a:pt x="11" y="1236"/>
                    <a:pt x="0" y="1199"/>
                    <a:pt x="0" y="1150"/>
                  </a:cubicBezTo>
                  <a:cubicBezTo>
                    <a:pt x="0" y="1119"/>
                    <a:pt x="5" y="1092"/>
                    <a:pt x="17" y="1069"/>
                  </a:cubicBezTo>
                  <a:cubicBezTo>
                    <a:pt x="28" y="1046"/>
                    <a:pt x="44" y="1028"/>
                    <a:pt x="65" y="1016"/>
                  </a:cubicBezTo>
                  <a:cubicBezTo>
                    <a:pt x="86" y="1003"/>
                    <a:pt x="111" y="997"/>
                    <a:pt x="139" y="997"/>
                  </a:cubicBezTo>
                  <a:cubicBezTo>
                    <a:pt x="168" y="997"/>
                    <a:pt x="196" y="1004"/>
                    <a:pt x="225" y="1018"/>
                  </a:cubicBezTo>
                  <a:lnTo>
                    <a:pt x="205" y="1069"/>
                  </a:lnTo>
                  <a:cubicBezTo>
                    <a:pt x="194" y="1064"/>
                    <a:pt x="183" y="1059"/>
                    <a:pt x="172" y="1055"/>
                  </a:cubicBezTo>
                  <a:cubicBezTo>
                    <a:pt x="161" y="1051"/>
                    <a:pt x="150" y="1049"/>
                    <a:pt x="139" y="1049"/>
                  </a:cubicBezTo>
                  <a:close/>
                  <a:moveTo>
                    <a:pt x="1935" y="1297"/>
                  </a:moveTo>
                  <a:lnTo>
                    <a:pt x="1765" y="1297"/>
                  </a:lnTo>
                  <a:lnTo>
                    <a:pt x="1765" y="1001"/>
                  </a:lnTo>
                  <a:lnTo>
                    <a:pt x="1935" y="1001"/>
                  </a:lnTo>
                  <a:lnTo>
                    <a:pt x="1935" y="1053"/>
                  </a:lnTo>
                  <a:lnTo>
                    <a:pt x="1828" y="1053"/>
                  </a:lnTo>
                  <a:lnTo>
                    <a:pt x="1828" y="1118"/>
                  </a:lnTo>
                  <a:lnTo>
                    <a:pt x="1928" y="1118"/>
                  </a:lnTo>
                  <a:lnTo>
                    <a:pt x="1928" y="1169"/>
                  </a:lnTo>
                  <a:lnTo>
                    <a:pt x="1828" y="1169"/>
                  </a:lnTo>
                  <a:lnTo>
                    <a:pt x="1828" y="1245"/>
                  </a:lnTo>
                  <a:lnTo>
                    <a:pt x="1935" y="1245"/>
                  </a:lnTo>
                  <a:lnTo>
                    <a:pt x="1935" y="1297"/>
                  </a:lnTo>
                  <a:close/>
                  <a:moveTo>
                    <a:pt x="1606" y="1297"/>
                  </a:moveTo>
                  <a:lnTo>
                    <a:pt x="1543" y="1297"/>
                  </a:lnTo>
                  <a:lnTo>
                    <a:pt x="1543" y="1053"/>
                  </a:lnTo>
                  <a:lnTo>
                    <a:pt x="1463" y="1053"/>
                  </a:lnTo>
                  <a:lnTo>
                    <a:pt x="1463" y="1001"/>
                  </a:lnTo>
                  <a:lnTo>
                    <a:pt x="1686" y="1001"/>
                  </a:lnTo>
                  <a:lnTo>
                    <a:pt x="1686" y="1053"/>
                  </a:lnTo>
                  <a:lnTo>
                    <a:pt x="1606" y="1053"/>
                  </a:lnTo>
                  <a:lnTo>
                    <a:pt x="1606" y="1297"/>
                  </a:lnTo>
                  <a:close/>
                  <a:moveTo>
                    <a:pt x="1317" y="1174"/>
                  </a:moveTo>
                  <a:cubicBezTo>
                    <a:pt x="1297" y="1110"/>
                    <a:pt x="1286" y="1074"/>
                    <a:pt x="1284" y="1066"/>
                  </a:cubicBezTo>
                  <a:cubicBezTo>
                    <a:pt x="1281" y="1057"/>
                    <a:pt x="1279" y="1051"/>
                    <a:pt x="1278" y="1046"/>
                  </a:cubicBezTo>
                  <a:cubicBezTo>
                    <a:pt x="1274" y="1063"/>
                    <a:pt x="1261" y="1106"/>
                    <a:pt x="1240" y="1174"/>
                  </a:cubicBezTo>
                  <a:lnTo>
                    <a:pt x="1317" y="1174"/>
                  </a:lnTo>
                  <a:close/>
                  <a:moveTo>
                    <a:pt x="1354" y="1297"/>
                  </a:moveTo>
                  <a:lnTo>
                    <a:pt x="1332" y="1227"/>
                  </a:lnTo>
                  <a:lnTo>
                    <a:pt x="1224" y="1227"/>
                  </a:lnTo>
                  <a:lnTo>
                    <a:pt x="1203" y="1297"/>
                  </a:lnTo>
                  <a:lnTo>
                    <a:pt x="1135" y="1297"/>
                  </a:lnTo>
                  <a:lnTo>
                    <a:pt x="1240" y="1000"/>
                  </a:lnTo>
                  <a:lnTo>
                    <a:pt x="1316" y="1000"/>
                  </a:lnTo>
                  <a:lnTo>
                    <a:pt x="1421" y="1297"/>
                  </a:lnTo>
                  <a:lnTo>
                    <a:pt x="1354" y="1297"/>
                  </a:lnTo>
                  <a:close/>
                  <a:moveTo>
                    <a:pt x="874" y="1297"/>
                  </a:moveTo>
                  <a:lnTo>
                    <a:pt x="802" y="1065"/>
                  </a:lnTo>
                  <a:lnTo>
                    <a:pt x="800" y="1065"/>
                  </a:lnTo>
                  <a:cubicBezTo>
                    <a:pt x="803" y="1112"/>
                    <a:pt x="804" y="1144"/>
                    <a:pt x="804" y="1160"/>
                  </a:cubicBezTo>
                  <a:lnTo>
                    <a:pt x="804" y="1297"/>
                  </a:lnTo>
                  <a:lnTo>
                    <a:pt x="748" y="1297"/>
                  </a:lnTo>
                  <a:lnTo>
                    <a:pt x="748" y="1001"/>
                  </a:lnTo>
                  <a:lnTo>
                    <a:pt x="834" y="1001"/>
                  </a:lnTo>
                  <a:lnTo>
                    <a:pt x="904" y="1228"/>
                  </a:lnTo>
                  <a:lnTo>
                    <a:pt x="905" y="1228"/>
                  </a:lnTo>
                  <a:lnTo>
                    <a:pt x="979" y="1001"/>
                  </a:lnTo>
                  <a:lnTo>
                    <a:pt x="1065" y="1001"/>
                  </a:lnTo>
                  <a:lnTo>
                    <a:pt x="1065" y="1297"/>
                  </a:lnTo>
                  <a:lnTo>
                    <a:pt x="1006" y="1297"/>
                  </a:lnTo>
                  <a:lnTo>
                    <a:pt x="1006" y="1157"/>
                  </a:lnTo>
                  <a:cubicBezTo>
                    <a:pt x="1006" y="1151"/>
                    <a:pt x="1006" y="1143"/>
                    <a:pt x="1007" y="1134"/>
                  </a:cubicBezTo>
                  <a:cubicBezTo>
                    <a:pt x="1007" y="1126"/>
                    <a:pt x="1008" y="1103"/>
                    <a:pt x="1009" y="1065"/>
                  </a:cubicBezTo>
                  <a:lnTo>
                    <a:pt x="1007" y="1065"/>
                  </a:lnTo>
                  <a:lnTo>
                    <a:pt x="931" y="1297"/>
                  </a:lnTo>
                  <a:lnTo>
                    <a:pt x="874" y="1297"/>
                  </a:lnTo>
                  <a:close/>
                  <a:moveTo>
                    <a:pt x="578" y="1297"/>
                  </a:moveTo>
                  <a:lnTo>
                    <a:pt x="641" y="1297"/>
                  </a:lnTo>
                  <a:lnTo>
                    <a:pt x="641" y="1001"/>
                  </a:lnTo>
                  <a:lnTo>
                    <a:pt x="578" y="1001"/>
                  </a:lnTo>
                  <a:lnTo>
                    <a:pt x="578" y="1297"/>
                  </a:lnTo>
                  <a:close/>
                  <a:moveTo>
                    <a:pt x="310" y="1297"/>
                  </a:moveTo>
                  <a:lnTo>
                    <a:pt x="310" y="1001"/>
                  </a:lnTo>
                  <a:lnTo>
                    <a:pt x="373" y="1001"/>
                  </a:lnTo>
                  <a:lnTo>
                    <a:pt x="373" y="1245"/>
                  </a:lnTo>
                  <a:lnTo>
                    <a:pt x="493" y="1245"/>
                  </a:lnTo>
                  <a:lnTo>
                    <a:pt x="493" y="1297"/>
                  </a:lnTo>
                  <a:lnTo>
                    <a:pt x="310" y="1297"/>
                  </a:lnTo>
                  <a:close/>
                  <a:moveTo>
                    <a:pt x="760" y="800"/>
                  </a:moveTo>
                  <a:lnTo>
                    <a:pt x="689" y="567"/>
                  </a:lnTo>
                  <a:lnTo>
                    <a:pt x="687" y="567"/>
                  </a:lnTo>
                  <a:cubicBezTo>
                    <a:pt x="690" y="615"/>
                    <a:pt x="691" y="646"/>
                    <a:pt x="691" y="662"/>
                  </a:cubicBezTo>
                  <a:lnTo>
                    <a:pt x="691" y="800"/>
                  </a:lnTo>
                  <a:lnTo>
                    <a:pt x="635" y="800"/>
                  </a:lnTo>
                  <a:lnTo>
                    <a:pt x="635" y="504"/>
                  </a:lnTo>
                  <a:lnTo>
                    <a:pt x="720" y="504"/>
                  </a:lnTo>
                  <a:lnTo>
                    <a:pt x="790" y="730"/>
                  </a:lnTo>
                  <a:lnTo>
                    <a:pt x="792" y="730"/>
                  </a:lnTo>
                  <a:lnTo>
                    <a:pt x="866" y="504"/>
                  </a:lnTo>
                  <a:lnTo>
                    <a:pt x="951" y="504"/>
                  </a:lnTo>
                  <a:lnTo>
                    <a:pt x="951" y="800"/>
                  </a:lnTo>
                  <a:lnTo>
                    <a:pt x="893" y="800"/>
                  </a:lnTo>
                  <a:lnTo>
                    <a:pt x="893" y="660"/>
                  </a:lnTo>
                  <a:cubicBezTo>
                    <a:pt x="893" y="653"/>
                    <a:pt x="893" y="645"/>
                    <a:pt x="893" y="637"/>
                  </a:cubicBezTo>
                  <a:cubicBezTo>
                    <a:pt x="893" y="628"/>
                    <a:pt x="894" y="605"/>
                    <a:pt x="896" y="568"/>
                  </a:cubicBezTo>
                  <a:lnTo>
                    <a:pt x="894" y="568"/>
                  </a:lnTo>
                  <a:lnTo>
                    <a:pt x="818" y="800"/>
                  </a:lnTo>
                  <a:lnTo>
                    <a:pt x="760" y="800"/>
                  </a:lnTo>
                  <a:close/>
                  <a:moveTo>
                    <a:pt x="2515" y="717"/>
                  </a:moveTo>
                  <a:cubicBezTo>
                    <a:pt x="2515" y="744"/>
                    <a:pt x="2505" y="765"/>
                    <a:pt x="2486" y="781"/>
                  </a:cubicBezTo>
                  <a:cubicBezTo>
                    <a:pt x="2467" y="796"/>
                    <a:pt x="2440" y="804"/>
                    <a:pt x="2406" y="804"/>
                  </a:cubicBezTo>
                  <a:cubicBezTo>
                    <a:pt x="2374" y="804"/>
                    <a:pt x="2346" y="798"/>
                    <a:pt x="2322" y="786"/>
                  </a:cubicBezTo>
                  <a:lnTo>
                    <a:pt x="2322" y="728"/>
                  </a:lnTo>
                  <a:cubicBezTo>
                    <a:pt x="2342" y="737"/>
                    <a:pt x="2359" y="743"/>
                    <a:pt x="2373" y="746"/>
                  </a:cubicBezTo>
                  <a:cubicBezTo>
                    <a:pt x="2387" y="750"/>
                    <a:pt x="2399" y="752"/>
                    <a:pt x="2411" y="752"/>
                  </a:cubicBezTo>
                  <a:cubicBezTo>
                    <a:pt x="2424" y="752"/>
                    <a:pt x="2435" y="749"/>
                    <a:pt x="2442" y="744"/>
                  </a:cubicBezTo>
                  <a:cubicBezTo>
                    <a:pt x="2450" y="739"/>
                    <a:pt x="2453" y="731"/>
                    <a:pt x="2453" y="721"/>
                  </a:cubicBezTo>
                  <a:cubicBezTo>
                    <a:pt x="2453" y="715"/>
                    <a:pt x="2452" y="710"/>
                    <a:pt x="2449" y="705"/>
                  </a:cubicBezTo>
                  <a:cubicBezTo>
                    <a:pt x="2445" y="701"/>
                    <a:pt x="2441" y="696"/>
                    <a:pt x="2434" y="692"/>
                  </a:cubicBezTo>
                  <a:cubicBezTo>
                    <a:pt x="2428" y="688"/>
                    <a:pt x="2415" y="681"/>
                    <a:pt x="2396" y="672"/>
                  </a:cubicBezTo>
                  <a:cubicBezTo>
                    <a:pt x="2378" y="663"/>
                    <a:pt x="2364" y="655"/>
                    <a:pt x="2355" y="647"/>
                  </a:cubicBezTo>
                  <a:cubicBezTo>
                    <a:pt x="2346" y="640"/>
                    <a:pt x="2339" y="631"/>
                    <a:pt x="2334" y="620"/>
                  </a:cubicBezTo>
                  <a:cubicBezTo>
                    <a:pt x="2328" y="610"/>
                    <a:pt x="2325" y="598"/>
                    <a:pt x="2325" y="584"/>
                  </a:cubicBezTo>
                  <a:cubicBezTo>
                    <a:pt x="2325" y="557"/>
                    <a:pt x="2334" y="537"/>
                    <a:pt x="2352" y="522"/>
                  </a:cubicBezTo>
                  <a:cubicBezTo>
                    <a:pt x="2370" y="507"/>
                    <a:pt x="2394" y="499"/>
                    <a:pt x="2426" y="499"/>
                  </a:cubicBezTo>
                  <a:cubicBezTo>
                    <a:pt x="2441" y="499"/>
                    <a:pt x="2456" y="501"/>
                    <a:pt x="2470" y="505"/>
                  </a:cubicBezTo>
                  <a:cubicBezTo>
                    <a:pt x="2484" y="509"/>
                    <a:pt x="2498" y="514"/>
                    <a:pt x="2514" y="520"/>
                  </a:cubicBezTo>
                  <a:lnTo>
                    <a:pt x="2493" y="569"/>
                  </a:lnTo>
                  <a:cubicBezTo>
                    <a:pt x="2477" y="563"/>
                    <a:pt x="2464" y="558"/>
                    <a:pt x="2454" y="556"/>
                  </a:cubicBezTo>
                  <a:cubicBezTo>
                    <a:pt x="2444" y="553"/>
                    <a:pt x="2434" y="552"/>
                    <a:pt x="2424" y="552"/>
                  </a:cubicBezTo>
                  <a:cubicBezTo>
                    <a:pt x="2412" y="552"/>
                    <a:pt x="2403" y="554"/>
                    <a:pt x="2396" y="560"/>
                  </a:cubicBezTo>
                  <a:cubicBezTo>
                    <a:pt x="2390" y="566"/>
                    <a:pt x="2387" y="573"/>
                    <a:pt x="2387" y="582"/>
                  </a:cubicBezTo>
                  <a:cubicBezTo>
                    <a:pt x="2387" y="587"/>
                    <a:pt x="2388" y="592"/>
                    <a:pt x="2391" y="596"/>
                  </a:cubicBezTo>
                  <a:cubicBezTo>
                    <a:pt x="2393" y="600"/>
                    <a:pt x="2397" y="604"/>
                    <a:pt x="2403" y="608"/>
                  </a:cubicBezTo>
                  <a:cubicBezTo>
                    <a:pt x="2408" y="612"/>
                    <a:pt x="2422" y="619"/>
                    <a:pt x="2443" y="629"/>
                  </a:cubicBezTo>
                  <a:cubicBezTo>
                    <a:pt x="2470" y="642"/>
                    <a:pt x="2489" y="655"/>
                    <a:pt x="2500" y="669"/>
                  </a:cubicBezTo>
                  <a:cubicBezTo>
                    <a:pt x="2510" y="682"/>
                    <a:pt x="2515" y="698"/>
                    <a:pt x="2515" y="717"/>
                  </a:cubicBezTo>
                  <a:close/>
                  <a:moveTo>
                    <a:pt x="2096" y="635"/>
                  </a:moveTo>
                  <a:lnTo>
                    <a:pt x="2116" y="635"/>
                  </a:lnTo>
                  <a:cubicBezTo>
                    <a:pt x="2136" y="635"/>
                    <a:pt x="2151" y="632"/>
                    <a:pt x="2160" y="625"/>
                  </a:cubicBezTo>
                  <a:cubicBezTo>
                    <a:pt x="2170" y="619"/>
                    <a:pt x="2174" y="608"/>
                    <a:pt x="2174" y="594"/>
                  </a:cubicBezTo>
                  <a:cubicBezTo>
                    <a:pt x="2174" y="580"/>
                    <a:pt x="2170" y="570"/>
                    <a:pt x="2160" y="564"/>
                  </a:cubicBezTo>
                  <a:cubicBezTo>
                    <a:pt x="2150" y="558"/>
                    <a:pt x="2135" y="555"/>
                    <a:pt x="2115" y="555"/>
                  </a:cubicBezTo>
                  <a:lnTo>
                    <a:pt x="2096" y="555"/>
                  </a:lnTo>
                  <a:lnTo>
                    <a:pt x="2096" y="635"/>
                  </a:lnTo>
                  <a:close/>
                  <a:moveTo>
                    <a:pt x="2096" y="686"/>
                  </a:moveTo>
                  <a:lnTo>
                    <a:pt x="2096" y="800"/>
                  </a:lnTo>
                  <a:lnTo>
                    <a:pt x="2033" y="800"/>
                  </a:lnTo>
                  <a:lnTo>
                    <a:pt x="2033" y="504"/>
                  </a:lnTo>
                  <a:lnTo>
                    <a:pt x="2120" y="504"/>
                  </a:lnTo>
                  <a:cubicBezTo>
                    <a:pt x="2160" y="504"/>
                    <a:pt x="2190" y="511"/>
                    <a:pt x="2209" y="526"/>
                  </a:cubicBezTo>
                  <a:cubicBezTo>
                    <a:pt x="2228" y="540"/>
                    <a:pt x="2238" y="563"/>
                    <a:pt x="2238" y="592"/>
                  </a:cubicBezTo>
                  <a:cubicBezTo>
                    <a:pt x="2238" y="610"/>
                    <a:pt x="2233" y="625"/>
                    <a:pt x="2223" y="639"/>
                  </a:cubicBezTo>
                  <a:cubicBezTo>
                    <a:pt x="2214" y="652"/>
                    <a:pt x="2200" y="663"/>
                    <a:pt x="2183" y="671"/>
                  </a:cubicBezTo>
                  <a:cubicBezTo>
                    <a:pt x="2227" y="737"/>
                    <a:pt x="2256" y="780"/>
                    <a:pt x="2270" y="800"/>
                  </a:cubicBezTo>
                  <a:lnTo>
                    <a:pt x="2200" y="800"/>
                  </a:lnTo>
                  <a:lnTo>
                    <a:pt x="2130" y="686"/>
                  </a:lnTo>
                  <a:lnTo>
                    <a:pt x="2096" y="686"/>
                  </a:lnTo>
                  <a:close/>
                  <a:moveTo>
                    <a:pt x="1723" y="651"/>
                  </a:moveTo>
                  <a:cubicBezTo>
                    <a:pt x="1723" y="684"/>
                    <a:pt x="1729" y="709"/>
                    <a:pt x="1742" y="726"/>
                  </a:cubicBezTo>
                  <a:cubicBezTo>
                    <a:pt x="1754" y="743"/>
                    <a:pt x="1773" y="751"/>
                    <a:pt x="1798" y="751"/>
                  </a:cubicBezTo>
                  <a:cubicBezTo>
                    <a:pt x="1848" y="751"/>
                    <a:pt x="1873" y="718"/>
                    <a:pt x="1873" y="651"/>
                  </a:cubicBezTo>
                  <a:cubicBezTo>
                    <a:pt x="1873" y="585"/>
                    <a:pt x="1848" y="551"/>
                    <a:pt x="1798" y="551"/>
                  </a:cubicBezTo>
                  <a:cubicBezTo>
                    <a:pt x="1773" y="551"/>
                    <a:pt x="1755" y="560"/>
                    <a:pt x="1742" y="577"/>
                  </a:cubicBezTo>
                  <a:cubicBezTo>
                    <a:pt x="1729" y="593"/>
                    <a:pt x="1723" y="618"/>
                    <a:pt x="1723" y="651"/>
                  </a:cubicBezTo>
                  <a:close/>
                  <a:moveTo>
                    <a:pt x="1939" y="651"/>
                  </a:moveTo>
                  <a:cubicBezTo>
                    <a:pt x="1939" y="700"/>
                    <a:pt x="1927" y="738"/>
                    <a:pt x="1902" y="764"/>
                  </a:cubicBezTo>
                  <a:cubicBezTo>
                    <a:pt x="1878" y="791"/>
                    <a:pt x="1843" y="804"/>
                    <a:pt x="1798" y="804"/>
                  </a:cubicBezTo>
                  <a:cubicBezTo>
                    <a:pt x="1753" y="804"/>
                    <a:pt x="1718" y="791"/>
                    <a:pt x="1693" y="764"/>
                  </a:cubicBezTo>
                  <a:cubicBezTo>
                    <a:pt x="1669" y="738"/>
                    <a:pt x="1657" y="700"/>
                    <a:pt x="1657" y="651"/>
                  </a:cubicBezTo>
                  <a:cubicBezTo>
                    <a:pt x="1657" y="602"/>
                    <a:pt x="1669" y="564"/>
                    <a:pt x="1694" y="538"/>
                  </a:cubicBezTo>
                  <a:cubicBezTo>
                    <a:pt x="1718" y="512"/>
                    <a:pt x="1753" y="499"/>
                    <a:pt x="1798" y="499"/>
                  </a:cubicBezTo>
                  <a:cubicBezTo>
                    <a:pt x="1844" y="499"/>
                    <a:pt x="1879" y="512"/>
                    <a:pt x="1903" y="538"/>
                  </a:cubicBezTo>
                  <a:cubicBezTo>
                    <a:pt x="1927" y="565"/>
                    <a:pt x="1939" y="602"/>
                    <a:pt x="1939" y="651"/>
                  </a:cubicBezTo>
                  <a:close/>
                  <a:moveTo>
                    <a:pt x="1470" y="626"/>
                  </a:moveTo>
                  <a:lnTo>
                    <a:pt x="1532" y="504"/>
                  </a:lnTo>
                  <a:lnTo>
                    <a:pt x="1600" y="504"/>
                  </a:lnTo>
                  <a:lnTo>
                    <a:pt x="1502" y="684"/>
                  </a:lnTo>
                  <a:lnTo>
                    <a:pt x="1502" y="800"/>
                  </a:lnTo>
                  <a:lnTo>
                    <a:pt x="1439" y="800"/>
                  </a:lnTo>
                  <a:lnTo>
                    <a:pt x="1439" y="687"/>
                  </a:lnTo>
                  <a:lnTo>
                    <a:pt x="1341" y="504"/>
                  </a:lnTo>
                  <a:lnTo>
                    <a:pt x="1409" y="504"/>
                  </a:lnTo>
                  <a:lnTo>
                    <a:pt x="1470" y="626"/>
                  </a:lnTo>
                  <a:close/>
                  <a:moveTo>
                    <a:pt x="1204" y="677"/>
                  </a:moveTo>
                  <a:cubicBezTo>
                    <a:pt x="1184" y="613"/>
                    <a:pt x="1173" y="577"/>
                    <a:pt x="1170" y="568"/>
                  </a:cubicBezTo>
                  <a:cubicBezTo>
                    <a:pt x="1168" y="560"/>
                    <a:pt x="1166" y="553"/>
                    <a:pt x="1165" y="548"/>
                  </a:cubicBezTo>
                  <a:cubicBezTo>
                    <a:pt x="1160" y="566"/>
                    <a:pt x="1148" y="608"/>
                    <a:pt x="1127" y="677"/>
                  </a:cubicBezTo>
                  <a:lnTo>
                    <a:pt x="1204" y="677"/>
                  </a:lnTo>
                  <a:close/>
                  <a:moveTo>
                    <a:pt x="1240" y="800"/>
                  </a:moveTo>
                  <a:lnTo>
                    <a:pt x="1219" y="729"/>
                  </a:lnTo>
                  <a:lnTo>
                    <a:pt x="1111" y="729"/>
                  </a:lnTo>
                  <a:lnTo>
                    <a:pt x="1089" y="800"/>
                  </a:lnTo>
                  <a:lnTo>
                    <a:pt x="1022" y="800"/>
                  </a:lnTo>
                  <a:lnTo>
                    <a:pt x="1126" y="503"/>
                  </a:lnTo>
                  <a:lnTo>
                    <a:pt x="1203" y="503"/>
                  </a:lnTo>
                  <a:lnTo>
                    <a:pt x="1308" y="800"/>
                  </a:lnTo>
                  <a:lnTo>
                    <a:pt x="1240" y="800"/>
                  </a:lnTo>
                  <a:close/>
                  <a:moveTo>
                    <a:pt x="4408" y="300"/>
                  </a:moveTo>
                  <a:lnTo>
                    <a:pt x="4345" y="300"/>
                  </a:lnTo>
                  <a:lnTo>
                    <a:pt x="4345" y="56"/>
                  </a:lnTo>
                  <a:lnTo>
                    <a:pt x="4265" y="56"/>
                  </a:lnTo>
                  <a:lnTo>
                    <a:pt x="4265" y="4"/>
                  </a:lnTo>
                  <a:lnTo>
                    <a:pt x="4488" y="4"/>
                  </a:lnTo>
                  <a:lnTo>
                    <a:pt x="4488" y="56"/>
                  </a:lnTo>
                  <a:lnTo>
                    <a:pt x="4408" y="56"/>
                  </a:lnTo>
                  <a:lnTo>
                    <a:pt x="4408" y="300"/>
                  </a:lnTo>
                  <a:close/>
                  <a:moveTo>
                    <a:pt x="4186" y="300"/>
                  </a:moveTo>
                  <a:lnTo>
                    <a:pt x="4106" y="300"/>
                  </a:lnTo>
                  <a:lnTo>
                    <a:pt x="3977" y="76"/>
                  </a:lnTo>
                  <a:lnTo>
                    <a:pt x="3975" y="76"/>
                  </a:lnTo>
                  <a:cubicBezTo>
                    <a:pt x="3978" y="116"/>
                    <a:pt x="3979" y="144"/>
                    <a:pt x="3979" y="161"/>
                  </a:cubicBezTo>
                  <a:lnTo>
                    <a:pt x="3979" y="300"/>
                  </a:lnTo>
                  <a:lnTo>
                    <a:pt x="3923" y="300"/>
                  </a:lnTo>
                  <a:lnTo>
                    <a:pt x="3923" y="4"/>
                  </a:lnTo>
                  <a:lnTo>
                    <a:pt x="4002" y="4"/>
                  </a:lnTo>
                  <a:lnTo>
                    <a:pt x="4131" y="226"/>
                  </a:lnTo>
                  <a:lnTo>
                    <a:pt x="4132" y="226"/>
                  </a:lnTo>
                  <a:cubicBezTo>
                    <a:pt x="4130" y="187"/>
                    <a:pt x="4129" y="160"/>
                    <a:pt x="4129" y="144"/>
                  </a:cubicBezTo>
                  <a:lnTo>
                    <a:pt x="4129" y="4"/>
                  </a:lnTo>
                  <a:lnTo>
                    <a:pt x="4186" y="4"/>
                  </a:lnTo>
                  <a:lnTo>
                    <a:pt x="4186" y="300"/>
                  </a:lnTo>
                  <a:close/>
                  <a:moveTo>
                    <a:pt x="3749" y="177"/>
                  </a:moveTo>
                  <a:cubicBezTo>
                    <a:pt x="3729" y="113"/>
                    <a:pt x="3718" y="77"/>
                    <a:pt x="3715" y="69"/>
                  </a:cubicBezTo>
                  <a:cubicBezTo>
                    <a:pt x="3713" y="60"/>
                    <a:pt x="3711" y="54"/>
                    <a:pt x="3710" y="49"/>
                  </a:cubicBezTo>
                  <a:cubicBezTo>
                    <a:pt x="3705" y="66"/>
                    <a:pt x="3693" y="109"/>
                    <a:pt x="3672" y="177"/>
                  </a:cubicBezTo>
                  <a:lnTo>
                    <a:pt x="3749" y="177"/>
                  </a:lnTo>
                  <a:close/>
                  <a:moveTo>
                    <a:pt x="3785" y="300"/>
                  </a:moveTo>
                  <a:lnTo>
                    <a:pt x="3764" y="230"/>
                  </a:lnTo>
                  <a:lnTo>
                    <a:pt x="3656" y="230"/>
                  </a:lnTo>
                  <a:lnTo>
                    <a:pt x="3634" y="300"/>
                  </a:lnTo>
                  <a:lnTo>
                    <a:pt x="3567" y="300"/>
                  </a:lnTo>
                  <a:lnTo>
                    <a:pt x="3671" y="3"/>
                  </a:lnTo>
                  <a:lnTo>
                    <a:pt x="3748" y="3"/>
                  </a:lnTo>
                  <a:lnTo>
                    <a:pt x="3853" y="300"/>
                  </a:lnTo>
                  <a:lnTo>
                    <a:pt x="3785" y="300"/>
                  </a:lnTo>
                  <a:close/>
                  <a:moveTo>
                    <a:pt x="3496" y="300"/>
                  </a:moveTo>
                  <a:lnTo>
                    <a:pt x="3417" y="300"/>
                  </a:lnTo>
                  <a:lnTo>
                    <a:pt x="3288" y="76"/>
                  </a:lnTo>
                  <a:lnTo>
                    <a:pt x="3286" y="76"/>
                  </a:lnTo>
                  <a:cubicBezTo>
                    <a:pt x="3289" y="116"/>
                    <a:pt x="3290" y="144"/>
                    <a:pt x="3290" y="161"/>
                  </a:cubicBezTo>
                  <a:lnTo>
                    <a:pt x="3290" y="300"/>
                  </a:lnTo>
                  <a:lnTo>
                    <a:pt x="3234" y="300"/>
                  </a:lnTo>
                  <a:lnTo>
                    <a:pt x="3234" y="4"/>
                  </a:lnTo>
                  <a:lnTo>
                    <a:pt x="3313" y="4"/>
                  </a:lnTo>
                  <a:lnTo>
                    <a:pt x="3441" y="226"/>
                  </a:lnTo>
                  <a:lnTo>
                    <a:pt x="3443" y="226"/>
                  </a:lnTo>
                  <a:cubicBezTo>
                    <a:pt x="3441" y="187"/>
                    <a:pt x="3440" y="160"/>
                    <a:pt x="3440" y="144"/>
                  </a:cubicBezTo>
                  <a:lnTo>
                    <a:pt x="3440" y="4"/>
                  </a:lnTo>
                  <a:lnTo>
                    <a:pt x="3496" y="4"/>
                  </a:lnTo>
                  <a:lnTo>
                    <a:pt x="3496" y="300"/>
                  </a:lnTo>
                  <a:close/>
                  <a:moveTo>
                    <a:pt x="3139" y="300"/>
                  </a:moveTo>
                  <a:lnTo>
                    <a:pt x="2968" y="300"/>
                  </a:lnTo>
                  <a:lnTo>
                    <a:pt x="2968" y="4"/>
                  </a:lnTo>
                  <a:lnTo>
                    <a:pt x="3139" y="4"/>
                  </a:lnTo>
                  <a:lnTo>
                    <a:pt x="3139" y="56"/>
                  </a:lnTo>
                  <a:lnTo>
                    <a:pt x="3031" y="56"/>
                  </a:lnTo>
                  <a:lnTo>
                    <a:pt x="3031" y="121"/>
                  </a:lnTo>
                  <a:lnTo>
                    <a:pt x="3131" y="121"/>
                  </a:lnTo>
                  <a:lnTo>
                    <a:pt x="3131" y="172"/>
                  </a:lnTo>
                  <a:lnTo>
                    <a:pt x="3031" y="172"/>
                  </a:lnTo>
                  <a:lnTo>
                    <a:pt x="3031" y="248"/>
                  </a:lnTo>
                  <a:lnTo>
                    <a:pt x="3139" y="248"/>
                  </a:lnTo>
                  <a:lnTo>
                    <a:pt x="3139" y="300"/>
                  </a:lnTo>
                  <a:close/>
                  <a:moveTo>
                    <a:pt x="2835" y="4"/>
                  </a:moveTo>
                  <a:lnTo>
                    <a:pt x="2898" y="4"/>
                  </a:lnTo>
                  <a:lnTo>
                    <a:pt x="2797" y="300"/>
                  </a:lnTo>
                  <a:lnTo>
                    <a:pt x="2729" y="300"/>
                  </a:lnTo>
                  <a:lnTo>
                    <a:pt x="2628" y="4"/>
                  </a:lnTo>
                  <a:lnTo>
                    <a:pt x="2692" y="4"/>
                  </a:lnTo>
                  <a:lnTo>
                    <a:pt x="2748" y="180"/>
                  </a:lnTo>
                  <a:cubicBezTo>
                    <a:pt x="2751" y="191"/>
                    <a:pt x="2754" y="203"/>
                    <a:pt x="2757" y="217"/>
                  </a:cubicBezTo>
                  <a:cubicBezTo>
                    <a:pt x="2760" y="230"/>
                    <a:pt x="2763" y="240"/>
                    <a:pt x="2763" y="245"/>
                  </a:cubicBezTo>
                  <a:cubicBezTo>
                    <a:pt x="2765" y="233"/>
                    <a:pt x="2770" y="211"/>
                    <a:pt x="2779" y="180"/>
                  </a:cubicBezTo>
                  <a:lnTo>
                    <a:pt x="2835" y="4"/>
                  </a:lnTo>
                  <a:close/>
                  <a:moveTo>
                    <a:pt x="2355" y="152"/>
                  </a:moveTo>
                  <a:cubicBezTo>
                    <a:pt x="2355" y="185"/>
                    <a:pt x="2362" y="210"/>
                    <a:pt x="2374" y="226"/>
                  </a:cubicBezTo>
                  <a:cubicBezTo>
                    <a:pt x="2387" y="243"/>
                    <a:pt x="2405" y="252"/>
                    <a:pt x="2430" y="252"/>
                  </a:cubicBezTo>
                  <a:cubicBezTo>
                    <a:pt x="2480" y="252"/>
                    <a:pt x="2505" y="218"/>
                    <a:pt x="2505" y="152"/>
                  </a:cubicBezTo>
                  <a:cubicBezTo>
                    <a:pt x="2505" y="85"/>
                    <a:pt x="2481" y="52"/>
                    <a:pt x="2431" y="52"/>
                  </a:cubicBezTo>
                  <a:cubicBezTo>
                    <a:pt x="2406" y="52"/>
                    <a:pt x="2387" y="60"/>
                    <a:pt x="2374" y="77"/>
                  </a:cubicBezTo>
                  <a:cubicBezTo>
                    <a:pt x="2362" y="94"/>
                    <a:pt x="2355" y="119"/>
                    <a:pt x="2355" y="152"/>
                  </a:cubicBezTo>
                  <a:close/>
                  <a:moveTo>
                    <a:pt x="2571" y="152"/>
                  </a:moveTo>
                  <a:cubicBezTo>
                    <a:pt x="2571" y="201"/>
                    <a:pt x="2559" y="238"/>
                    <a:pt x="2535" y="265"/>
                  </a:cubicBezTo>
                  <a:cubicBezTo>
                    <a:pt x="2511" y="291"/>
                    <a:pt x="2476" y="304"/>
                    <a:pt x="2430" y="304"/>
                  </a:cubicBezTo>
                  <a:cubicBezTo>
                    <a:pt x="2385" y="304"/>
                    <a:pt x="2350" y="291"/>
                    <a:pt x="2326" y="265"/>
                  </a:cubicBezTo>
                  <a:cubicBezTo>
                    <a:pt x="2302" y="238"/>
                    <a:pt x="2289" y="201"/>
                    <a:pt x="2289" y="151"/>
                  </a:cubicBezTo>
                  <a:cubicBezTo>
                    <a:pt x="2289" y="102"/>
                    <a:pt x="2302" y="64"/>
                    <a:pt x="2326" y="38"/>
                  </a:cubicBezTo>
                  <a:cubicBezTo>
                    <a:pt x="2350" y="12"/>
                    <a:pt x="2385" y="0"/>
                    <a:pt x="2431" y="0"/>
                  </a:cubicBezTo>
                  <a:cubicBezTo>
                    <a:pt x="2476" y="0"/>
                    <a:pt x="2511" y="13"/>
                    <a:pt x="2535" y="39"/>
                  </a:cubicBezTo>
                  <a:cubicBezTo>
                    <a:pt x="2559" y="65"/>
                    <a:pt x="2571" y="103"/>
                    <a:pt x="2571" y="152"/>
                  </a:cubicBezTo>
                  <a:close/>
                  <a:moveTo>
                    <a:pt x="2131" y="52"/>
                  </a:moveTo>
                  <a:cubicBezTo>
                    <a:pt x="2107" y="52"/>
                    <a:pt x="2089" y="61"/>
                    <a:pt x="2076" y="79"/>
                  </a:cubicBezTo>
                  <a:cubicBezTo>
                    <a:pt x="2063" y="97"/>
                    <a:pt x="2057" y="121"/>
                    <a:pt x="2057" y="153"/>
                  </a:cubicBezTo>
                  <a:cubicBezTo>
                    <a:pt x="2057" y="219"/>
                    <a:pt x="2081" y="252"/>
                    <a:pt x="2131" y="252"/>
                  </a:cubicBezTo>
                  <a:cubicBezTo>
                    <a:pt x="2152" y="252"/>
                    <a:pt x="2177" y="247"/>
                    <a:pt x="2206" y="236"/>
                  </a:cubicBezTo>
                  <a:lnTo>
                    <a:pt x="2206" y="289"/>
                  </a:lnTo>
                  <a:cubicBezTo>
                    <a:pt x="2182" y="299"/>
                    <a:pt x="2155" y="304"/>
                    <a:pt x="2125" y="304"/>
                  </a:cubicBezTo>
                  <a:cubicBezTo>
                    <a:pt x="2082" y="304"/>
                    <a:pt x="2049" y="291"/>
                    <a:pt x="2026" y="265"/>
                  </a:cubicBezTo>
                  <a:cubicBezTo>
                    <a:pt x="2004" y="239"/>
                    <a:pt x="1992" y="201"/>
                    <a:pt x="1992" y="153"/>
                  </a:cubicBezTo>
                  <a:cubicBezTo>
                    <a:pt x="1992" y="122"/>
                    <a:pt x="1998" y="95"/>
                    <a:pt x="2009" y="72"/>
                  </a:cubicBezTo>
                  <a:cubicBezTo>
                    <a:pt x="2020" y="49"/>
                    <a:pt x="2036" y="31"/>
                    <a:pt x="2057" y="18"/>
                  </a:cubicBezTo>
                  <a:cubicBezTo>
                    <a:pt x="2078" y="6"/>
                    <a:pt x="2103" y="0"/>
                    <a:pt x="2131" y="0"/>
                  </a:cubicBezTo>
                  <a:cubicBezTo>
                    <a:pt x="2160" y="0"/>
                    <a:pt x="2189" y="7"/>
                    <a:pt x="2218" y="21"/>
                  </a:cubicBezTo>
                  <a:lnTo>
                    <a:pt x="2197" y="72"/>
                  </a:lnTo>
                  <a:cubicBezTo>
                    <a:pt x="2186" y="67"/>
                    <a:pt x="2175" y="62"/>
                    <a:pt x="2164" y="58"/>
                  </a:cubicBezTo>
                  <a:cubicBezTo>
                    <a:pt x="2153" y="54"/>
                    <a:pt x="2142" y="52"/>
                    <a:pt x="2131" y="52"/>
                  </a:cubicBezTo>
                  <a:close/>
                  <a:moveTo>
                    <a:pt x="1643" y="302"/>
                  </a:moveTo>
                  <a:lnTo>
                    <a:pt x="1643" y="6"/>
                  </a:lnTo>
                  <a:lnTo>
                    <a:pt x="1706" y="6"/>
                  </a:lnTo>
                  <a:lnTo>
                    <a:pt x="1706" y="250"/>
                  </a:lnTo>
                  <a:lnTo>
                    <a:pt x="1826" y="250"/>
                  </a:lnTo>
                  <a:lnTo>
                    <a:pt x="1826" y="302"/>
                  </a:lnTo>
                  <a:lnTo>
                    <a:pt x="1643" y="302"/>
                  </a:lnTo>
                  <a:close/>
                  <a:moveTo>
                    <a:pt x="1468" y="179"/>
                  </a:moveTo>
                  <a:cubicBezTo>
                    <a:pt x="1449" y="115"/>
                    <a:pt x="1437" y="79"/>
                    <a:pt x="1435" y="71"/>
                  </a:cubicBezTo>
                  <a:cubicBezTo>
                    <a:pt x="1432" y="62"/>
                    <a:pt x="1431" y="56"/>
                    <a:pt x="1430" y="51"/>
                  </a:cubicBezTo>
                  <a:cubicBezTo>
                    <a:pt x="1425" y="68"/>
                    <a:pt x="1412" y="111"/>
                    <a:pt x="1391" y="179"/>
                  </a:cubicBezTo>
                  <a:lnTo>
                    <a:pt x="1468" y="179"/>
                  </a:lnTo>
                  <a:close/>
                  <a:moveTo>
                    <a:pt x="1505" y="302"/>
                  </a:moveTo>
                  <a:lnTo>
                    <a:pt x="1483" y="232"/>
                  </a:lnTo>
                  <a:lnTo>
                    <a:pt x="1375" y="232"/>
                  </a:lnTo>
                  <a:lnTo>
                    <a:pt x="1354" y="302"/>
                  </a:lnTo>
                  <a:lnTo>
                    <a:pt x="1286" y="302"/>
                  </a:lnTo>
                  <a:lnTo>
                    <a:pt x="1391" y="5"/>
                  </a:lnTo>
                  <a:lnTo>
                    <a:pt x="1468" y="5"/>
                  </a:lnTo>
                  <a:lnTo>
                    <a:pt x="1572" y="302"/>
                  </a:lnTo>
                  <a:lnTo>
                    <a:pt x="1505" y="302"/>
                  </a:lnTo>
                  <a:close/>
                  <a:moveTo>
                    <a:pt x="1075" y="173"/>
                  </a:moveTo>
                  <a:lnTo>
                    <a:pt x="1075" y="250"/>
                  </a:lnTo>
                  <a:lnTo>
                    <a:pt x="1115" y="250"/>
                  </a:lnTo>
                  <a:cubicBezTo>
                    <a:pt x="1133" y="250"/>
                    <a:pt x="1146" y="247"/>
                    <a:pt x="1154" y="240"/>
                  </a:cubicBezTo>
                  <a:cubicBezTo>
                    <a:pt x="1162" y="234"/>
                    <a:pt x="1166" y="224"/>
                    <a:pt x="1166" y="210"/>
                  </a:cubicBezTo>
                  <a:cubicBezTo>
                    <a:pt x="1166" y="185"/>
                    <a:pt x="1149" y="173"/>
                    <a:pt x="1113" y="173"/>
                  </a:cubicBezTo>
                  <a:lnTo>
                    <a:pt x="1075" y="173"/>
                  </a:lnTo>
                  <a:close/>
                  <a:moveTo>
                    <a:pt x="1075" y="123"/>
                  </a:moveTo>
                  <a:lnTo>
                    <a:pt x="1111" y="123"/>
                  </a:lnTo>
                  <a:cubicBezTo>
                    <a:pt x="1128" y="123"/>
                    <a:pt x="1140" y="121"/>
                    <a:pt x="1148" y="116"/>
                  </a:cubicBezTo>
                  <a:cubicBezTo>
                    <a:pt x="1156" y="110"/>
                    <a:pt x="1159" y="102"/>
                    <a:pt x="1159" y="89"/>
                  </a:cubicBezTo>
                  <a:cubicBezTo>
                    <a:pt x="1159" y="78"/>
                    <a:pt x="1155" y="70"/>
                    <a:pt x="1147" y="65"/>
                  </a:cubicBezTo>
                  <a:cubicBezTo>
                    <a:pt x="1139" y="60"/>
                    <a:pt x="1126" y="58"/>
                    <a:pt x="1108" y="58"/>
                  </a:cubicBezTo>
                  <a:lnTo>
                    <a:pt x="1075" y="58"/>
                  </a:lnTo>
                  <a:lnTo>
                    <a:pt x="1075" y="123"/>
                  </a:lnTo>
                  <a:close/>
                  <a:moveTo>
                    <a:pt x="1012" y="6"/>
                  </a:moveTo>
                  <a:lnTo>
                    <a:pt x="1104" y="6"/>
                  </a:lnTo>
                  <a:cubicBezTo>
                    <a:pt x="1146" y="6"/>
                    <a:pt x="1176" y="12"/>
                    <a:pt x="1195" y="24"/>
                  </a:cubicBezTo>
                  <a:cubicBezTo>
                    <a:pt x="1214" y="36"/>
                    <a:pt x="1224" y="55"/>
                    <a:pt x="1224" y="81"/>
                  </a:cubicBezTo>
                  <a:cubicBezTo>
                    <a:pt x="1224" y="99"/>
                    <a:pt x="1220" y="113"/>
                    <a:pt x="1211" y="125"/>
                  </a:cubicBezTo>
                  <a:cubicBezTo>
                    <a:pt x="1203" y="136"/>
                    <a:pt x="1192" y="143"/>
                    <a:pt x="1178" y="145"/>
                  </a:cubicBezTo>
                  <a:lnTo>
                    <a:pt x="1178" y="147"/>
                  </a:lnTo>
                  <a:cubicBezTo>
                    <a:pt x="1197" y="151"/>
                    <a:pt x="1211" y="159"/>
                    <a:pt x="1219" y="171"/>
                  </a:cubicBezTo>
                  <a:cubicBezTo>
                    <a:pt x="1227" y="182"/>
                    <a:pt x="1231" y="197"/>
                    <a:pt x="1231" y="216"/>
                  </a:cubicBezTo>
                  <a:cubicBezTo>
                    <a:pt x="1231" y="243"/>
                    <a:pt x="1222" y="264"/>
                    <a:pt x="1202" y="279"/>
                  </a:cubicBezTo>
                  <a:cubicBezTo>
                    <a:pt x="1183" y="295"/>
                    <a:pt x="1156" y="302"/>
                    <a:pt x="1123" y="302"/>
                  </a:cubicBezTo>
                  <a:lnTo>
                    <a:pt x="1012" y="302"/>
                  </a:lnTo>
                  <a:lnTo>
                    <a:pt x="1012" y="6"/>
                  </a:lnTo>
                  <a:close/>
                  <a:moveTo>
                    <a:pt x="701" y="154"/>
                  </a:moveTo>
                  <a:cubicBezTo>
                    <a:pt x="701" y="187"/>
                    <a:pt x="708" y="212"/>
                    <a:pt x="720" y="228"/>
                  </a:cubicBezTo>
                  <a:cubicBezTo>
                    <a:pt x="733" y="245"/>
                    <a:pt x="751" y="254"/>
                    <a:pt x="776" y="254"/>
                  </a:cubicBezTo>
                  <a:cubicBezTo>
                    <a:pt x="827" y="254"/>
                    <a:pt x="852" y="220"/>
                    <a:pt x="852" y="154"/>
                  </a:cubicBezTo>
                  <a:cubicBezTo>
                    <a:pt x="852" y="87"/>
                    <a:pt x="827" y="54"/>
                    <a:pt x="777" y="54"/>
                  </a:cubicBezTo>
                  <a:cubicBezTo>
                    <a:pt x="752" y="54"/>
                    <a:pt x="733" y="62"/>
                    <a:pt x="720" y="79"/>
                  </a:cubicBezTo>
                  <a:cubicBezTo>
                    <a:pt x="708" y="96"/>
                    <a:pt x="701" y="121"/>
                    <a:pt x="701" y="154"/>
                  </a:cubicBezTo>
                  <a:close/>
                  <a:moveTo>
                    <a:pt x="917" y="154"/>
                  </a:moveTo>
                  <a:cubicBezTo>
                    <a:pt x="917" y="203"/>
                    <a:pt x="905" y="240"/>
                    <a:pt x="881" y="267"/>
                  </a:cubicBezTo>
                  <a:cubicBezTo>
                    <a:pt x="857" y="293"/>
                    <a:pt x="822" y="306"/>
                    <a:pt x="776" y="306"/>
                  </a:cubicBezTo>
                  <a:cubicBezTo>
                    <a:pt x="731" y="306"/>
                    <a:pt x="696" y="293"/>
                    <a:pt x="672" y="267"/>
                  </a:cubicBezTo>
                  <a:cubicBezTo>
                    <a:pt x="648" y="240"/>
                    <a:pt x="636" y="203"/>
                    <a:pt x="636" y="153"/>
                  </a:cubicBezTo>
                  <a:cubicBezTo>
                    <a:pt x="636" y="104"/>
                    <a:pt x="648" y="66"/>
                    <a:pt x="672" y="41"/>
                  </a:cubicBezTo>
                  <a:cubicBezTo>
                    <a:pt x="696" y="15"/>
                    <a:pt x="731" y="2"/>
                    <a:pt x="777" y="2"/>
                  </a:cubicBezTo>
                  <a:cubicBezTo>
                    <a:pt x="822" y="2"/>
                    <a:pt x="857" y="15"/>
                    <a:pt x="881" y="41"/>
                  </a:cubicBezTo>
                  <a:cubicBezTo>
                    <a:pt x="905" y="67"/>
                    <a:pt x="917" y="105"/>
                    <a:pt x="917" y="154"/>
                  </a:cubicBezTo>
                  <a:close/>
                  <a:moveTo>
                    <a:pt x="381" y="302"/>
                  </a:moveTo>
                  <a:lnTo>
                    <a:pt x="381" y="6"/>
                  </a:lnTo>
                  <a:lnTo>
                    <a:pt x="444" y="6"/>
                  </a:lnTo>
                  <a:lnTo>
                    <a:pt x="444" y="250"/>
                  </a:lnTo>
                  <a:lnTo>
                    <a:pt x="564" y="250"/>
                  </a:lnTo>
                  <a:lnTo>
                    <a:pt x="564" y="302"/>
                  </a:lnTo>
                  <a:lnTo>
                    <a:pt x="381"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grpSp>
      <p:sp>
        <p:nvSpPr>
          <p:cNvPr id="663" name="Title 1">
            <a:extLst>
              <a:ext uri="{FF2B5EF4-FFF2-40B4-BE49-F238E27FC236}">
                <a16:creationId xmlns:a16="http://schemas.microsoft.com/office/drawing/2014/main" id="{C9AFE332-77FE-429B-9748-0ED72BE6589B}"/>
              </a:ext>
            </a:extLst>
          </p:cNvPr>
          <p:cNvSpPr txBox="1">
            <a:spLocks/>
          </p:cNvSpPr>
          <p:nvPr/>
        </p:nvSpPr>
        <p:spPr>
          <a:xfrm>
            <a:off x="416767" y="3768258"/>
            <a:ext cx="8915255" cy="2744790"/>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fr-FR">
                <a:solidFill>
                  <a:schemeClr val="accent1"/>
                </a:solidFill>
                <a:latin typeface="Arial" panose="020B0604020202020204" pitchFamily="34" charset="0"/>
                <a:cs typeface="Arial" panose="020B0604020202020204" pitchFamily="34" charset="0"/>
              </a:rPr>
              <a:t>BOÎTE À OUTILS POUR L'ACCÈS À L'ÉNERGIE EN MILIEU URBAIN </a:t>
            </a:r>
          </a:p>
          <a:p>
            <a:pPr algn="r"/>
            <a:r>
              <a:rPr lang="en-US" sz="2400" b="0">
                <a:solidFill>
                  <a:schemeClr val="bg1"/>
                </a:solidFill>
                <a:latin typeface="Arial" panose="020B0604020202020204" pitchFamily="34" charset="0"/>
                <a:cs typeface="Arial" panose="020B0604020202020204" pitchFamily="34" charset="0"/>
              </a:rPr>
              <a:t>POUR LES COLLECTIVITÉS LOCALES</a:t>
            </a:r>
          </a:p>
        </p:txBody>
      </p:sp>
      <p:pic>
        <p:nvPicPr>
          <p:cNvPr id="4" name="Picture 3">
            <a:extLst>
              <a:ext uri="{FF2B5EF4-FFF2-40B4-BE49-F238E27FC236}">
                <a16:creationId xmlns:a16="http://schemas.microsoft.com/office/drawing/2014/main" id="{D8D3BB3B-9BF7-C014-283D-75E15D0A1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905999" cy="3553846"/>
          </a:xfrm>
          <a:prstGeom prst="rect">
            <a:avLst/>
          </a:prstGeom>
        </p:spPr>
      </p:pic>
    </p:spTree>
    <p:extLst>
      <p:ext uri="{BB962C8B-B14F-4D97-AF65-F5344CB8AC3E}">
        <p14:creationId xmlns:p14="http://schemas.microsoft.com/office/powerpoint/2010/main" val="178390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69E8BF-4C1B-84DE-BE3B-DFC792A9A9B0}"/>
              </a:ext>
            </a:extLst>
          </p:cNvPr>
          <p:cNvSpPr>
            <a:spLocks noGrp="1"/>
          </p:cNvSpPr>
          <p:nvPr>
            <p:ph idx="14"/>
          </p:nvPr>
        </p:nvSpPr>
        <p:spPr>
          <a:xfrm>
            <a:off x="5257791" y="1828801"/>
            <a:ext cx="3962399" cy="4358035"/>
          </a:xfrm>
        </p:spPr>
        <p:txBody>
          <a:bodyPr/>
          <a:lstStyle/>
          <a:p>
            <a:r>
              <a:rPr lang="en-GB" sz="1200" err="1">
                <a:solidFill>
                  <a:srgbClr val="038842"/>
                </a:solidFill>
              </a:rPr>
              <a:t>Objectifs</a:t>
            </a:r>
            <a:r>
              <a:rPr lang="en-GB" sz="1200">
                <a:solidFill>
                  <a:srgbClr val="038842"/>
                </a:solidFill>
              </a:rPr>
              <a:t> du module</a:t>
            </a:r>
          </a:p>
          <a:p>
            <a:pPr marL="285750" indent="-285750">
              <a:buFont typeface="Arial" panose="020B0604020202020204" pitchFamily="34" charset="0"/>
              <a:buChar char="•"/>
            </a:pPr>
            <a:r>
              <a:rPr lang="fr-FR" sz="1200" b="0">
                <a:solidFill>
                  <a:srgbClr val="038842"/>
                </a:solidFill>
              </a:rPr>
              <a:t>Définir l’AEPE afin que le concept soit facile </a:t>
            </a:r>
            <a:br>
              <a:rPr lang="fr-FR" sz="1200" b="0">
                <a:solidFill>
                  <a:srgbClr val="038842"/>
                </a:solidFill>
              </a:rPr>
            </a:br>
            <a:r>
              <a:rPr lang="fr-FR" sz="1200" b="0">
                <a:solidFill>
                  <a:srgbClr val="038842"/>
                </a:solidFill>
              </a:rPr>
              <a:t>à communiquer et à comprendre par les différentes parties prenantes de votre </a:t>
            </a:r>
            <a:br>
              <a:rPr lang="fr-FR" sz="1200" b="0">
                <a:solidFill>
                  <a:srgbClr val="038842"/>
                </a:solidFill>
              </a:rPr>
            </a:br>
            <a:r>
              <a:rPr lang="fr-FR" sz="1200" b="0">
                <a:solidFill>
                  <a:srgbClr val="038842"/>
                </a:solidFill>
              </a:rPr>
              <a:t>collectivité locale</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
          </p:nvPr>
        </p:nvSpPr>
        <p:spPr/>
        <p:txBody>
          <a:bodyPr>
            <a:normAutofit/>
          </a:bodyPr>
          <a:lstStyle/>
          <a:p>
            <a:pPr>
              <a:lnSpc>
                <a:spcPct val="100000"/>
              </a:lnSpc>
            </a:pPr>
            <a:r>
              <a:rPr lang="fr-FR" sz="1200" b="0">
                <a:solidFill>
                  <a:schemeClr val="bg1"/>
                </a:solidFill>
              </a:rPr>
              <a:t>Le module 4 rassemble les témoignages, les données quantitatives et les enseignements des modules 2 et 3 - pour vous aider à les consolider en une base de référence de l’AEPE. Celle-ci est unique et spécifique à chaque collectivité locale. Il s'agit de la première étape pour permettre la planification de mesures et de solutions appropriées pour les collectivités locales.</a:t>
            </a:r>
          </a:p>
          <a:p>
            <a:pPr>
              <a:lnSpc>
                <a:spcPct val="100000"/>
              </a:lnSpc>
            </a:pPr>
            <a:r>
              <a:rPr lang="fr-FR" sz="1200" b="0">
                <a:solidFill>
                  <a:schemeClr val="bg1"/>
                </a:solidFill>
              </a:rPr>
              <a:t>L'outil présenté dans ce module vous aidera à élaborer la base de référence de l’AEPE adaptée à votre contexte local, sur la base des témoignages et des données quantitatives concernant l’AEPE dans votre collectivité locale. </a:t>
            </a:r>
          </a:p>
        </p:txBody>
      </p:sp>
      <p:sp>
        <p:nvSpPr>
          <p:cNvPr id="3" name="Slide Number Placeholder 2">
            <a:extLst>
              <a:ext uri="{FF2B5EF4-FFF2-40B4-BE49-F238E27FC236}">
                <a16:creationId xmlns:a16="http://schemas.microsoft.com/office/drawing/2014/main" id="{FE3B37B7-69F8-2673-C1C9-42E1665C932E}"/>
              </a:ext>
            </a:extLst>
          </p:cNvPr>
          <p:cNvSpPr>
            <a:spLocks noGrp="1"/>
          </p:cNvSpPr>
          <p:nvPr>
            <p:ph type="sldNum" sz="quarter" idx="12"/>
          </p:nvPr>
        </p:nvSpPr>
        <p:spPr/>
        <p:txBody>
          <a:bodyPr/>
          <a:lstStyle/>
          <a:p>
            <a:fld id="{CE97AC88-B9C7-4AEF-9990-0777AFA0136D}" type="slidenum">
              <a:rPr lang="en-US" smtClean="0"/>
              <a:t>10</a:t>
            </a:fld>
            <a:endParaRPr lang="en-US"/>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52" cy="990600"/>
          </a:xfrm>
        </p:spPr>
        <p:txBody>
          <a:bodyPr>
            <a:normAutofit/>
          </a:bodyPr>
          <a:lstStyle/>
          <a:p>
            <a:r>
              <a:rPr lang="en-GB" sz="2400" b="0"/>
              <a:t>Aperçu du module 4</a:t>
            </a:r>
            <a:br>
              <a:rPr lang="en-GB"/>
            </a:br>
            <a:r>
              <a:rPr lang="fr-FR"/>
              <a:t>Élaborer une base de référence de l’AEPE</a:t>
            </a:r>
            <a:endParaRPr lang="en-GB"/>
          </a:p>
        </p:txBody>
      </p:sp>
      <p:grpSp>
        <p:nvGrpSpPr>
          <p:cNvPr id="10" name="Group 9">
            <a:extLst>
              <a:ext uri="{FF2B5EF4-FFF2-40B4-BE49-F238E27FC236}">
                <a16:creationId xmlns:a16="http://schemas.microsoft.com/office/drawing/2014/main" id="{159A1495-4275-483A-95F9-8D3DB2E1D176}"/>
              </a:ext>
            </a:extLst>
          </p:cNvPr>
          <p:cNvGrpSpPr/>
          <p:nvPr/>
        </p:nvGrpSpPr>
        <p:grpSpPr>
          <a:xfrm>
            <a:off x="9597323" y="3065434"/>
            <a:ext cx="146522" cy="280390"/>
            <a:chOff x="5545138" y="625475"/>
            <a:chExt cx="1489075" cy="2849563"/>
          </a:xfrm>
        </p:grpSpPr>
        <p:sp>
          <p:nvSpPr>
            <p:cNvPr id="11" name="Freeform 117">
              <a:extLst>
                <a:ext uri="{FF2B5EF4-FFF2-40B4-BE49-F238E27FC236}">
                  <a16:creationId xmlns:a16="http://schemas.microsoft.com/office/drawing/2014/main" id="{78300B15-26B0-42D9-ADAB-469A0996E4D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9FAA89EF-8829-433D-98EA-63D57BDA957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Oval 13">
            <a:hlinkClick r:id="rId3" action="ppaction://hlinksldjump"/>
            <a:extLst>
              <a:ext uri="{FF2B5EF4-FFF2-40B4-BE49-F238E27FC236}">
                <a16:creationId xmlns:a16="http://schemas.microsoft.com/office/drawing/2014/main" id="{5B424279-682D-44B2-9518-3EAD613589D8}"/>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131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a:xfrm>
            <a:off x="685800" y="685800"/>
            <a:ext cx="8763000" cy="2387600"/>
          </a:xfrm>
        </p:spPr>
        <p:txBody>
          <a:bodyPr>
            <a:normAutofit fontScale="90000"/>
          </a:bodyPr>
          <a:lstStyle/>
          <a:p>
            <a:r>
              <a:rPr lang="en-GB" b="0">
                <a:solidFill>
                  <a:schemeClr val="bg1"/>
                </a:solidFill>
              </a:rPr>
              <a:t>Module 8</a:t>
            </a:r>
            <a:br>
              <a:rPr lang="en-GB">
                <a:solidFill>
                  <a:schemeClr val="bg1"/>
                </a:solidFill>
              </a:rPr>
            </a:br>
            <a:r>
              <a:rPr lang="en-GB">
                <a:solidFill>
                  <a:schemeClr val="bg1"/>
                </a:solidFill>
              </a:rPr>
              <a:t>Promouvoir l'accès </a:t>
            </a:r>
            <a:br>
              <a:rPr lang="en-GB">
                <a:solidFill>
                  <a:schemeClr val="bg1"/>
                </a:solidFill>
              </a:rPr>
            </a:br>
            <a:r>
              <a:rPr lang="en-GB">
                <a:solidFill>
                  <a:schemeClr val="bg1"/>
                </a:solidFill>
              </a:rPr>
              <a:t>à l'énergie</a:t>
            </a:r>
          </a:p>
        </p:txBody>
      </p:sp>
      <p:sp>
        <p:nvSpPr>
          <p:cNvPr id="2" name="Subtitle 1">
            <a:extLst>
              <a:ext uri="{FF2B5EF4-FFF2-40B4-BE49-F238E27FC236}">
                <a16:creationId xmlns:a16="http://schemas.microsoft.com/office/drawing/2014/main" id="{805D4094-2219-B4C2-71E8-6EA27BAE4EC6}"/>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75E781C1-5EE6-2F3C-94CA-AD0D07E49F1E}"/>
              </a:ext>
            </a:extLst>
          </p:cNvPr>
          <p:cNvSpPr>
            <a:spLocks noGrp="1"/>
          </p:cNvSpPr>
          <p:nvPr>
            <p:ph type="sldNum" sz="quarter" idx="12"/>
          </p:nvPr>
        </p:nvSpPr>
        <p:spPr/>
        <p:txBody>
          <a:bodyPr/>
          <a:lstStyle/>
          <a:p>
            <a:fld id="{CE97AC88-B9C7-4AEF-9990-0777AFA0136D}" type="slidenum">
              <a:rPr lang="en-US" smtClean="0"/>
              <a:t>100</a:t>
            </a:fld>
            <a:endParaRPr lang="en-US"/>
          </a:p>
        </p:txBody>
      </p:sp>
      <p:sp>
        <p:nvSpPr>
          <p:cNvPr id="27" name="Oval 26">
            <a:hlinkClick r:id="rId2" action="ppaction://hlinksldjump"/>
            <a:extLst>
              <a:ext uri="{FF2B5EF4-FFF2-40B4-BE49-F238E27FC236}">
                <a16:creationId xmlns:a16="http://schemas.microsoft.com/office/drawing/2014/main" id="{D82B086D-D3B8-4384-873D-DB8ADA814FC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3" action="ppaction://hlinksldjump"/>
            <a:extLst>
              <a:ext uri="{FF2B5EF4-FFF2-40B4-BE49-F238E27FC236}">
                <a16:creationId xmlns:a16="http://schemas.microsoft.com/office/drawing/2014/main" id="{16161F37-FA87-4C8B-8F98-0733011B2FC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2" action="ppaction://hlinksldjump"/>
            <a:extLst>
              <a:ext uri="{FF2B5EF4-FFF2-40B4-BE49-F238E27FC236}">
                <a16:creationId xmlns:a16="http://schemas.microsoft.com/office/drawing/2014/main" id="{7927ABDC-7E85-415E-8477-16B49D79B94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88BC2358-40BF-4551-83F0-EF0321679D7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6E785FBE-3B74-472B-A189-56533627486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4066D412-08E9-4DAD-9233-8D51CA1EE067}"/>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DA03A97C-E2BC-4D95-9989-EA71EAAA2EC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CD566588-110E-4C40-874C-A8649C39872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23B86D66-51AC-43C0-880B-0AD96A084D8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550013C8-48F7-4ACC-8A25-5B246783F9A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9A57A674-2298-4658-B246-44D1FCDC345D}"/>
              </a:ext>
            </a:extLst>
          </p:cNvPr>
          <p:cNvGrpSpPr/>
          <p:nvPr/>
        </p:nvGrpSpPr>
        <p:grpSpPr>
          <a:xfrm>
            <a:off x="9573110" y="5385781"/>
            <a:ext cx="146522" cy="280390"/>
            <a:chOff x="5545138" y="625475"/>
            <a:chExt cx="1489075" cy="2849563"/>
          </a:xfrm>
        </p:grpSpPr>
        <p:sp>
          <p:nvSpPr>
            <p:cNvPr id="38" name="Freeform 117">
              <a:extLst>
                <a:ext uri="{FF2B5EF4-FFF2-40B4-BE49-F238E27FC236}">
                  <a16:creationId xmlns:a16="http://schemas.microsoft.com/office/drawing/2014/main" id="{772D4340-FD80-44B0-997D-64429080B33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B59E9B6E-88BE-43C9-95D2-44832C21005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2F95C24B-CFA8-422D-8F2A-2D03635CD63F}"/>
              </a:ext>
            </a:extLst>
          </p:cNvPr>
          <p:cNvGrpSpPr/>
          <p:nvPr/>
        </p:nvGrpSpPr>
        <p:grpSpPr>
          <a:xfrm>
            <a:off x="6378866" y="3058834"/>
            <a:ext cx="2489237" cy="3310564"/>
            <a:chOff x="6878638" y="4824413"/>
            <a:chExt cx="625475" cy="831851"/>
          </a:xfrm>
        </p:grpSpPr>
        <p:grpSp>
          <p:nvGrpSpPr>
            <p:cNvPr id="41" name="Group 40">
              <a:extLst>
                <a:ext uri="{FF2B5EF4-FFF2-40B4-BE49-F238E27FC236}">
                  <a16:creationId xmlns:a16="http://schemas.microsoft.com/office/drawing/2014/main" id="{1B0A25DB-2289-41E6-AF1E-A6FFC7443855}"/>
                </a:ext>
              </a:extLst>
            </p:cNvPr>
            <p:cNvGrpSpPr/>
            <p:nvPr/>
          </p:nvGrpSpPr>
          <p:grpSpPr>
            <a:xfrm>
              <a:off x="6878638" y="4824413"/>
              <a:ext cx="625475" cy="831851"/>
              <a:chOff x="6878638" y="4824413"/>
              <a:chExt cx="625475" cy="831851"/>
            </a:xfrm>
          </p:grpSpPr>
          <p:sp>
            <p:nvSpPr>
              <p:cNvPr id="43" name="Freeform 2173">
                <a:extLst>
                  <a:ext uri="{FF2B5EF4-FFF2-40B4-BE49-F238E27FC236}">
                    <a16:creationId xmlns:a16="http://schemas.microsoft.com/office/drawing/2014/main" id="{FB65539D-235C-4170-8D9F-3393B5D20408}"/>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74">
                <a:extLst>
                  <a:ext uri="{FF2B5EF4-FFF2-40B4-BE49-F238E27FC236}">
                    <a16:creationId xmlns:a16="http://schemas.microsoft.com/office/drawing/2014/main" id="{DD182C17-5260-4574-AC81-254B6E570385}"/>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75">
                <a:extLst>
                  <a:ext uri="{FF2B5EF4-FFF2-40B4-BE49-F238E27FC236}">
                    <a16:creationId xmlns:a16="http://schemas.microsoft.com/office/drawing/2014/main" id="{640F3302-3A7A-455F-BBD7-2B4B1521F0C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76">
                <a:extLst>
                  <a:ext uri="{FF2B5EF4-FFF2-40B4-BE49-F238E27FC236}">
                    <a16:creationId xmlns:a16="http://schemas.microsoft.com/office/drawing/2014/main" id="{F9A2D083-7F4B-4794-9754-8014E7DA1DD5}"/>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77">
                <a:extLst>
                  <a:ext uri="{FF2B5EF4-FFF2-40B4-BE49-F238E27FC236}">
                    <a16:creationId xmlns:a16="http://schemas.microsoft.com/office/drawing/2014/main" id="{4A14E998-2B8B-4558-999C-BEF10AFAEAED}"/>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78">
                <a:extLst>
                  <a:ext uri="{FF2B5EF4-FFF2-40B4-BE49-F238E27FC236}">
                    <a16:creationId xmlns:a16="http://schemas.microsoft.com/office/drawing/2014/main" id="{35F8BE01-3DDA-4D4C-8A95-007FEC98F24C}"/>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79">
                <a:extLst>
                  <a:ext uri="{FF2B5EF4-FFF2-40B4-BE49-F238E27FC236}">
                    <a16:creationId xmlns:a16="http://schemas.microsoft.com/office/drawing/2014/main" id="{C9687CB1-A6D0-4DB6-BEA4-D9E9B8D6D88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80">
                <a:extLst>
                  <a:ext uri="{FF2B5EF4-FFF2-40B4-BE49-F238E27FC236}">
                    <a16:creationId xmlns:a16="http://schemas.microsoft.com/office/drawing/2014/main" id="{031F0C84-49C7-4EC3-A20D-9F12ABBCD8A3}"/>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81">
                <a:extLst>
                  <a:ext uri="{FF2B5EF4-FFF2-40B4-BE49-F238E27FC236}">
                    <a16:creationId xmlns:a16="http://schemas.microsoft.com/office/drawing/2014/main" id="{2ADC648A-295B-4BF5-B329-60E1B797FA4F}"/>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82">
                <a:extLst>
                  <a:ext uri="{FF2B5EF4-FFF2-40B4-BE49-F238E27FC236}">
                    <a16:creationId xmlns:a16="http://schemas.microsoft.com/office/drawing/2014/main" id="{8B7ED18A-5FF7-498B-A667-F78CF1DB4355}"/>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83">
                <a:extLst>
                  <a:ext uri="{FF2B5EF4-FFF2-40B4-BE49-F238E27FC236}">
                    <a16:creationId xmlns:a16="http://schemas.microsoft.com/office/drawing/2014/main" id="{EEA3322F-E116-4097-9043-E47AABE9F285}"/>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184">
                <a:extLst>
                  <a:ext uri="{FF2B5EF4-FFF2-40B4-BE49-F238E27FC236}">
                    <a16:creationId xmlns:a16="http://schemas.microsoft.com/office/drawing/2014/main" id="{7A44363E-9F9F-410D-BF97-F6FB5A1D3D74}"/>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186">
                <a:extLst>
                  <a:ext uri="{FF2B5EF4-FFF2-40B4-BE49-F238E27FC236}">
                    <a16:creationId xmlns:a16="http://schemas.microsoft.com/office/drawing/2014/main" id="{5B20E029-FDCB-45DB-A1CB-BB06561E1153}"/>
                  </a:ext>
                </a:extLst>
              </p:cNvPr>
              <p:cNvSpPr>
                <a:spLocks noChangeArrowheads="1"/>
              </p:cNvSpPr>
              <p:nvPr/>
            </p:nvSpPr>
            <p:spPr bwMode="auto">
              <a:xfrm>
                <a:off x="6992938" y="5116513"/>
                <a:ext cx="411162" cy="471488"/>
              </a:xfrm>
              <a:prstGeom prst="ellipse">
                <a:avLst/>
              </a:pr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87">
                <a:extLst>
                  <a:ext uri="{FF2B5EF4-FFF2-40B4-BE49-F238E27FC236}">
                    <a16:creationId xmlns:a16="http://schemas.microsoft.com/office/drawing/2014/main" id="{F78B6E1F-CED4-4625-9F16-ECA228D5D8B2}"/>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88">
                <a:extLst>
                  <a:ext uri="{FF2B5EF4-FFF2-40B4-BE49-F238E27FC236}">
                    <a16:creationId xmlns:a16="http://schemas.microsoft.com/office/drawing/2014/main" id="{19EE21E2-C8FB-45F1-AC7E-A807E3BA7333}"/>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89">
                <a:extLst>
                  <a:ext uri="{FF2B5EF4-FFF2-40B4-BE49-F238E27FC236}">
                    <a16:creationId xmlns:a16="http://schemas.microsoft.com/office/drawing/2014/main" id="{F07E6932-339F-4AAE-B283-4DB53392B585}"/>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90">
                <a:extLst>
                  <a:ext uri="{FF2B5EF4-FFF2-40B4-BE49-F238E27FC236}">
                    <a16:creationId xmlns:a16="http://schemas.microsoft.com/office/drawing/2014/main" id="{28EE8003-8460-48FC-9F12-A40AD135D7A8}"/>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91">
                <a:extLst>
                  <a:ext uri="{FF2B5EF4-FFF2-40B4-BE49-F238E27FC236}">
                    <a16:creationId xmlns:a16="http://schemas.microsoft.com/office/drawing/2014/main" id="{A6D49470-C6C2-4E50-9793-EA0C279EC0EF}"/>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92">
                <a:extLst>
                  <a:ext uri="{FF2B5EF4-FFF2-40B4-BE49-F238E27FC236}">
                    <a16:creationId xmlns:a16="http://schemas.microsoft.com/office/drawing/2014/main" id="{7F8C9D91-C2E3-4580-8A13-8BAAD5102207}"/>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93">
                <a:extLst>
                  <a:ext uri="{FF2B5EF4-FFF2-40B4-BE49-F238E27FC236}">
                    <a16:creationId xmlns:a16="http://schemas.microsoft.com/office/drawing/2014/main" id="{2F0C32F8-AA6F-4F93-9479-00E3AC5DA65D}"/>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94">
                <a:extLst>
                  <a:ext uri="{FF2B5EF4-FFF2-40B4-BE49-F238E27FC236}">
                    <a16:creationId xmlns:a16="http://schemas.microsoft.com/office/drawing/2014/main" id="{ADB6979A-6A6E-4046-A6FA-4E688A5B322C}"/>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95">
                <a:extLst>
                  <a:ext uri="{FF2B5EF4-FFF2-40B4-BE49-F238E27FC236}">
                    <a16:creationId xmlns:a16="http://schemas.microsoft.com/office/drawing/2014/main" id="{4FA49466-0C72-47DA-8890-FBA0C901C1D2}"/>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196">
                <a:extLst>
                  <a:ext uri="{FF2B5EF4-FFF2-40B4-BE49-F238E27FC236}">
                    <a16:creationId xmlns:a16="http://schemas.microsoft.com/office/drawing/2014/main" id="{A118B167-D7E5-4588-9B21-50393EAA9AB4}"/>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97">
                <a:extLst>
                  <a:ext uri="{FF2B5EF4-FFF2-40B4-BE49-F238E27FC236}">
                    <a16:creationId xmlns:a16="http://schemas.microsoft.com/office/drawing/2014/main" id="{3B7AB165-8B45-406C-8177-57ED9B293B20}"/>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98">
                <a:extLst>
                  <a:ext uri="{FF2B5EF4-FFF2-40B4-BE49-F238E27FC236}">
                    <a16:creationId xmlns:a16="http://schemas.microsoft.com/office/drawing/2014/main" id="{2FD8B7B5-0003-44F8-86F7-4E08D6902D23}"/>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199">
                <a:extLst>
                  <a:ext uri="{FF2B5EF4-FFF2-40B4-BE49-F238E27FC236}">
                    <a16:creationId xmlns:a16="http://schemas.microsoft.com/office/drawing/2014/main" id="{4173D8EB-C66B-4970-BFEB-35E936AACA33}"/>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200">
                <a:extLst>
                  <a:ext uri="{FF2B5EF4-FFF2-40B4-BE49-F238E27FC236}">
                    <a16:creationId xmlns:a16="http://schemas.microsoft.com/office/drawing/2014/main" id="{899F7BCB-4729-4071-A1EE-25CB9090845C}"/>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01">
                <a:extLst>
                  <a:ext uri="{FF2B5EF4-FFF2-40B4-BE49-F238E27FC236}">
                    <a16:creationId xmlns:a16="http://schemas.microsoft.com/office/drawing/2014/main" id="{A0F2E1A5-53EE-471D-ACDE-BF8E93DCAE56}"/>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2202">
                <a:extLst>
                  <a:ext uri="{FF2B5EF4-FFF2-40B4-BE49-F238E27FC236}">
                    <a16:creationId xmlns:a16="http://schemas.microsoft.com/office/drawing/2014/main" id="{ACBF37CF-4EB0-481D-9450-0BD127737446}"/>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03">
                <a:extLst>
                  <a:ext uri="{FF2B5EF4-FFF2-40B4-BE49-F238E27FC236}">
                    <a16:creationId xmlns:a16="http://schemas.microsoft.com/office/drawing/2014/main" id="{F72CA9BF-4214-4A1B-BAD0-4B8FB33A367A}"/>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204">
                <a:extLst>
                  <a:ext uri="{FF2B5EF4-FFF2-40B4-BE49-F238E27FC236}">
                    <a16:creationId xmlns:a16="http://schemas.microsoft.com/office/drawing/2014/main" id="{F70F18DA-885C-4553-BB56-48F4E92E31A9}"/>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205">
                <a:extLst>
                  <a:ext uri="{FF2B5EF4-FFF2-40B4-BE49-F238E27FC236}">
                    <a16:creationId xmlns:a16="http://schemas.microsoft.com/office/drawing/2014/main" id="{CFB15297-EE10-4DC6-B444-B16F2B9057EF}"/>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206">
                <a:extLst>
                  <a:ext uri="{FF2B5EF4-FFF2-40B4-BE49-F238E27FC236}">
                    <a16:creationId xmlns:a16="http://schemas.microsoft.com/office/drawing/2014/main" id="{2DF475EB-FFC1-4837-8EF6-92AC28C95D63}"/>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207">
                <a:extLst>
                  <a:ext uri="{FF2B5EF4-FFF2-40B4-BE49-F238E27FC236}">
                    <a16:creationId xmlns:a16="http://schemas.microsoft.com/office/drawing/2014/main" id="{A2039DCA-4EA4-45CC-9133-74BCE4B071AD}"/>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208">
                <a:extLst>
                  <a:ext uri="{FF2B5EF4-FFF2-40B4-BE49-F238E27FC236}">
                    <a16:creationId xmlns:a16="http://schemas.microsoft.com/office/drawing/2014/main" id="{E326B395-AFB0-4297-A044-DBB55F5F2808}"/>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209">
                <a:extLst>
                  <a:ext uri="{FF2B5EF4-FFF2-40B4-BE49-F238E27FC236}">
                    <a16:creationId xmlns:a16="http://schemas.microsoft.com/office/drawing/2014/main" id="{7CCE50BC-2D96-438B-8FBF-69A6BFD3D9AD}"/>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10">
                <a:extLst>
                  <a:ext uri="{FF2B5EF4-FFF2-40B4-BE49-F238E27FC236}">
                    <a16:creationId xmlns:a16="http://schemas.microsoft.com/office/drawing/2014/main" id="{0DCCBFFD-BA81-41DC-A129-361D5D4C5C10}"/>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211">
                <a:extLst>
                  <a:ext uri="{FF2B5EF4-FFF2-40B4-BE49-F238E27FC236}">
                    <a16:creationId xmlns:a16="http://schemas.microsoft.com/office/drawing/2014/main" id="{ED1A5401-2029-4580-BAE2-05E00EDED1C7}"/>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12">
                <a:extLst>
                  <a:ext uri="{FF2B5EF4-FFF2-40B4-BE49-F238E27FC236}">
                    <a16:creationId xmlns:a16="http://schemas.microsoft.com/office/drawing/2014/main" id="{87DA0486-2ECA-46C3-9077-D6D5F9C1288E}"/>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213">
                <a:extLst>
                  <a:ext uri="{FF2B5EF4-FFF2-40B4-BE49-F238E27FC236}">
                    <a16:creationId xmlns:a16="http://schemas.microsoft.com/office/drawing/2014/main" id="{C3444E28-23FA-46C7-A54D-E17243D813B2}"/>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214">
                <a:extLst>
                  <a:ext uri="{FF2B5EF4-FFF2-40B4-BE49-F238E27FC236}">
                    <a16:creationId xmlns:a16="http://schemas.microsoft.com/office/drawing/2014/main" id="{CBD3F7AD-D51E-4653-BB99-D04EC121FBD1}"/>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215">
                <a:extLst>
                  <a:ext uri="{FF2B5EF4-FFF2-40B4-BE49-F238E27FC236}">
                    <a16:creationId xmlns:a16="http://schemas.microsoft.com/office/drawing/2014/main" id="{130749DC-5968-4568-8925-76DEB8898EF4}"/>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216">
                <a:extLst>
                  <a:ext uri="{FF2B5EF4-FFF2-40B4-BE49-F238E27FC236}">
                    <a16:creationId xmlns:a16="http://schemas.microsoft.com/office/drawing/2014/main" id="{158F3E85-CCA5-4C22-BF14-D7DDBF0E77C3}"/>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17">
                <a:extLst>
                  <a:ext uri="{FF2B5EF4-FFF2-40B4-BE49-F238E27FC236}">
                    <a16:creationId xmlns:a16="http://schemas.microsoft.com/office/drawing/2014/main" id="{E16CE31E-AE7F-4D95-90DC-81CB7DB61B35}"/>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218">
                <a:extLst>
                  <a:ext uri="{FF2B5EF4-FFF2-40B4-BE49-F238E27FC236}">
                    <a16:creationId xmlns:a16="http://schemas.microsoft.com/office/drawing/2014/main" id="{7098E925-9C0B-47FD-AECA-9FC063F7E569}"/>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219">
                <a:extLst>
                  <a:ext uri="{FF2B5EF4-FFF2-40B4-BE49-F238E27FC236}">
                    <a16:creationId xmlns:a16="http://schemas.microsoft.com/office/drawing/2014/main" id="{83CCCF1B-F1BC-433C-808C-CAEE32F9C367}"/>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2277">
              <a:extLst>
                <a:ext uri="{FF2B5EF4-FFF2-40B4-BE49-F238E27FC236}">
                  <a16:creationId xmlns:a16="http://schemas.microsoft.com/office/drawing/2014/main" id="{BE98B645-CEC0-49B1-BE8F-BBB4CBEF6DC9}"/>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19206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marL="0" lvl="0" indent="0" algn="l" rtl="0">
              <a:lnSpc>
                <a:spcPct val="120000"/>
              </a:lnSpc>
              <a:spcBef>
                <a:spcPts val="0"/>
              </a:spcBef>
              <a:spcAft>
                <a:spcPts val="0"/>
              </a:spcAft>
              <a:buClr>
                <a:schemeClr val="lt1"/>
              </a:buClr>
              <a:buSzPts val="1000"/>
              <a:buNone/>
            </a:pPr>
            <a:r>
              <a:rPr lang="fr-FR" sz="1200" b="0">
                <a:solidFill>
                  <a:schemeClr val="lt1"/>
                </a:solidFill>
              </a:rPr>
              <a:t>À l'aide des sept premiers modules de cette boîte à outils et de vos études, plans et contributions locales, il est maintenant important de consolider les informations disponibles. Ces informations sont cruciales pour soutenir le plaidoyer, la planification et le financement d'actions efficaces et efficientes. </a:t>
            </a:r>
            <a:endParaRPr lang="fr-FR" sz="1100"/>
          </a:p>
          <a:p>
            <a:pPr marL="0" lvl="0" indent="0" algn="l" rtl="0">
              <a:lnSpc>
                <a:spcPct val="120000"/>
              </a:lnSpc>
              <a:spcBef>
                <a:spcPts val="900"/>
              </a:spcBef>
              <a:spcAft>
                <a:spcPts val="0"/>
              </a:spcAft>
              <a:buClr>
                <a:schemeClr val="lt1"/>
              </a:buClr>
              <a:buSzPts val="1000"/>
              <a:buNone/>
            </a:pPr>
            <a:r>
              <a:rPr lang="fr-FR" sz="1200" b="0">
                <a:solidFill>
                  <a:schemeClr val="lt1"/>
                </a:solidFill>
              </a:rPr>
              <a:t>Pour renforcer la promotion de l’AEPE, il est utile de pouvoir recommander des synergies avec d'autres actions climatiques et des co-bénéfices. Cela vous permet de réunir plus d'expertise, de solutions existantes et planifiées, ainsi que de voix engagées dans le plaidoyer.</a:t>
            </a:r>
            <a:endParaRPr lang="fr-FR" sz="1100"/>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solidFill>
                  <a:schemeClr val="bg1"/>
                </a:solidFill>
              </a:rPr>
              <a:t>Promouvoir l'accès à l'énergie</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fr-FR" b="0">
                <a:solidFill>
                  <a:schemeClr val="bg1"/>
                </a:solidFill>
              </a:rPr>
              <a:t>Module 8 - Promouvoir l'accès à l'énergie</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73881" y="1828800"/>
            <a:ext cx="3962399" cy="4355125"/>
          </a:xfrm>
          <a:prstGeom prst="roundRect">
            <a:avLst>
              <a:gd name="adj" fmla="val 3760"/>
            </a:avLst>
          </a:prstGeom>
          <a:solidFill>
            <a:schemeClr val="bg1"/>
          </a:solidFill>
        </p:spPr>
        <p:txBody>
          <a:bodyPr/>
          <a:lstStyle/>
          <a:p>
            <a:pPr marL="0" lvl="0" indent="0" algn="l" rtl="0">
              <a:lnSpc>
                <a:spcPct val="90000"/>
              </a:lnSpc>
              <a:spcBef>
                <a:spcPts val="0"/>
              </a:spcBef>
              <a:spcAft>
                <a:spcPts val="0"/>
              </a:spcAft>
              <a:buClr>
                <a:schemeClr val="accent6"/>
              </a:buClr>
              <a:buSzPts val="1000"/>
              <a:buNone/>
            </a:pPr>
            <a:r>
              <a:rPr lang="fr-FR" sz="1200">
                <a:solidFill>
                  <a:srgbClr val="F19500"/>
                </a:solidFill>
              </a:rPr>
              <a:t>Objectifs du module</a:t>
            </a:r>
            <a:endParaRPr lang="fr-FR" sz="1100">
              <a:solidFill>
                <a:srgbClr val="F19500"/>
              </a:solidFill>
            </a:endParaRPr>
          </a:p>
          <a:p>
            <a:pPr marL="241300" lvl="0" indent="-241300" algn="l" rtl="0">
              <a:lnSpc>
                <a:spcPct val="90000"/>
              </a:lnSpc>
              <a:spcBef>
                <a:spcPts val="900"/>
              </a:spcBef>
              <a:spcAft>
                <a:spcPts val="0"/>
              </a:spcAft>
              <a:buClr>
                <a:schemeClr val="accent6"/>
              </a:buClr>
              <a:buSzPts val="1000"/>
              <a:buFont typeface="Arial"/>
              <a:buChar char="•"/>
            </a:pPr>
            <a:r>
              <a:rPr lang="fr-FR" sz="1200" b="0">
                <a:solidFill>
                  <a:srgbClr val="F19500"/>
                </a:solidFill>
              </a:rPr>
              <a:t>Permettre aux villes de justifier une série de mesures basées sur le vécu des communautés</a:t>
            </a:r>
            <a:endParaRPr lang="fr-FR" sz="1100">
              <a:solidFill>
                <a:srgbClr val="F19500"/>
              </a:solidFill>
            </a:endParaRPr>
          </a:p>
          <a:p>
            <a:pPr marL="0" marR="0" lvl="0" indent="0" algn="l" rtl="0">
              <a:lnSpc>
                <a:spcPct val="90000"/>
              </a:lnSpc>
              <a:spcBef>
                <a:spcPts val="900"/>
              </a:spcBef>
              <a:spcAft>
                <a:spcPts val="0"/>
              </a:spcAft>
              <a:buClr>
                <a:schemeClr val="accent6"/>
              </a:buClr>
              <a:buSzPts val="1000"/>
              <a:buNone/>
            </a:pPr>
            <a:endParaRPr lang="fr-FR" sz="1200">
              <a:solidFill>
                <a:srgbClr val="F19500"/>
              </a:solidFill>
            </a:endParaRPr>
          </a:p>
          <a:p>
            <a:pPr marL="0" marR="0" lvl="0" indent="0" algn="l" rtl="0">
              <a:lnSpc>
                <a:spcPct val="90000"/>
              </a:lnSpc>
              <a:spcBef>
                <a:spcPts val="900"/>
              </a:spcBef>
              <a:spcAft>
                <a:spcPts val="0"/>
              </a:spcAft>
              <a:buClr>
                <a:schemeClr val="accent6"/>
              </a:buClr>
              <a:buSzPts val="1000"/>
              <a:buNone/>
            </a:pPr>
            <a:r>
              <a:rPr lang="fr-FR" sz="1200">
                <a:solidFill>
                  <a:srgbClr val="F19500"/>
                </a:solidFill>
              </a:rPr>
              <a:t>Autres ressources utiles</a:t>
            </a:r>
            <a:endParaRPr lang="fr-FR" sz="1100">
              <a:solidFill>
                <a:srgbClr val="F19500"/>
              </a:solidFill>
            </a:endParaRPr>
          </a:p>
          <a:p>
            <a:pPr marL="241300" marR="0" lvl="0" indent="-241300" algn="l" rtl="0">
              <a:lnSpc>
                <a:spcPct val="90000"/>
              </a:lnSpc>
              <a:spcBef>
                <a:spcPts val="900"/>
              </a:spcBef>
              <a:spcAft>
                <a:spcPts val="0"/>
              </a:spcAft>
              <a:buClr>
                <a:srgbClr val="0E1A33"/>
              </a:buClr>
              <a:buSzPts val="1000"/>
              <a:buFont typeface="Arial"/>
              <a:buChar char="•"/>
            </a:pPr>
            <a:r>
              <a:rPr lang="fr-FR" sz="1200" b="0" u="sng">
                <a:solidFill>
                  <a:srgbClr val="F19500"/>
                </a:solidFill>
                <a:hlinkClick r:id="rId3">
                  <a:extLst>
                    <a:ext uri="{A12FA001-AC4F-418D-AE19-62706E023703}">
                      <ahyp:hlinkClr xmlns:ahyp="http://schemas.microsoft.com/office/drawing/2018/hyperlinkcolor" val="tx"/>
                    </a:ext>
                  </a:extLst>
                </a:hlinkClick>
              </a:rPr>
              <a:t>Boîtes à outils sur le climat pour les PPP d'infrastructure </a:t>
            </a:r>
            <a:r>
              <a:rPr lang="fr-FR" sz="1200" b="0">
                <a:solidFill>
                  <a:srgbClr val="F19500"/>
                </a:solidFill>
              </a:rPr>
              <a:t>- Banque mondiale (seulement disponible </a:t>
            </a:r>
            <a:r>
              <a:rPr lang="fr-FR" sz="1200" b="0" u="sng">
                <a:solidFill>
                  <a:srgbClr val="F19500"/>
                </a:solidFill>
              </a:rPr>
              <a:t>en anglais</a:t>
            </a:r>
            <a:r>
              <a:rPr lang="fr-FR" sz="1200" b="0">
                <a:solidFill>
                  <a:srgbClr val="F19500"/>
                </a:solidFill>
              </a:rPr>
              <a:t>)</a:t>
            </a:r>
            <a:endParaRPr lang="fr-FR" sz="1100">
              <a:solidFill>
                <a:srgbClr val="F19500"/>
              </a:solidFill>
            </a:endParaRPr>
          </a:p>
          <a:p>
            <a:pPr marL="241300" marR="0" lvl="0" indent="-241300" algn="l" rtl="0">
              <a:lnSpc>
                <a:spcPct val="90000"/>
              </a:lnSpc>
              <a:spcBef>
                <a:spcPts val="900"/>
              </a:spcBef>
              <a:spcAft>
                <a:spcPts val="0"/>
              </a:spcAft>
              <a:buClr>
                <a:srgbClr val="0E1A33"/>
              </a:buClr>
              <a:buSzPts val="1000"/>
              <a:buFont typeface="Arial"/>
              <a:buChar char="•"/>
            </a:pPr>
            <a:r>
              <a:rPr lang="fr-FR" sz="1200" b="0" u="sng">
                <a:solidFill>
                  <a:srgbClr val="F19500"/>
                </a:solidFill>
                <a:hlinkClick r:id="rId4">
                  <a:extLst>
                    <a:ext uri="{A12FA001-AC4F-418D-AE19-62706E023703}">
                      <ahyp:hlinkClr xmlns:ahyp="http://schemas.microsoft.com/office/drawing/2018/hyperlinkcolor" val="tx"/>
                    </a:ext>
                  </a:extLst>
                </a:hlinkClick>
              </a:rPr>
              <a:t>Boîte à outils Microsoft Excel pour la planification des systèmes énergétiques hybrides</a:t>
            </a:r>
            <a:r>
              <a:rPr lang="fr-FR" sz="1200" b="0">
                <a:solidFill>
                  <a:srgbClr val="F19500"/>
                </a:solidFill>
              </a:rPr>
              <a:t> - Banque asiatique de développement (seulement disponible </a:t>
            </a:r>
            <a:r>
              <a:rPr lang="fr-FR" sz="1200" b="0" u="sng">
                <a:solidFill>
                  <a:srgbClr val="F19500"/>
                </a:solidFill>
              </a:rPr>
              <a:t>en anglais</a:t>
            </a:r>
            <a:r>
              <a:rPr lang="fr-FR" sz="1200" b="0">
                <a:solidFill>
                  <a:srgbClr val="F19500"/>
                </a:solidFill>
              </a:rPr>
              <a:t>)</a:t>
            </a:r>
            <a:endParaRPr kumimoji="0" lang="en-GB" sz="1200" b="0" u="none" strike="noStrike" kern="1200" cap="none" spc="0" normalizeH="0" baseline="0" noProof="0">
              <a:ln>
                <a:noFill/>
              </a:ln>
              <a:solidFill>
                <a:srgbClr val="F19500"/>
              </a:solidFill>
              <a:effectLst/>
              <a:uLnTx/>
              <a:uFillTx/>
              <a:latin typeface="Arial" panose="020B0604020202020204" pitchFamily="34" charset="0"/>
              <a:ea typeface="+mn-ea"/>
              <a:cs typeface="Arial" panose="020B0604020202020204" pitchFamily="34" charset="0"/>
            </a:endParaRPr>
          </a:p>
          <a:p>
            <a:endParaRPr lang="en-GB">
              <a:solidFill>
                <a:srgbClr val="F19500"/>
              </a:solidFill>
            </a:endParaRPr>
          </a:p>
        </p:txBody>
      </p:sp>
      <p:sp>
        <p:nvSpPr>
          <p:cNvPr id="2" name="Slide Number Placeholder 1">
            <a:extLst>
              <a:ext uri="{FF2B5EF4-FFF2-40B4-BE49-F238E27FC236}">
                <a16:creationId xmlns:a16="http://schemas.microsoft.com/office/drawing/2014/main" id="{4531B99A-F01D-FDAA-CE3C-3F69D30FA5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8" name="Oval 27">
            <a:hlinkClick r:id="rId5" action="ppaction://hlinksldjump"/>
            <a:extLst>
              <a:ext uri="{FF2B5EF4-FFF2-40B4-BE49-F238E27FC236}">
                <a16:creationId xmlns:a16="http://schemas.microsoft.com/office/drawing/2014/main" id="{5D3B6BC3-6D77-4D10-B5A7-472B0EBDA0B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6" action="ppaction://hlinksldjump"/>
            <a:extLst>
              <a:ext uri="{FF2B5EF4-FFF2-40B4-BE49-F238E27FC236}">
                <a16:creationId xmlns:a16="http://schemas.microsoft.com/office/drawing/2014/main" id="{60F34871-909D-43B3-B6F1-C7E9BC958A03}"/>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10FD14BB-8094-481E-944A-8AE9283C8D8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13963CC9-67DD-478F-8B15-2A39A8EFD8E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C47BF3A9-BEFD-4D69-8312-D279C7397F6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9" action="ppaction://hlinksldjump"/>
            <a:extLst>
              <a:ext uri="{FF2B5EF4-FFF2-40B4-BE49-F238E27FC236}">
                <a16:creationId xmlns:a16="http://schemas.microsoft.com/office/drawing/2014/main" id="{815F56D0-B9B7-4226-9821-3589DB7B790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FD8B25BF-9BE8-4D07-AD5C-AF7F369A3D5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231E94ED-5A32-4F18-80E6-91CA4BEA910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2" action="ppaction://hlinksldjump"/>
            <a:extLst>
              <a:ext uri="{FF2B5EF4-FFF2-40B4-BE49-F238E27FC236}">
                <a16:creationId xmlns:a16="http://schemas.microsoft.com/office/drawing/2014/main" id="{E2A5BE0C-073D-4F67-A555-CA6C73D2281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3" action="ppaction://hlinksldjump"/>
            <a:extLst>
              <a:ext uri="{FF2B5EF4-FFF2-40B4-BE49-F238E27FC236}">
                <a16:creationId xmlns:a16="http://schemas.microsoft.com/office/drawing/2014/main" id="{DD761D54-6017-426B-8417-D850DF5BD2A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CC0BDA6-6656-415A-8C56-10929AE66D68}"/>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9255BF11-7300-45F9-B935-2FC69A4F3C6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CE1D1D65-8191-45B6-AA00-DB687FC4FC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255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vert="horz" lIns="91440" tIns="45720" rIns="91440" bIns="45720" rtlCol="0" anchor="t">
            <a:normAutofit lnSpcReduction="10000"/>
          </a:bodyPr>
          <a:lstStyle/>
          <a:p>
            <a:pPr marL="0" lvl="0" indent="0" algn="l" rtl="0">
              <a:lnSpc>
                <a:spcPct val="90000"/>
              </a:lnSpc>
              <a:spcBef>
                <a:spcPts val="0"/>
              </a:spcBef>
              <a:spcAft>
                <a:spcPts val="0"/>
              </a:spcAft>
              <a:buClr>
                <a:srgbClr val="C1D0EF"/>
              </a:buClr>
              <a:buSzPct val="100000"/>
              <a:buNone/>
            </a:pPr>
            <a:r>
              <a:rPr lang="fr-FR" sz="1200">
                <a:solidFill>
                  <a:srgbClr val="FBDFB2"/>
                </a:solidFill>
              </a:rPr>
              <a:t>Á qui nous adressons</a:t>
            </a:r>
            <a:r>
              <a:rPr lang="fr-FR" sz="1200">
                <a:solidFill>
                  <a:srgbClr val="FBDFB2"/>
                </a:solidFill>
                <a:latin typeface="Arial"/>
                <a:ea typeface="Arial"/>
                <a:cs typeface="Arial"/>
                <a:sym typeface="Arial"/>
              </a:rPr>
              <a:t>-nous pour promouvoir nos actions, et pourquoi?</a:t>
            </a:r>
            <a:endParaRPr lang="fr-FR" sz="1100">
              <a:solidFill>
                <a:srgbClr val="FBDFB2"/>
              </a:solidFill>
            </a:endParaRPr>
          </a:p>
          <a:p>
            <a:pPr marL="241300" lvl="0" indent="-236537" algn="l" rtl="0">
              <a:lnSpc>
                <a:spcPct val="120000"/>
              </a:lnSpc>
              <a:spcBef>
                <a:spcPts val="900"/>
              </a:spcBef>
              <a:spcAft>
                <a:spcPts val="0"/>
              </a:spcAft>
              <a:buClr>
                <a:schemeClr val="lt1"/>
              </a:buClr>
              <a:buSzPct val="100000"/>
              <a:buFont typeface="Arial"/>
              <a:buChar char="•"/>
            </a:pPr>
            <a:r>
              <a:rPr lang="fr-FR" sz="1200">
                <a:solidFill>
                  <a:schemeClr val="lt1"/>
                </a:solidFill>
              </a:rPr>
              <a:t>Les citoyens locaux</a:t>
            </a:r>
            <a:br>
              <a:rPr lang="fr-FR" sz="1200" b="0"/>
            </a:br>
            <a:r>
              <a:rPr lang="fr-FR" sz="1200" b="0">
                <a:solidFill>
                  <a:schemeClr val="lt1"/>
                </a:solidFill>
                <a:latin typeface="Arial"/>
                <a:ea typeface="Arial"/>
                <a:cs typeface="Arial"/>
                <a:sym typeface="Arial"/>
              </a:rPr>
              <a:t>Développer la solidarité entre les groupes communautaires et assurer la transparence sur l'affectation des ressources d</a:t>
            </a:r>
            <a:r>
              <a:rPr lang="fr-FR" sz="1200" b="0">
                <a:solidFill>
                  <a:schemeClr val="lt1"/>
                </a:solidFill>
              </a:rPr>
              <a:t>e la collectivité locale dans le cadre de l’AEPE</a:t>
            </a:r>
            <a:r>
              <a:rPr lang="fr-FR" sz="1200" b="0">
                <a:solidFill>
                  <a:schemeClr val="lt1"/>
                </a:solidFill>
                <a:latin typeface="Arial"/>
                <a:ea typeface="Arial"/>
                <a:cs typeface="Arial"/>
                <a:sym typeface="Arial"/>
              </a:rPr>
              <a:t>.</a:t>
            </a:r>
            <a:endParaRPr lang="fr-FR" sz="1100"/>
          </a:p>
          <a:p>
            <a:pPr marL="241300" lvl="0" indent="-236537" algn="l" rtl="0">
              <a:lnSpc>
                <a:spcPct val="120000"/>
              </a:lnSpc>
              <a:spcBef>
                <a:spcPts val="900"/>
              </a:spcBef>
              <a:spcAft>
                <a:spcPts val="0"/>
              </a:spcAft>
              <a:buClr>
                <a:schemeClr val="lt1"/>
              </a:buClr>
              <a:buSzPct val="100000"/>
              <a:buFont typeface="Arial"/>
              <a:buChar char="•"/>
            </a:pPr>
            <a:r>
              <a:rPr lang="fr-FR" sz="1200">
                <a:solidFill>
                  <a:schemeClr val="lt1"/>
                </a:solidFill>
              </a:rPr>
              <a:t>Les e</a:t>
            </a:r>
            <a:r>
              <a:rPr lang="fr-FR" sz="1200">
                <a:solidFill>
                  <a:schemeClr val="lt1"/>
                </a:solidFill>
                <a:latin typeface="Arial"/>
                <a:ea typeface="Arial"/>
                <a:cs typeface="Arial"/>
                <a:sym typeface="Arial"/>
              </a:rPr>
              <a:t>xperts techniques et </a:t>
            </a:r>
            <a:r>
              <a:rPr lang="fr-FR" sz="1200">
                <a:solidFill>
                  <a:schemeClr val="lt1"/>
                </a:solidFill>
              </a:rPr>
              <a:t>partenaires</a:t>
            </a:r>
            <a:r>
              <a:rPr lang="fr-FR" sz="1200">
                <a:solidFill>
                  <a:schemeClr val="lt1"/>
                </a:solidFill>
                <a:latin typeface="Arial"/>
                <a:ea typeface="Arial"/>
                <a:cs typeface="Arial"/>
                <a:sym typeface="Arial"/>
              </a:rPr>
              <a:t> financiers</a:t>
            </a:r>
            <a:br>
              <a:rPr lang="fr-FR" sz="1200" b="0"/>
            </a:br>
            <a:r>
              <a:rPr lang="fr-FR" sz="1200" b="0">
                <a:solidFill>
                  <a:schemeClr val="lt1"/>
                </a:solidFill>
              </a:rPr>
              <a:t>Fournir</a:t>
            </a:r>
            <a:r>
              <a:rPr lang="fr-FR" sz="1200" b="0">
                <a:solidFill>
                  <a:schemeClr val="lt1"/>
                </a:solidFill>
                <a:latin typeface="Arial"/>
                <a:ea typeface="Arial"/>
                <a:cs typeface="Arial"/>
                <a:sym typeface="Arial"/>
              </a:rPr>
              <a:t> une base de référence de l</a:t>
            </a:r>
            <a:r>
              <a:rPr lang="fr-FR" sz="1200" b="0">
                <a:solidFill>
                  <a:schemeClr val="lt1"/>
                </a:solidFill>
              </a:rPr>
              <a:t>’AEPE </a:t>
            </a:r>
            <a:r>
              <a:rPr lang="fr-FR" sz="1200" b="0">
                <a:solidFill>
                  <a:schemeClr val="lt1"/>
                </a:solidFill>
                <a:latin typeface="Arial"/>
                <a:ea typeface="Arial"/>
                <a:cs typeface="Arial"/>
                <a:sym typeface="Arial"/>
              </a:rPr>
              <a:t>avec des données solides</a:t>
            </a:r>
            <a:r>
              <a:rPr lang="fr-FR" sz="1200" b="0"/>
              <a:t> </a:t>
            </a:r>
            <a:r>
              <a:rPr lang="fr-FR" sz="1200" b="0">
                <a:solidFill>
                  <a:schemeClr val="lt1"/>
                </a:solidFill>
                <a:latin typeface="Arial"/>
                <a:ea typeface="Arial"/>
                <a:cs typeface="Arial"/>
                <a:sym typeface="Arial"/>
              </a:rPr>
              <a:t>et des objectifs spécifiques à la communauté </a:t>
            </a:r>
            <a:r>
              <a:rPr lang="fr-FR" sz="1200" b="0">
                <a:solidFill>
                  <a:schemeClr val="lt1"/>
                </a:solidFill>
              </a:rPr>
              <a:t>aux</a:t>
            </a:r>
            <a:r>
              <a:rPr lang="fr-FR" sz="1200" b="0">
                <a:solidFill>
                  <a:schemeClr val="lt1"/>
                </a:solidFill>
                <a:latin typeface="Arial"/>
                <a:ea typeface="Arial"/>
                <a:cs typeface="Arial"/>
                <a:sym typeface="Arial"/>
              </a:rPr>
              <a:t> </a:t>
            </a:r>
            <a:r>
              <a:rPr lang="fr-FR" sz="1200" b="0">
                <a:solidFill>
                  <a:schemeClr val="lt1"/>
                </a:solidFill>
              </a:rPr>
              <a:t>acteurs</a:t>
            </a:r>
            <a:r>
              <a:rPr lang="fr-FR" sz="1200" b="0">
                <a:solidFill>
                  <a:schemeClr val="lt1"/>
                </a:solidFill>
                <a:latin typeface="Arial"/>
                <a:ea typeface="Arial"/>
                <a:cs typeface="Arial"/>
                <a:sym typeface="Arial"/>
              </a:rPr>
              <a:t> non gouvernementa</a:t>
            </a:r>
            <a:r>
              <a:rPr lang="fr-FR" sz="1200" b="0">
                <a:solidFill>
                  <a:schemeClr val="lt1"/>
                </a:solidFill>
              </a:rPr>
              <a:t>ux</a:t>
            </a:r>
            <a:r>
              <a:rPr lang="fr-FR" sz="1200" b="0">
                <a:solidFill>
                  <a:schemeClr val="lt1"/>
                </a:solidFill>
                <a:latin typeface="Arial"/>
                <a:ea typeface="Arial"/>
                <a:cs typeface="Arial"/>
                <a:sym typeface="Arial"/>
              </a:rPr>
              <a:t> </a:t>
            </a:r>
            <a:r>
              <a:rPr lang="fr-FR" sz="1200" b="0">
                <a:solidFill>
                  <a:schemeClr val="lt1"/>
                </a:solidFill>
              </a:rPr>
              <a:t>leur permet d’identifier l</a:t>
            </a:r>
            <a:r>
              <a:rPr lang="fr-FR" sz="1200" b="0">
                <a:solidFill>
                  <a:schemeClr val="lt1"/>
                </a:solidFill>
                <a:latin typeface="Arial"/>
                <a:ea typeface="Arial"/>
                <a:cs typeface="Arial"/>
                <a:sym typeface="Arial"/>
              </a:rPr>
              <a:t>es domaines dans lesquels ils doivent concentrer leurs recherches et leurs </a:t>
            </a:r>
            <a:r>
              <a:rPr lang="fr-FR" sz="1200" b="0">
                <a:solidFill>
                  <a:schemeClr val="lt1"/>
                </a:solidFill>
              </a:rPr>
              <a:t>investissements</a:t>
            </a:r>
            <a:r>
              <a:rPr lang="fr-FR" sz="1200" b="0">
                <a:solidFill>
                  <a:schemeClr val="lt1"/>
                </a:solidFill>
                <a:latin typeface="Arial"/>
                <a:ea typeface="Arial"/>
                <a:cs typeface="Arial"/>
                <a:sym typeface="Arial"/>
              </a:rPr>
              <a:t>.</a:t>
            </a:r>
            <a:endParaRPr lang="fr-FR" sz="1100"/>
          </a:p>
          <a:p>
            <a:pPr marL="241300" lvl="0" indent="-236537" algn="l" rtl="0">
              <a:lnSpc>
                <a:spcPct val="120000"/>
              </a:lnSpc>
              <a:spcBef>
                <a:spcPts val="900"/>
              </a:spcBef>
              <a:spcAft>
                <a:spcPts val="0"/>
              </a:spcAft>
              <a:buClr>
                <a:schemeClr val="lt1"/>
              </a:buClr>
              <a:buSzPct val="100000"/>
              <a:buFont typeface="Arial"/>
              <a:buChar char="•"/>
            </a:pPr>
            <a:r>
              <a:rPr lang="fr-FR" sz="1200">
                <a:solidFill>
                  <a:schemeClr val="lt1"/>
                </a:solidFill>
              </a:rPr>
              <a:t>Les g</a:t>
            </a:r>
            <a:r>
              <a:rPr lang="fr-FR" sz="1200">
                <a:solidFill>
                  <a:schemeClr val="lt1"/>
                </a:solidFill>
                <a:latin typeface="Arial"/>
                <a:ea typeface="Arial"/>
                <a:cs typeface="Arial"/>
                <a:sym typeface="Arial"/>
              </a:rPr>
              <a:t>ouvernements régionaux et nationaux</a:t>
            </a:r>
            <a:br>
              <a:rPr lang="fr-FR" sz="1200" b="0"/>
            </a:br>
            <a:r>
              <a:rPr lang="fr-FR" sz="1200" b="0">
                <a:solidFill>
                  <a:schemeClr val="lt1"/>
                </a:solidFill>
                <a:latin typeface="Arial"/>
                <a:ea typeface="Arial"/>
                <a:cs typeface="Arial"/>
                <a:sym typeface="Arial"/>
              </a:rPr>
              <a:t>Montrer la voie avec d</a:t>
            </a:r>
            <a:r>
              <a:rPr lang="fr-FR" sz="1200" b="0">
                <a:solidFill>
                  <a:schemeClr val="lt1"/>
                </a:solidFill>
              </a:rPr>
              <a:t>es collectivités locales</a:t>
            </a:r>
            <a:r>
              <a:rPr lang="fr-FR" sz="1200" b="0">
                <a:solidFill>
                  <a:schemeClr val="lt1"/>
                </a:solidFill>
                <a:latin typeface="Arial"/>
                <a:ea typeface="Arial"/>
                <a:cs typeface="Arial"/>
                <a:sym typeface="Arial"/>
              </a:rPr>
              <a:t> similaires et voisines pour justifier les changements systémiques ou infrastructurels nécessaires pour faire progresser l'accès à l'énergie ou lutter contre la p</a:t>
            </a:r>
            <a:r>
              <a:rPr lang="fr-FR" sz="1200" b="0">
                <a:solidFill>
                  <a:schemeClr val="lt1"/>
                </a:solidFill>
              </a:rPr>
              <a:t>récari</a:t>
            </a:r>
            <a:r>
              <a:rPr lang="fr-FR" sz="1200" b="0">
                <a:solidFill>
                  <a:schemeClr val="lt1"/>
                </a:solidFill>
                <a:latin typeface="Arial"/>
                <a:ea typeface="Arial"/>
                <a:cs typeface="Arial"/>
                <a:sym typeface="Arial"/>
              </a:rPr>
              <a:t>té énergétique.</a:t>
            </a:r>
            <a:endParaRPr lang="fr-FR" sz="1100"/>
          </a:p>
          <a:p>
            <a:pPr marL="285750" indent="-285750">
              <a:lnSpc>
                <a:spcPct val="120000"/>
              </a:lnSpc>
              <a:buFont typeface="Arial" panose="020B0604020202020204" pitchFamily="34" charset="0"/>
              <a:buChar char="•"/>
            </a:pPr>
            <a:endParaRPr lang="en-GB" b="0">
              <a:solidFill>
                <a:schemeClr val="bg1"/>
              </a:solidFill>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Raconter votre action d’AEPE</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fr-FR" b="0">
                <a:solidFill>
                  <a:schemeClr val="bg1"/>
                </a:solidFill>
              </a:rPr>
              <a:t>Module 8 - Promouvoir l'accès à l'énergie</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Clr>
                <a:srgbClr val="C1D0EF"/>
              </a:buClr>
              <a:buSzPts val="1000"/>
              <a:buFont typeface="Arial"/>
              <a:buNone/>
            </a:pPr>
            <a:r>
              <a:rPr lang="fr-FR" sz="1200" b="1" i="0" u="none" strike="noStrike" cap="none">
                <a:solidFill>
                  <a:srgbClr val="FBDFB2"/>
                </a:solidFill>
                <a:latin typeface="Arial"/>
                <a:ea typeface="Arial"/>
                <a:cs typeface="Arial"/>
                <a:sym typeface="Arial"/>
              </a:rPr>
              <a:t>Ce qui fait la force d'un</a:t>
            </a:r>
            <a:r>
              <a:rPr lang="fr-FR" sz="1200" b="1">
                <a:solidFill>
                  <a:srgbClr val="FBDFB2"/>
                </a:solidFill>
              </a:rPr>
              <a:t> témoignage</a:t>
            </a:r>
            <a:endParaRPr lang="fr-FR" sz="1800">
              <a:solidFill>
                <a:srgbClr val="FBDFB2"/>
              </a:solidFill>
            </a:endParaRPr>
          </a:p>
          <a:p>
            <a:pPr marL="241300" marR="0" lvl="0" indent="-241300" algn="l" rtl="0">
              <a:lnSpc>
                <a:spcPct val="120000"/>
              </a:lnSpc>
              <a:spcBef>
                <a:spcPts val="900"/>
              </a:spcBef>
              <a:spcAft>
                <a:spcPts val="0"/>
              </a:spcAft>
              <a:buClr>
                <a:srgbClr val="FFFFFF"/>
              </a:buClr>
              <a:buSzPts val="1000"/>
              <a:buFont typeface="Arial"/>
              <a:buChar char="•"/>
            </a:pPr>
            <a:r>
              <a:rPr lang="fr-FR" sz="1200" b="0" i="0" u="none" strike="noStrike" cap="none">
                <a:solidFill>
                  <a:srgbClr val="FFFFFF"/>
                </a:solidFill>
                <a:latin typeface="Arial"/>
                <a:ea typeface="Arial"/>
                <a:cs typeface="Arial"/>
                <a:sym typeface="Arial"/>
              </a:rPr>
              <a:t>Un groupe cible </a:t>
            </a:r>
            <a:r>
              <a:rPr lang="fr-FR" sz="1200">
                <a:solidFill>
                  <a:srgbClr val="FFFFFF"/>
                </a:solidFill>
              </a:rPr>
              <a:t>bien identifié</a:t>
            </a:r>
            <a:r>
              <a:rPr lang="fr-FR" sz="1200" b="0" i="0" u="none" strike="noStrike" cap="none">
                <a:solidFill>
                  <a:srgbClr val="FFFFFF"/>
                </a:solidFill>
                <a:latin typeface="Arial"/>
                <a:ea typeface="Arial"/>
                <a:cs typeface="Arial"/>
                <a:sym typeface="Arial"/>
              </a:rPr>
              <a:t> pour l</a:t>
            </a:r>
            <a:r>
              <a:rPr lang="fr-FR" sz="1200">
                <a:solidFill>
                  <a:srgbClr val="FFFFFF"/>
                </a:solidFill>
              </a:rPr>
              <a:t>a mesure en se basant</a:t>
            </a:r>
            <a:r>
              <a:rPr lang="fr-FR" sz="1200" b="0">
                <a:solidFill>
                  <a:srgbClr val="FFFFFF"/>
                </a:solidFill>
                <a:latin typeface="Arial"/>
                <a:ea typeface="Arial"/>
                <a:cs typeface="Arial"/>
                <a:sym typeface="Arial"/>
              </a:rPr>
              <a:t> </a:t>
            </a:r>
            <a:r>
              <a:rPr lang="fr-FR" sz="1200">
                <a:solidFill>
                  <a:srgbClr val="FFFFFF"/>
                </a:solidFill>
              </a:rPr>
              <a:t>sur</a:t>
            </a:r>
            <a:r>
              <a:rPr lang="fr-FR" sz="1200" b="0">
                <a:solidFill>
                  <a:srgbClr val="FFFFFF"/>
                </a:solidFill>
                <a:latin typeface="Arial"/>
                <a:ea typeface="Arial"/>
                <a:cs typeface="Arial"/>
                <a:sym typeface="Arial"/>
              </a:rPr>
              <a:t> </a:t>
            </a:r>
            <a:r>
              <a:rPr lang="fr-FR" sz="1200">
                <a:solidFill>
                  <a:srgbClr val="FFFFFF"/>
                </a:solidFill>
              </a:rPr>
              <a:t>l</a:t>
            </a:r>
            <a:r>
              <a:rPr lang="fr-FR" sz="1200" b="0">
                <a:solidFill>
                  <a:srgbClr val="FFFFFF"/>
                </a:solidFill>
                <a:latin typeface="Arial"/>
                <a:ea typeface="Arial"/>
                <a:cs typeface="Arial"/>
                <a:sym typeface="Arial"/>
              </a:rPr>
              <a:t>es données et/ou </a:t>
            </a:r>
            <a:r>
              <a:rPr lang="fr-FR" sz="1200">
                <a:solidFill>
                  <a:srgbClr val="FFFFFF"/>
                </a:solidFill>
              </a:rPr>
              <a:t>l</a:t>
            </a:r>
            <a:r>
              <a:rPr lang="fr-FR" sz="1200" b="0">
                <a:solidFill>
                  <a:srgbClr val="FFFFFF"/>
                </a:solidFill>
                <a:latin typeface="Arial"/>
                <a:ea typeface="Arial"/>
                <a:cs typeface="Arial"/>
                <a:sym typeface="Arial"/>
              </a:rPr>
              <a:t>es</a:t>
            </a:r>
            <a:r>
              <a:rPr lang="fr-FR" sz="1200">
                <a:solidFill>
                  <a:srgbClr val="FFFFFF"/>
                </a:solidFill>
              </a:rPr>
              <a:t> témoignages des communautés concernant l’AEPE</a:t>
            </a:r>
            <a:endParaRPr lang="fr-FR" sz="1800"/>
          </a:p>
          <a:p>
            <a:pPr marL="241300" marR="0" lvl="0" indent="-241300" algn="l" rtl="0">
              <a:lnSpc>
                <a:spcPct val="120000"/>
              </a:lnSpc>
              <a:spcBef>
                <a:spcPts val="900"/>
              </a:spcBef>
              <a:spcAft>
                <a:spcPts val="0"/>
              </a:spcAft>
              <a:buClr>
                <a:srgbClr val="FFFFFF"/>
              </a:buClr>
              <a:buSzPts val="1000"/>
              <a:buFont typeface="Arial"/>
              <a:buChar char="•"/>
            </a:pPr>
            <a:r>
              <a:rPr lang="fr-FR" sz="1200">
                <a:solidFill>
                  <a:srgbClr val="FFFFFF"/>
                </a:solidFill>
              </a:rPr>
              <a:t>Une contribution</a:t>
            </a:r>
            <a:r>
              <a:rPr lang="fr-FR" sz="1200" b="0" i="0" u="none" strike="noStrike" cap="none">
                <a:solidFill>
                  <a:srgbClr val="FFFFFF"/>
                </a:solidFill>
                <a:latin typeface="Arial"/>
                <a:ea typeface="Arial"/>
                <a:cs typeface="Arial"/>
                <a:sym typeface="Arial"/>
              </a:rPr>
              <a:t> significati</a:t>
            </a:r>
            <a:r>
              <a:rPr lang="fr-FR" sz="1200">
                <a:solidFill>
                  <a:srgbClr val="FFFFFF"/>
                </a:solidFill>
              </a:rPr>
              <a:t>ve </a:t>
            </a:r>
            <a:r>
              <a:rPr lang="fr-FR" sz="1200" b="0" i="0" u="none" strike="noStrike" cap="none">
                <a:solidFill>
                  <a:srgbClr val="FFFFFF"/>
                </a:solidFill>
                <a:latin typeface="Arial"/>
                <a:ea typeface="Arial"/>
                <a:cs typeface="Arial"/>
                <a:sym typeface="Arial"/>
              </a:rPr>
              <a:t>des parties prenantes dans la co-conception et/ou la vérification du bien-fondé des solutions d</a:t>
            </a:r>
            <a:r>
              <a:rPr lang="fr-FR" sz="1200">
                <a:solidFill>
                  <a:srgbClr val="FFFFFF"/>
                </a:solidFill>
              </a:rPr>
              <a:t>’AEPE</a:t>
            </a:r>
            <a:r>
              <a:rPr lang="fr-FR" sz="1200" b="0" i="0" u="none" strike="noStrike" cap="none">
                <a:solidFill>
                  <a:srgbClr val="FFFFFF"/>
                </a:solidFill>
                <a:latin typeface="Arial"/>
                <a:ea typeface="Arial"/>
                <a:cs typeface="Arial"/>
                <a:sym typeface="Arial"/>
              </a:rPr>
              <a:t>, et </a:t>
            </a:r>
            <a:r>
              <a:rPr lang="fr-FR" sz="1200">
                <a:solidFill>
                  <a:srgbClr val="FFFFFF"/>
                </a:solidFill>
              </a:rPr>
              <a:t>la </a:t>
            </a:r>
            <a:r>
              <a:rPr lang="fr-FR" sz="1200" b="0" i="0" u="none" strike="noStrike" cap="none">
                <a:solidFill>
                  <a:srgbClr val="FFFFFF"/>
                </a:solidFill>
                <a:latin typeface="Arial"/>
                <a:ea typeface="Arial"/>
                <a:cs typeface="Arial"/>
                <a:sym typeface="Arial"/>
              </a:rPr>
              <a:t>documentation de ce</a:t>
            </a:r>
            <a:r>
              <a:rPr lang="fr-FR" sz="1200">
                <a:solidFill>
                  <a:srgbClr val="FFFFFF"/>
                </a:solidFill>
              </a:rPr>
              <a:t>tte contribution</a:t>
            </a:r>
            <a:r>
              <a:rPr lang="fr-FR" sz="1200" b="0" i="0" u="none" strike="noStrike" cap="none">
                <a:solidFill>
                  <a:srgbClr val="FFFFFF"/>
                </a:solidFill>
                <a:latin typeface="Arial"/>
                <a:ea typeface="Arial"/>
                <a:cs typeface="Arial"/>
                <a:sym typeface="Arial"/>
              </a:rPr>
              <a:t>. </a:t>
            </a:r>
            <a:endParaRPr lang="fr-FR" sz="1800"/>
          </a:p>
          <a:p>
            <a:pPr marL="241300" marR="0" lvl="0" indent="-241300" algn="l" rtl="0">
              <a:lnSpc>
                <a:spcPct val="120000"/>
              </a:lnSpc>
              <a:spcBef>
                <a:spcPts val="900"/>
              </a:spcBef>
              <a:spcAft>
                <a:spcPts val="0"/>
              </a:spcAft>
              <a:buClr>
                <a:srgbClr val="FFFFFF"/>
              </a:buClr>
              <a:buSzPts val="1000"/>
              <a:buFont typeface="Arial"/>
              <a:buChar char="•"/>
            </a:pPr>
            <a:r>
              <a:rPr lang="fr-FR" sz="1200" b="0" i="0" u="none" strike="noStrike" cap="none">
                <a:solidFill>
                  <a:srgbClr val="FFFFFF"/>
                </a:solidFill>
                <a:latin typeface="Arial"/>
                <a:ea typeface="Arial"/>
                <a:cs typeface="Arial"/>
                <a:sym typeface="Arial"/>
              </a:rPr>
              <a:t>Une vision des résultats attendus, des </a:t>
            </a:r>
            <a:r>
              <a:rPr lang="fr-FR" sz="1200">
                <a:solidFill>
                  <a:srgbClr val="FFFFFF"/>
                </a:solidFill>
              </a:rPr>
              <a:t>bénéfice</a:t>
            </a:r>
            <a:r>
              <a:rPr lang="fr-FR" sz="1200" b="0" i="0" u="none" strike="noStrike" cap="none">
                <a:solidFill>
                  <a:srgbClr val="FFFFFF"/>
                </a:solidFill>
                <a:latin typeface="Arial"/>
                <a:ea typeface="Arial"/>
                <a:cs typeface="Arial"/>
                <a:sym typeface="Arial"/>
              </a:rPr>
              <a:t>s et de l</a:t>
            </a:r>
            <a:r>
              <a:rPr lang="fr-FR" sz="1200">
                <a:solidFill>
                  <a:srgbClr val="FFFFFF"/>
                </a:solidFill>
              </a:rPr>
              <a:t>eur</a:t>
            </a:r>
            <a:r>
              <a:rPr lang="fr-FR" sz="1200" b="0" i="0" u="none" strike="noStrike" cap="none">
                <a:solidFill>
                  <a:srgbClr val="FFFFFF"/>
                </a:solidFill>
                <a:latin typeface="Arial"/>
                <a:ea typeface="Arial"/>
                <a:cs typeface="Arial"/>
                <a:sym typeface="Arial"/>
              </a:rPr>
              <a:t> répartition</a:t>
            </a:r>
            <a:r>
              <a:rPr lang="fr-FR" sz="1200">
                <a:solidFill>
                  <a:srgbClr val="FFFFFF"/>
                </a:solidFill>
              </a:rPr>
              <a:t> </a:t>
            </a:r>
            <a:r>
              <a:rPr lang="fr-FR" sz="1200" b="0" i="0" u="none" strike="noStrike" cap="none">
                <a:solidFill>
                  <a:srgbClr val="FFFFFF"/>
                </a:solidFill>
                <a:latin typeface="Arial"/>
                <a:ea typeface="Arial"/>
                <a:cs typeface="Arial"/>
                <a:sym typeface="Arial"/>
              </a:rPr>
              <a:t>pour des groupes démographiques spécifiques</a:t>
            </a:r>
            <a:endParaRPr lang="fr-FR" sz="1800"/>
          </a:p>
          <a:p>
            <a:pPr marL="241300" marR="0" lvl="0" indent="-241300" algn="l" rtl="0">
              <a:lnSpc>
                <a:spcPct val="120000"/>
              </a:lnSpc>
              <a:spcBef>
                <a:spcPts val="900"/>
              </a:spcBef>
              <a:spcAft>
                <a:spcPts val="0"/>
              </a:spcAft>
              <a:buClr>
                <a:srgbClr val="FFFFFF"/>
              </a:buClr>
              <a:buSzPts val="1000"/>
              <a:buFont typeface="Arial"/>
              <a:buChar char="•"/>
            </a:pPr>
            <a:r>
              <a:rPr lang="fr-FR" sz="1200">
                <a:solidFill>
                  <a:srgbClr val="FFFFFF"/>
                </a:solidFill>
              </a:rPr>
              <a:t>Une m</a:t>
            </a:r>
            <a:r>
              <a:rPr lang="fr-FR" sz="1200" b="0" i="0" u="none" strike="noStrike" cap="none">
                <a:solidFill>
                  <a:srgbClr val="FFFFFF"/>
                </a:solidFill>
                <a:latin typeface="Arial"/>
                <a:ea typeface="Arial"/>
                <a:cs typeface="Arial"/>
                <a:sym typeface="Arial"/>
              </a:rPr>
              <a:t>ise en évidence des synergies et co-bénéfices possibles</a:t>
            </a:r>
            <a:r>
              <a:rPr lang="fr-FR" sz="1200" b="0">
                <a:solidFill>
                  <a:srgbClr val="FFFFFF"/>
                </a:solidFill>
                <a:latin typeface="Arial"/>
                <a:ea typeface="Arial"/>
                <a:cs typeface="Arial"/>
                <a:sym typeface="Arial"/>
              </a:rPr>
              <a:t> </a:t>
            </a:r>
            <a:r>
              <a:rPr lang="fr-FR" sz="1200">
                <a:solidFill>
                  <a:srgbClr val="FFFFFF"/>
                </a:solidFill>
              </a:rPr>
              <a:t>dans d'autres domaines liés à l'action climatique et à la réduction de la pauvreté.</a:t>
            </a:r>
            <a:endParaRPr lang="fr-FR" sz="1800"/>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Oval 27">
            <a:hlinkClick r:id="rId2" action="ppaction://hlinksldjump"/>
            <a:extLst>
              <a:ext uri="{FF2B5EF4-FFF2-40B4-BE49-F238E27FC236}">
                <a16:creationId xmlns:a16="http://schemas.microsoft.com/office/drawing/2014/main" id="{256F131A-8900-48EB-B75D-991E00D4D8C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3" action="ppaction://hlinksldjump"/>
            <a:extLst>
              <a:ext uri="{FF2B5EF4-FFF2-40B4-BE49-F238E27FC236}">
                <a16:creationId xmlns:a16="http://schemas.microsoft.com/office/drawing/2014/main" id="{53015406-E864-4D46-8304-7BE0F0C9079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2" action="ppaction://hlinksldjump"/>
            <a:extLst>
              <a:ext uri="{FF2B5EF4-FFF2-40B4-BE49-F238E27FC236}">
                <a16:creationId xmlns:a16="http://schemas.microsoft.com/office/drawing/2014/main" id="{7AF092E2-66B7-4403-810A-C7B6E46D85F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ED63A25D-AEAC-4069-853A-2B646419018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6857FE08-D26B-4613-A30C-1B86EDE698E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F9BAD5C6-B778-4D18-9FA1-4F6D50778D6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6B32D57A-FC74-45E7-AF11-7BFD2CEA0F8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A69280A4-CBC1-4928-8B1E-008F032B7E9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2AA5033B-A5A6-499A-98B3-F210E102F9B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D59E7C52-DB55-4538-968C-C761F814F9A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6CBDC0D0-B8DE-4371-986B-8E4376C2D016}"/>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7942C87B-04E7-46C0-9862-F7CFCB75014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560A38A7-FEE0-4674-8C41-84CEA6D1296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8008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marL="0" lvl="0" indent="0" algn="l" rtl="0">
              <a:lnSpc>
                <a:spcPct val="120000"/>
              </a:lnSpc>
              <a:spcBef>
                <a:spcPts val="0"/>
              </a:spcBef>
              <a:spcAft>
                <a:spcPts val="0"/>
              </a:spcAft>
              <a:buClr>
                <a:schemeClr val="dk1"/>
              </a:buClr>
              <a:buSzPts val="1000"/>
              <a:buNone/>
            </a:pPr>
            <a:r>
              <a:rPr lang="fr-FR" sz="1200" b="0">
                <a:solidFill>
                  <a:schemeClr val="tx1"/>
                </a:solidFill>
              </a:rPr>
              <a:t>Comprendre les co-bénéfices et être capable d'identifier les synergies entre les mesures d’AEPE est un élément clé de la promotion des mesures d’AEPE.</a:t>
            </a:r>
            <a:endParaRPr lang="fr-FR" sz="1100">
              <a:solidFill>
                <a:schemeClr val="tx1"/>
              </a:solidFill>
            </a:endParaRPr>
          </a:p>
          <a:p>
            <a:pPr marL="0" lvl="0" indent="0" algn="l" rtl="0">
              <a:lnSpc>
                <a:spcPct val="120000"/>
              </a:lnSpc>
              <a:spcBef>
                <a:spcPts val="900"/>
              </a:spcBef>
              <a:spcAft>
                <a:spcPts val="0"/>
              </a:spcAft>
              <a:buClr>
                <a:schemeClr val="dk1"/>
              </a:buClr>
              <a:buSzPts val="1000"/>
              <a:buNone/>
            </a:pPr>
            <a:r>
              <a:rPr lang="fr-FR" sz="1200" b="0">
                <a:solidFill>
                  <a:schemeClr val="tx1"/>
                </a:solidFill>
              </a:rPr>
              <a:t>Cet outil comporte deux sections : </a:t>
            </a:r>
            <a:endParaRPr lang="fr-FR" sz="1100">
              <a:solidFill>
                <a:schemeClr val="tx1"/>
              </a:solidFill>
            </a:endParaRPr>
          </a:p>
          <a:p>
            <a:pPr marL="292100" lvl="0" indent="-292100" algn="l" rtl="0">
              <a:lnSpc>
                <a:spcPct val="120000"/>
              </a:lnSpc>
              <a:spcBef>
                <a:spcPts val="900"/>
              </a:spcBef>
              <a:spcAft>
                <a:spcPts val="0"/>
              </a:spcAft>
              <a:buClr>
                <a:schemeClr val="dk1"/>
              </a:buClr>
              <a:buSzPts val="1000"/>
              <a:buAutoNum type="arabicPeriod"/>
            </a:pPr>
            <a:r>
              <a:rPr lang="fr-FR" sz="1200" b="0">
                <a:solidFill>
                  <a:schemeClr val="tx1"/>
                </a:solidFill>
              </a:rPr>
              <a:t>Une matrice des co-bénéfices, dans laquelle vous pouvez examiner les co-bénéfices suggérés pour les mesures décrites dans le </a:t>
            </a:r>
            <a:r>
              <a:rPr lang="fr-FR" sz="1200" b="0" u="sng">
                <a:solidFill>
                  <a:schemeClr val="tx1"/>
                </a:solidFill>
                <a:hlinkClick r:id="rId3" action="ppaction://hlinksldjump">
                  <a:extLst>
                    <a:ext uri="{A12FA001-AC4F-418D-AE19-62706E023703}">
                      <ahyp:hlinkClr xmlns:ahyp="http://schemas.microsoft.com/office/drawing/2018/hyperlinkcolor" val="tx"/>
                    </a:ext>
                  </a:extLst>
                </a:hlinkClick>
              </a:rPr>
              <a:t>module 7.</a:t>
            </a:r>
            <a:endParaRPr lang="fr-FR" sz="1200" b="0">
              <a:solidFill>
                <a:schemeClr val="tx1"/>
              </a:solidFill>
            </a:endParaRPr>
          </a:p>
          <a:p>
            <a:pPr marL="292100" lvl="0" indent="-292100" algn="l" rtl="0">
              <a:lnSpc>
                <a:spcPct val="120000"/>
              </a:lnSpc>
              <a:spcBef>
                <a:spcPts val="900"/>
              </a:spcBef>
              <a:spcAft>
                <a:spcPts val="0"/>
              </a:spcAft>
              <a:buClr>
                <a:schemeClr val="dk1"/>
              </a:buClr>
              <a:buSzPts val="1000"/>
              <a:buAutoNum type="arabicPeriod"/>
            </a:pPr>
            <a:r>
              <a:rPr lang="fr-FR" sz="1200" b="0">
                <a:solidFill>
                  <a:schemeClr val="tx1"/>
                </a:solidFill>
              </a:rPr>
              <a:t>Une fiche de travail pour combiner la compréhension et les connaissances de votre collectivité locale (et des modules précédents) afin de justifier vos mesures d'accès à l'énergie.</a:t>
            </a:r>
            <a:endParaRPr lang="fr-FR" sz="1100">
              <a:solidFill>
                <a:schemeClr val="tx1"/>
              </a:solidFill>
            </a:endParaRPr>
          </a:p>
          <a:p>
            <a:pPr marL="0" lvl="0" indent="0" algn="l" rtl="0">
              <a:lnSpc>
                <a:spcPct val="120000"/>
              </a:lnSpc>
              <a:spcBef>
                <a:spcPts val="900"/>
              </a:spcBef>
              <a:spcAft>
                <a:spcPts val="0"/>
              </a:spcAft>
              <a:buClr>
                <a:schemeClr val="accent6"/>
              </a:buClr>
              <a:buSzPts val="1000"/>
              <a:buNone/>
            </a:pPr>
            <a:endParaRPr lang="fr-FR" sz="1200" b="0">
              <a:solidFill>
                <a:schemeClr val="tx1"/>
              </a:solidFill>
            </a:endParaRPr>
          </a:p>
          <a:p>
            <a:pPr marL="0" lvl="0" indent="0" algn="l" rtl="0">
              <a:lnSpc>
                <a:spcPct val="120000"/>
              </a:lnSpc>
              <a:spcBef>
                <a:spcPts val="900"/>
              </a:spcBef>
              <a:spcAft>
                <a:spcPts val="0"/>
              </a:spcAft>
              <a:buClr>
                <a:schemeClr val="dk1"/>
              </a:buClr>
              <a:buSzPts val="1000"/>
              <a:buNone/>
            </a:pPr>
            <a:r>
              <a:rPr lang="fr-FR" sz="1200">
                <a:solidFill>
                  <a:schemeClr val="tx1"/>
                </a:solidFill>
                <a:highlight>
                  <a:srgbClr val="00FFFF"/>
                </a:highlight>
              </a:rPr>
              <a:t>Téléchargez cet outil basé sur Excel </a:t>
            </a:r>
            <a:r>
              <a:rPr lang="fr-FR" sz="1200" u="sng">
                <a:solidFill>
                  <a:schemeClr val="tx1"/>
                </a:solidFill>
                <a:highlight>
                  <a:srgbClr val="00FFFF"/>
                </a:highlight>
                <a:hlinkClick r:id="rId4">
                  <a:extLst>
                    <a:ext uri="{A12FA001-AC4F-418D-AE19-62706E023703}">
                      <ahyp:hlinkClr xmlns:ahyp="http://schemas.microsoft.com/office/drawing/2018/hyperlinkcolor" val="tx"/>
                    </a:ext>
                  </a:extLst>
                </a:hlinkClick>
              </a:rPr>
              <a:t>ici</a:t>
            </a:r>
            <a:endParaRPr lang="fr-FR" sz="110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643997" cy="990600"/>
          </a:xfrm>
        </p:spPr>
        <p:txBody>
          <a:bodyPr>
            <a:noAutofit/>
          </a:bodyPr>
          <a:lstStyle/>
          <a:p>
            <a:r>
              <a:rPr lang="en-GB">
                <a:solidFill>
                  <a:srgbClr val="F8A92A"/>
                </a:solidFill>
              </a:rPr>
              <a:t>Outil de narration d'action</a:t>
            </a:r>
            <a:endParaRPr lang="en-GB" b="0">
              <a:solidFill>
                <a:srgbClr val="F8A92A"/>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pPr marL="0" lvl="0" indent="0" algn="l" rtl="0">
              <a:lnSpc>
                <a:spcPct val="90000"/>
              </a:lnSpc>
              <a:spcBef>
                <a:spcPts val="0"/>
              </a:spcBef>
              <a:spcAft>
                <a:spcPts val="0"/>
              </a:spcAft>
              <a:buClr>
                <a:schemeClr val="accent6"/>
              </a:buClr>
              <a:buSzPts val="1000"/>
              <a:buNone/>
            </a:pPr>
            <a:r>
              <a:rPr lang="fr-FR" sz="1200">
                <a:solidFill>
                  <a:srgbClr val="F8A92A"/>
                </a:solidFill>
              </a:rPr>
              <a:t>Quand utiliser cet outil?</a:t>
            </a:r>
            <a:endParaRPr lang="fr-FR" sz="1100">
              <a:solidFill>
                <a:srgbClr val="F8A92A"/>
              </a:solidFill>
            </a:endParaRPr>
          </a:p>
          <a:p>
            <a:pPr marL="0" marR="0" lvl="0" indent="0" algn="l" rtl="0">
              <a:lnSpc>
                <a:spcPct val="120000"/>
              </a:lnSpc>
              <a:spcBef>
                <a:spcPts val="900"/>
              </a:spcBef>
              <a:spcAft>
                <a:spcPts val="0"/>
              </a:spcAft>
              <a:buClr>
                <a:srgbClr val="000000"/>
              </a:buClr>
              <a:buSzPts val="1000"/>
              <a:buFont typeface="Arial"/>
              <a:buNone/>
            </a:pPr>
            <a:r>
              <a:rPr lang="fr-FR" sz="1200" b="0">
                <a:solidFill>
                  <a:schemeClr val="tx1"/>
                </a:solidFill>
              </a:rPr>
              <a:t>La première section de cet outil s'appuie sur votre compréhension des mesures que vous souhaitez utiliser (</a:t>
            </a:r>
            <a:r>
              <a:rPr lang="fr-FR" sz="1200" b="0" u="sng">
                <a:solidFill>
                  <a:schemeClr val="tx1"/>
                </a:solidFill>
                <a:hlinkClick r:id="rId3" action="ppaction://hlinksldjump">
                  <a:extLst>
                    <a:ext uri="{A12FA001-AC4F-418D-AE19-62706E023703}">
                      <ahyp:hlinkClr xmlns:ahyp="http://schemas.microsoft.com/office/drawing/2018/hyperlinkcolor" val="tx"/>
                    </a:ext>
                  </a:extLst>
                </a:hlinkClick>
              </a:rPr>
              <a:t>modules 7 </a:t>
            </a:r>
            <a:r>
              <a:rPr lang="fr-FR" sz="1200" b="0">
                <a:solidFill>
                  <a:schemeClr val="tx1"/>
                </a:solidFill>
              </a:rPr>
              <a:t>et toute autre analyse spécifique à une action), et la seconde section consolide votre compréhension de tous les modules précédents.</a:t>
            </a:r>
            <a:endParaRPr lang="fr-FR" sz="1100">
              <a:solidFill>
                <a:schemeClr val="tx1"/>
              </a:solidFill>
            </a:endParaRPr>
          </a:p>
          <a:p>
            <a:pPr marL="0" marR="0" lvl="0" indent="0" algn="l" rtl="0">
              <a:lnSpc>
                <a:spcPct val="120000"/>
              </a:lnSpc>
              <a:spcBef>
                <a:spcPts val="900"/>
              </a:spcBef>
              <a:spcAft>
                <a:spcPts val="0"/>
              </a:spcAft>
              <a:buClr>
                <a:schemeClr val="accent6"/>
              </a:buClr>
              <a:buSzPts val="1000"/>
              <a:buFont typeface="Arial"/>
              <a:buNone/>
            </a:pPr>
            <a:r>
              <a:rPr lang="fr-FR" sz="1200">
                <a:solidFill>
                  <a:srgbClr val="F8A92A"/>
                </a:solidFill>
              </a:rPr>
              <a:t>Qui doit participer à la conversation?</a:t>
            </a:r>
            <a:endParaRPr lang="fr-FR" sz="1100">
              <a:solidFill>
                <a:srgbClr val="F8A92A"/>
              </a:solidFill>
            </a:endParaRPr>
          </a:p>
          <a:p>
            <a:pPr marL="0" marR="0" lvl="0" indent="0" algn="l" rtl="0">
              <a:lnSpc>
                <a:spcPct val="120000"/>
              </a:lnSpc>
              <a:spcBef>
                <a:spcPts val="900"/>
              </a:spcBef>
              <a:spcAft>
                <a:spcPts val="0"/>
              </a:spcAft>
              <a:buClr>
                <a:srgbClr val="000000"/>
              </a:buClr>
              <a:buSzPts val="1000"/>
              <a:buFont typeface="Arial"/>
              <a:buNone/>
            </a:pPr>
            <a:r>
              <a:rPr lang="fr-FR" sz="1200" b="0" i="0" u="none" strike="noStrike" cap="none">
                <a:solidFill>
                  <a:schemeClr val="tx1"/>
                </a:solidFill>
                <a:latin typeface="Arial"/>
                <a:ea typeface="Arial"/>
                <a:cs typeface="Arial"/>
                <a:sym typeface="Arial"/>
              </a:rPr>
              <a:t>Le personnel de la ville qui a une vue d'ensemble des résultats des modules précédents.</a:t>
            </a:r>
            <a:endParaRPr lang="fr-FR" sz="1100">
              <a:solidFill>
                <a:schemeClr val="tx1"/>
              </a:solidFill>
            </a:endParaRPr>
          </a:p>
          <a:p>
            <a:pPr marL="0" lvl="0" indent="0" algn="l" rtl="0">
              <a:lnSpc>
                <a:spcPct val="90000"/>
              </a:lnSpc>
              <a:spcBef>
                <a:spcPts val="900"/>
              </a:spcBef>
              <a:spcAft>
                <a:spcPts val="0"/>
              </a:spcAft>
              <a:buClr>
                <a:schemeClr val="accent6"/>
              </a:buClr>
              <a:buSzPts val="1000"/>
              <a:buNone/>
            </a:pPr>
            <a:r>
              <a:rPr lang="fr-FR" sz="1200">
                <a:solidFill>
                  <a:srgbClr val="F8A92A"/>
                </a:solidFill>
              </a:rPr>
              <a:t>Proposition de mise en place et de logistique</a:t>
            </a:r>
            <a:endParaRPr lang="fr-FR" sz="1100">
              <a:solidFill>
                <a:srgbClr val="F8A92A"/>
              </a:solidFill>
            </a:endParaRPr>
          </a:p>
          <a:p>
            <a:pPr marL="0" lvl="0" indent="0" algn="l" rtl="0">
              <a:lnSpc>
                <a:spcPct val="120000"/>
              </a:lnSpc>
              <a:spcBef>
                <a:spcPts val="900"/>
              </a:spcBef>
              <a:spcAft>
                <a:spcPts val="0"/>
              </a:spcAft>
              <a:buClr>
                <a:srgbClr val="000000"/>
              </a:buClr>
              <a:buSzPts val="1000"/>
              <a:buNone/>
            </a:pPr>
            <a:r>
              <a:rPr lang="fr-FR" sz="1200" b="0" i="0" u="none" strike="noStrike" cap="none">
                <a:solidFill>
                  <a:schemeClr val="tx1"/>
                </a:solidFill>
                <a:latin typeface="Arial"/>
                <a:ea typeface="Arial"/>
                <a:cs typeface="Arial"/>
                <a:sym typeface="Arial"/>
              </a:rPr>
              <a:t>La première </a:t>
            </a:r>
            <a:r>
              <a:rPr lang="fr-FR" sz="1200" b="0">
                <a:solidFill>
                  <a:schemeClr val="tx1"/>
                </a:solidFill>
              </a:rPr>
              <a:t>section</a:t>
            </a:r>
            <a:r>
              <a:rPr lang="fr-FR" sz="1200" b="0" i="0" u="none" strike="noStrike" cap="none">
                <a:solidFill>
                  <a:schemeClr val="tx1"/>
                </a:solidFill>
                <a:latin typeface="Arial"/>
                <a:ea typeface="Arial"/>
                <a:cs typeface="Arial"/>
                <a:sym typeface="Arial"/>
              </a:rPr>
              <a:t> de cet outil est une matrice présentée </a:t>
            </a:r>
            <a:r>
              <a:rPr lang="fr-FR" sz="1200" b="0">
                <a:solidFill>
                  <a:schemeClr val="tx1"/>
                </a:solidFill>
              </a:rPr>
              <a:t>sous la forme d’un</a:t>
            </a:r>
            <a:r>
              <a:rPr lang="fr-FR" sz="1200" b="0" i="0" u="none" strike="noStrike" cap="none">
                <a:solidFill>
                  <a:schemeClr val="tx1"/>
                </a:solidFill>
                <a:latin typeface="Arial"/>
                <a:ea typeface="Arial"/>
                <a:cs typeface="Arial"/>
                <a:sym typeface="Arial"/>
              </a:rPr>
              <a:t> classeur Excel. La f</a:t>
            </a:r>
            <a:r>
              <a:rPr lang="fr-FR" sz="1200" b="0">
                <a:solidFill>
                  <a:schemeClr val="tx1"/>
                </a:solidFill>
              </a:rPr>
              <a:t>iche</a:t>
            </a:r>
            <a:r>
              <a:rPr lang="fr-FR" sz="1200" b="0" i="0" u="none" strike="noStrike" cap="none">
                <a:solidFill>
                  <a:schemeClr val="tx1"/>
                </a:solidFill>
                <a:latin typeface="Arial"/>
                <a:ea typeface="Arial"/>
                <a:cs typeface="Arial"/>
                <a:sym typeface="Arial"/>
              </a:rPr>
              <a:t> de travail de la deuxièm</a:t>
            </a:r>
            <a:r>
              <a:rPr lang="fr-FR" sz="1200" b="0">
                <a:solidFill>
                  <a:schemeClr val="tx1"/>
                </a:solidFill>
              </a:rPr>
              <a:t>e</a:t>
            </a:r>
            <a:r>
              <a:rPr lang="fr-FR" sz="1200" b="0" i="0" u="none" strike="noStrike" cap="none">
                <a:solidFill>
                  <a:schemeClr val="tx1"/>
                </a:solidFill>
                <a:latin typeface="Arial"/>
                <a:ea typeface="Arial"/>
                <a:cs typeface="Arial"/>
                <a:sym typeface="Arial"/>
              </a:rPr>
              <a:t> </a:t>
            </a:r>
            <a:r>
              <a:rPr lang="fr-FR" sz="1200" b="0">
                <a:solidFill>
                  <a:schemeClr val="tx1"/>
                </a:solidFill>
              </a:rPr>
              <a:t>section</a:t>
            </a:r>
            <a:r>
              <a:rPr lang="fr-FR" sz="1200" b="0" i="0" u="none" strike="noStrike" cap="none">
                <a:solidFill>
                  <a:schemeClr val="tx1"/>
                </a:solidFill>
                <a:latin typeface="Arial"/>
                <a:ea typeface="Arial"/>
                <a:cs typeface="Arial"/>
                <a:sym typeface="Arial"/>
              </a:rPr>
              <a:t> de cet outil peut être imprimée en grand format et utilisée pour guider et informer les discussions afin de </a:t>
            </a:r>
            <a:r>
              <a:rPr lang="fr-FR" sz="1200" b="0">
                <a:solidFill>
                  <a:schemeClr val="tx1"/>
                </a:solidFill>
              </a:rPr>
              <a:t>promouvoir</a:t>
            </a:r>
            <a:r>
              <a:rPr lang="fr-FR" sz="1200" b="0" i="0" u="none" strike="noStrike" cap="none">
                <a:solidFill>
                  <a:schemeClr val="tx1"/>
                </a:solidFill>
                <a:latin typeface="Arial"/>
                <a:ea typeface="Arial"/>
                <a:cs typeface="Arial"/>
                <a:sym typeface="Arial"/>
              </a:rPr>
              <a:t> l'accès à l'énergie.</a:t>
            </a:r>
            <a:endParaRPr lang="fr-FR" sz="1100">
              <a:solidFill>
                <a:schemeClr val="tx1"/>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GB">
              <a:solidFill>
                <a:schemeClr val="tx1"/>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b="0">
                <a:solidFill>
                  <a:srgbClr val="F8A92A"/>
                </a:solidFill>
              </a:rPr>
              <a:t>Module 8 - Promouvoir l'accès à l'énergie</a:t>
            </a:r>
          </a:p>
        </p:txBody>
      </p:sp>
      <p:sp>
        <p:nvSpPr>
          <p:cNvPr id="4" name="Slide Number Placeholder 3">
            <a:extLst>
              <a:ext uri="{FF2B5EF4-FFF2-40B4-BE49-F238E27FC236}">
                <a16:creationId xmlns:a16="http://schemas.microsoft.com/office/drawing/2014/main" id="{FE064228-A4E2-7E79-1859-FD52BD7A10A0}"/>
              </a:ext>
            </a:extLst>
          </p:cNvPr>
          <p:cNvSpPr>
            <a:spLocks noGrp="1"/>
          </p:cNvSpPr>
          <p:nvPr>
            <p:ph type="sldNum" sz="quarter" idx="12"/>
          </p:nvPr>
        </p:nvSpPr>
        <p:spPr/>
        <p:txBody>
          <a:bodyPr/>
          <a:lstStyle/>
          <a:p>
            <a:fld id="{CE97AC88-B9C7-4AEF-9990-0777AFA0136D}" type="slidenum">
              <a:rPr lang="en-US" smtClean="0"/>
              <a:t>103</a:t>
            </a:fld>
            <a:endParaRPr lang="en-US"/>
          </a:p>
        </p:txBody>
      </p:sp>
      <p:sp>
        <p:nvSpPr>
          <p:cNvPr id="28" name="Oval 27">
            <a:hlinkClick r:id="rId5" action="ppaction://hlinksldjump"/>
            <a:extLst>
              <a:ext uri="{FF2B5EF4-FFF2-40B4-BE49-F238E27FC236}">
                <a16:creationId xmlns:a16="http://schemas.microsoft.com/office/drawing/2014/main" id="{AB1B1C3D-D977-4FF9-B83B-B839B0A557D2}"/>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6" action="ppaction://hlinksldjump"/>
            <a:extLst>
              <a:ext uri="{FF2B5EF4-FFF2-40B4-BE49-F238E27FC236}">
                <a16:creationId xmlns:a16="http://schemas.microsoft.com/office/drawing/2014/main" id="{0C080C62-AA15-4BCD-B1D3-4D6700FE6292}"/>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4BF04A63-9607-4D56-95CC-F2223EDA38E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C89735B5-C0BD-4965-AB6C-4602ABA2E3E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A5862F0C-5202-40B4-8CD4-1E26A95B048D}"/>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9" action="ppaction://hlinksldjump"/>
            <a:extLst>
              <a:ext uri="{FF2B5EF4-FFF2-40B4-BE49-F238E27FC236}">
                <a16:creationId xmlns:a16="http://schemas.microsoft.com/office/drawing/2014/main" id="{6AE9937C-E358-4644-BA68-6E939F6C4FB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10913548-07D3-43AB-AF00-6750CD1B7AD3}"/>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944A41B1-D5C4-45E7-8723-13C63A5F0E1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3" action="ppaction://hlinksldjump"/>
            <a:extLst>
              <a:ext uri="{FF2B5EF4-FFF2-40B4-BE49-F238E27FC236}">
                <a16:creationId xmlns:a16="http://schemas.microsoft.com/office/drawing/2014/main" id="{BEA32344-4935-421A-A1E6-4F6346498EE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2" action="ppaction://hlinksldjump"/>
            <a:extLst>
              <a:ext uri="{FF2B5EF4-FFF2-40B4-BE49-F238E27FC236}">
                <a16:creationId xmlns:a16="http://schemas.microsoft.com/office/drawing/2014/main" id="{B6975C53-7A09-48ED-A2A6-2550EE93BB8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0576F790-2150-437D-8CFC-AB06E5B04A41}"/>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E658DCDE-5CD6-4E3F-A00F-479EBCEBCA6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1C6CCE5C-3CD5-469D-8642-72D36A18E7C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729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close-up of a graph&#10;&#10;Description automatically generated">
            <a:extLst>
              <a:ext uri="{FF2B5EF4-FFF2-40B4-BE49-F238E27FC236}">
                <a16:creationId xmlns:a16="http://schemas.microsoft.com/office/drawing/2014/main" id="{43DB1C7A-ABA7-91E2-D3CD-F872B17585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2561" r="23382"/>
          <a:stretch/>
        </p:blipFill>
        <p:spPr>
          <a:xfrm>
            <a:off x="4641396" y="3821697"/>
            <a:ext cx="4578794" cy="2340000"/>
          </a:xfrm>
          <a:prstGeom prst="rect">
            <a:avLst/>
          </a:prstGeom>
          <a:ln>
            <a:solidFill>
              <a:schemeClr val="accent6">
                <a:lumMod val="20000"/>
                <a:lumOff val="80000"/>
              </a:schemeClr>
            </a:solidFill>
          </a:ln>
        </p:spPr>
      </p:pic>
      <p:pic>
        <p:nvPicPr>
          <p:cNvPr id="23" name="Picture 22" descr="A screenshot of a computer&#10;&#10;Description automatically generated">
            <a:extLst>
              <a:ext uri="{FF2B5EF4-FFF2-40B4-BE49-F238E27FC236}">
                <a16:creationId xmlns:a16="http://schemas.microsoft.com/office/drawing/2014/main" id="{667BEE63-D745-421C-D270-CA48CBBE63E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85800" y="1828800"/>
            <a:ext cx="7722903" cy="23400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fr-FR">
                <a:solidFill>
                  <a:srgbClr val="F8A92A"/>
                </a:solidFill>
              </a:rPr>
              <a:t>Outil et guide de facilitation</a:t>
            </a:r>
            <a:br>
              <a:rPr lang="en-GB">
                <a:solidFill>
                  <a:srgbClr val="F8A92A"/>
                </a:solidFill>
              </a:rPr>
            </a:br>
            <a:r>
              <a:rPr lang="en-GB" sz="2000" b="0">
                <a:solidFill>
                  <a:srgbClr val="F8A92A"/>
                </a:solidFill>
              </a:rPr>
              <a:t>Outil d'évaluation des co-bénéfices</a:t>
            </a: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fr-FR" b="0">
                <a:solidFill>
                  <a:srgbClr val="F8A92A"/>
                </a:solidFill>
              </a:rPr>
              <a:t>Module 8 - Promouvoir l'accès à l'énergie</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5FAEFC19-DD71-2CCF-F531-A1AD8A23B85C}"/>
              </a:ext>
            </a:extLst>
          </p:cNvPr>
          <p:cNvSpPr/>
          <p:nvPr/>
        </p:nvSpPr>
        <p:spPr>
          <a:xfrm flipH="1">
            <a:off x="3734402" y="2459358"/>
            <a:ext cx="2432434" cy="1510476"/>
          </a:xfrm>
          <a:custGeom>
            <a:avLst/>
            <a:gdLst>
              <a:gd name="connsiteX0" fmla="*/ 0 w 2432434"/>
              <a:gd name="connsiteY0" fmla="*/ 755238 h 1510476"/>
              <a:gd name="connsiteX1" fmla="*/ 1216217 w 2432434"/>
              <a:gd name="connsiteY1" fmla="*/ 0 h 1510476"/>
              <a:gd name="connsiteX2" fmla="*/ 2455457 w 2432434"/>
              <a:gd name="connsiteY2" fmla="*/ -14297 h 1510476"/>
              <a:gd name="connsiteX3" fmla="*/ 2432434 w 2432434"/>
              <a:gd name="connsiteY3" fmla="*/ 755238 h 1510476"/>
              <a:gd name="connsiteX4" fmla="*/ 1216217 w 2432434"/>
              <a:gd name="connsiteY4" fmla="*/ 1510476 h 1510476"/>
              <a:gd name="connsiteX5" fmla="*/ 0 w 2432434"/>
              <a:gd name="connsiteY5" fmla="*/ 755238 h 15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2434" h="1510476" fill="none" extrusionOk="0">
                <a:moveTo>
                  <a:pt x="0" y="755238"/>
                </a:moveTo>
                <a:cubicBezTo>
                  <a:pt x="47224" y="241449"/>
                  <a:pt x="561710" y="-94148"/>
                  <a:pt x="1216217" y="0"/>
                </a:cubicBezTo>
                <a:cubicBezTo>
                  <a:pt x="1662408" y="47770"/>
                  <a:pt x="2018279" y="-42509"/>
                  <a:pt x="2455457" y="-14297"/>
                </a:cubicBezTo>
                <a:cubicBezTo>
                  <a:pt x="2444069" y="244572"/>
                  <a:pt x="2432459" y="512787"/>
                  <a:pt x="2432434" y="755238"/>
                </a:cubicBezTo>
                <a:cubicBezTo>
                  <a:pt x="2383503" y="1166181"/>
                  <a:pt x="1806524" y="1562543"/>
                  <a:pt x="1216217" y="1510476"/>
                </a:cubicBezTo>
                <a:cubicBezTo>
                  <a:pt x="554686" y="1569834"/>
                  <a:pt x="8758" y="1208758"/>
                  <a:pt x="0" y="755238"/>
                </a:cubicBezTo>
                <a:close/>
              </a:path>
              <a:path w="2432434" h="1510476" stroke="0" extrusionOk="0">
                <a:moveTo>
                  <a:pt x="0" y="755238"/>
                </a:moveTo>
                <a:cubicBezTo>
                  <a:pt x="-74296" y="271583"/>
                  <a:pt x="573448" y="120609"/>
                  <a:pt x="1216217" y="0"/>
                </a:cubicBezTo>
                <a:cubicBezTo>
                  <a:pt x="1638197" y="18732"/>
                  <a:pt x="1975840" y="29183"/>
                  <a:pt x="2455457" y="-14297"/>
                </a:cubicBezTo>
                <a:cubicBezTo>
                  <a:pt x="2463900" y="254710"/>
                  <a:pt x="2440453" y="474749"/>
                  <a:pt x="2432434" y="755238"/>
                </a:cubicBezTo>
                <a:cubicBezTo>
                  <a:pt x="2536822" y="1176425"/>
                  <a:pt x="1871662" y="1540254"/>
                  <a:pt x="1216217" y="1510476"/>
                </a:cubicBezTo>
                <a:cubicBezTo>
                  <a:pt x="482561" y="1562538"/>
                  <a:pt x="39622" y="1159324"/>
                  <a:pt x="0" y="75523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Utilisez ces colonnes grises pour filtrer et examiner les co-bénéfices suggérés pour des mesures spécifiques.</a:t>
            </a:r>
          </a:p>
        </p:txBody>
      </p:sp>
      <p:sp>
        <p:nvSpPr>
          <p:cNvPr id="4" name="Wave 3">
            <a:extLst>
              <a:ext uri="{FF2B5EF4-FFF2-40B4-BE49-F238E27FC236}">
                <a16:creationId xmlns:a16="http://schemas.microsoft.com/office/drawing/2014/main" id="{00ED7436-45E2-5BEA-769D-778DE7E1CB23}"/>
              </a:ext>
            </a:extLst>
          </p:cNvPr>
          <p:cNvSpPr/>
          <p:nvPr/>
        </p:nvSpPr>
        <p:spPr>
          <a:xfrm flipH="1">
            <a:off x="6807723" y="2038265"/>
            <a:ext cx="2088781" cy="910675"/>
          </a:xfrm>
          <a:custGeom>
            <a:avLst/>
            <a:gdLst>
              <a:gd name="connsiteX0" fmla="*/ 0 w 2088781"/>
              <a:gd name="connsiteY0" fmla="*/ 19327 h 1112680"/>
              <a:gd name="connsiteX1" fmla="*/ 2088781 w 2088781"/>
              <a:gd name="connsiteY1" fmla="*/ 19327 h 1112680"/>
              <a:gd name="connsiteX2" fmla="*/ 2088781 w 2088781"/>
              <a:gd name="connsiteY2" fmla="*/ 1093353 h 1112680"/>
              <a:gd name="connsiteX3" fmla="*/ 0 w 2088781"/>
              <a:gd name="connsiteY3" fmla="*/ 1093353 h 1112680"/>
              <a:gd name="connsiteX4" fmla="*/ 0 w 2088781"/>
              <a:gd name="connsiteY4" fmla="*/ 19327 h 111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81" h="1112680" fill="none" extrusionOk="0">
                <a:moveTo>
                  <a:pt x="0" y="19327"/>
                </a:moveTo>
                <a:cubicBezTo>
                  <a:pt x="619489" y="19412"/>
                  <a:pt x="1454336" y="63439"/>
                  <a:pt x="2088781" y="19327"/>
                </a:cubicBezTo>
                <a:cubicBezTo>
                  <a:pt x="2004673" y="399899"/>
                  <a:pt x="2098182" y="765002"/>
                  <a:pt x="2088781" y="1093353"/>
                </a:cubicBezTo>
                <a:cubicBezTo>
                  <a:pt x="1435530" y="1219827"/>
                  <a:pt x="642709" y="945058"/>
                  <a:pt x="0" y="1093353"/>
                </a:cubicBezTo>
                <a:cubicBezTo>
                  <a:pt x="-74711" y="765253"/>
                  <a:pt x="-25340" y="292792"/>
                  <a:pt x="0" y="19327"/>
                </a:cubicBezTo>
                <a:close/>
              </a:path>
              <a:path w="2088781" h="1112680" stroke="0" extrusionOk="0">
                <a:moveTo>
                  <a:pt x="0" y="19327"/>
                </a:moveTo>
                <a:cubicBezTo>
                  <a:pt x="680622" y="-59105"/>
                  <a:pt x="1406130" y="140490"/>
                  <a:pt x="2088781" y="19327"/>
                </a:cubicBezTo>
                <a:cubicBezTo>
                  <a:pt x="2115096" y="319646"/>
                  <a:pt x="2013250" y="932888"/>
                  <a:pt x="2088781" y="1093353"/>
                </a:cubicBezTo>
                <a:cubicBezTo>
                  <a:pt x="1429697" y="1177301"/>
                  <a:pt x="727362" y="935928"/>
                  <a:pt x="0" y="1093353"/>
                </a:cubicBezTo>
                <a:cubicBezTo>
                  <a:pt x="-88947" y="583393"/>
                  <a:pt x="-5300" y="457047"/>
                  <a:pt x="0" y="1932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088781"/>
                      <a:gd name="connsiteY0" fmla="*/ 15818 h 910675"/>
                      <a:gd name="connsiteX1" fmla="*/ 2088781 w 2088781"/>
                      <a:gd name="connsiteY1" fmla="*/ 15818 h 910675"/>
                      <a:gd name="connsiteX2" fmla="*/ 2088781 w 2088781"/>
                      <a:gd name="connsiteY2" fmla="*/ 894857 h 910675"/>
                      <a:gd name="connsiteX3" fmla="*/ 0 w 2088781"/>
                      <a:gd name="connsiteY3" fmla="*/ 894857 h 910675"/>
                      <a:gd name="connsiteX4" fmla="*/ 0 w 2088781"/>
                      <a:gd name="connsiteY4" fmla="*/ 15818 h 91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81" h="910675" fill="none" extrusionOk="0">
                        <a:moveTo>
                          <a:pt x="0" y="15818"/>
                        </a:moveTo>
                        <a:cubicBezTo>
                          <a:pt x="601860" y="42413"/>
                          <a:pt x="1477526" y="40615"/>
                          <a:pt x="2088781" y="15818"/>
                        </a:cubicBezTo>
                        <a:cubicBezTo>
                          <a:pt x="2093637" y="165563"/>
                          <a:pt x="2139703" y="654699"/>
                          <a:pt x="2088781" y="894857"/>
                        </a:cubicBezTo>
                        <a:cubicBezTo>
                          <a:pt x="1470247" y="1059723"/>
                          <a:pt x="627696" y="734743"/>
                          <a:pt x="0" y="894857"/>
                        </a:cubicBezTo>
                        <a:cubicBezTo>
                          <a:pt x="-11307" y="720355"/>
                          <a:pt x="-37332" y="431959"/>
                          <a:pt x="0" y="15818"/>
                        </a:cubicBezTo>
                        <a:close/>
                      </a:path>
                      <a:path w="2088781" h="910675" stroke="0" extrusionOk="0">
                        <a:moveTo>
                          <a:pt x="0" y="15818"/>
                        </a:moveTo>
                        <a:cubicBezTo>
                          <a:pt x="601021" y="-122218"/>
                          <a:pt x="1401902" y="107658"/>
                          <a:pt x="2088781" y="15818"/>
                        </a:cubicBezTo>
                        <a:cubicBezTo>
                          <a:pt x="2082566" y="221887"/>
                          <a:pt x="2110874" y="707044"/>
                          <a:pt x="2088781" y="894857"/>
                        </a:cubicBezTo>
                        <a:cubicBezTo>
                          <a:pt x="1402644" y="952901"/>
                          <a:pt x="720473" y="769729"/>
                          <a:pt x="0" y="894857"/>
                        </a:cubicBezTo>
                        <a:cubicBezTo>
                          <a:pt x="-60724" y="735617"/>
                          <a:pt x="-58116" y="166559"/>
                          <a:pt x="0" y="158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Les catégories de co-bénéfices énumérées sont celles utilisées dans les rapports CDP-ICLEI Track.</a:t>
            </a:r>
          </a:p>
        </p:txBody>
      </p:sp>
      <p:sp>
        <p:nvSpPr>
          <p:cNvPr id="7" name="Teardrop 6">
            <a:extLst>
              <a:ext uri="{FF2B5EF4-FFF2-40B4-BE49-F238E27FC236}">
                <a16:creationId xmlns:a16="http://schemas.microsoft.com/office/drawing/2014/main" id="{C00A33C2-41A6-0522-1970-59F0296C8E43}"/>
              </a:ext>
            </a:extLst>
          </p:cNvPr>
          <p:cNvSpPr/>
          <p:nvPr/>
        </p:nvSpPr>
        <p:spPr>
          <a:xfrm flipH="1">
            <a:off x="6312883" y="4510235"/>
            <a:ext cx="1927872" cy="1353194"/>
          </a:xfrm>
          <a:custGeom>
            <a:avLst/>
            <a:gdLst>
              <a:gd name="connsiteX0" fmla="*/ 0 w 1927872"/>
              <a:gd name="connsiteY0" fmla="*/ 676597 h 1353194"/>
              <a:gd name="connsiteX1" fmla="*/ 963936 w 1927872"/>
              <a:gd name="connsiteY1" fmla="*/ 0 h 1353194"/>
              <a:gd name="connsiteX2" fmla="*/ 1951700 w 1927872"/>
              <a:gd name="connsiteY2" fmla="*/ -16725 h 1353194"/>
              <a:gd name="connsiteX3" fmla="*/ 1927872 w 1927872"/>
              <a:gd name="connsiteY3" fmla="*/ 676597 h 1353194"/>
              <a:gd name="connsiteX4" fmla="*/ 963936 w 1927872"/>
              <a:gd name="connsiteY4" fmla="*/ 1353194 h 1353194"/>
              <a:gd name="connsiteX5" fmla="*/ 0 w 1927872"/>
              <a:gd name="connsiteY5" fmla="*/ 676597 h 135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872" h="1353194" fill="none" extrusionOk="0">
                <a:moveTo>
                  <a:pt x="0" y="676597"/>
                </a:moveTo>
                <a:cubicBezTo>
                  <a:pt x="7094" y="288400"/>
                  <a:pt x="446139" y="-79797"/>
                  <a:pt x="963936" y="0"/>
                </a:cubicBezTo>
                <a:cubicBezTo>
                  <a:pt x="1303001" y="14153"/>
                  <a:pt x="1601942" y="-37687"/>
                  <a:pt x="1951700" y="-16725"/>
                </a:cubicBezTo>
                <a:cubicBezTo>
                  <a:pt x="1964239" y="231294"/>
                  <a:pt x="1927902" y="462347"/>
                  <a:pt x="1927872" y="676597"/>
                </a:cubicBezTo>
                <a:cubicBezTo>
                  <a:pt x="1871312" y="1043147"/>
                  <a:pt x="1442578" y="1387563"/>
                  <a:pt x="963936" y="1353194"/>
                </a:cubicBezTo>
                <a:cubicBezTo>
                  <a:pt x="436617" y="1382668"/>
                  <a:pt x="2804" y="1061927"/>
                  <a:pt x="0" y="676597"/>
                </a:cubicBezTo>
                <a:close/>
              </a:path>
              <a:path w="1927872" h="1353194" stroke="0" extrusionOk="0">
                <a:moveTo>
                  <a:pt x="0" y="676597"/>
                </a:moveTo>
                <a:cubicBezTo>
                  <a:pt x="-73783" y="236834"/>
                  <a:pt x="435897" y="18044"/>
                  <a:pt x="963936" y="0"/>
                </a:cubicBezTo>
                <a:cubicBezTo>
                  <a:pt x="1301960" y="18458"/>
                  <a:pt x="1607237" y="2184"/>
                  <a:pt x="1951700" y="-16725"/>
                </a:cubicBezTo>
                <a:cubicBezTo>
                  <a:pt x="1955320" y="224625"/>
                  <a:pt x="1941384" y="405087"/>
                  <a:pt x="1927872" y="676597"/>
                </a:cubicBezTo>
                <a:cubicBezTo>
                  <a:pt x="1996643" y="1052960"/>
                  <a:pt x="1484090" y="1375570"/>
                  <a:pt x="963936" y="1353194"/>
                </a:cubicBezTo>
                <a:cubicBezTo>
                  <a:pt x="415158" y="1366984"/>
                  <a:pt x="54950" y="1032214"/>
                  <a:pt x="0" y="67659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Ces colonnes vertes à la fin de la fiche sont modifiables pour votre analyse du contexte local!</a:t>
            </a:r>
            <a:endParaRPr lang="en-GB" sz="120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47FF4B10-39D0-2C14-15C4-398E108FEEA9}"/>
              </a:ext>
            </a:extLst>
          </p:cNvPr>
          <p:cNvSpPr/>
          <p:nvPr/>
        </p:nvSpPr>
        <p:spPr>
          <a:xfrm flipH="1">
            <a:off x="1374672" y="4063350"/>
            <a:ext cx="2168628" cy="887957"/>
          </a:xfrm>
          <a:custGeom>
            <a:avLst/>
            <a:gdLst>
              <a:gd name="connsiteX0" fmla="*/ 0 w 2040166"/>
              <a:gd name="connsiteY0" fmla="*/ 15424 h 887957"/>
              <a:gd name="connsiteX1" fmla="*/ 2040166 w 2040166"/>
              <a:gd name="connsiteY1" fmla="*/ 15424 h 887957"/>
              <a:gd name="connsiteX2" fmla="*/ 2040166 w 2040166"/>
              <a:gd name="connsiteY2" fmla="*/ 872533 h 887957"/>
              <a:gd name="connsiteX3" fmla="*/ 0 w 2040166"/>
              <a:gd name="connsiteY3" fmla="*/ 872533 h 887957"/>
              <a:gd name="connsiteX4" fmla="*/ 0 w 2040166"/>
              <a:gd name="connsiteY4" fmla="*/ 15424 h 887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66" h="887957" fill="none" extrusionOk="0">
                <a:moveTo>
                  <a:pt x="0" y="15424"/>
                </a:moveTo>
                <a:cubicBezTo>
                  <a:pt x="584762" y="44084"/>
                  <a:pt x="1466129" y="32000"/>
                  <a:pt x="2040166" y="15424"/>
                </a:cubicBezTo>
                <a:cubicBezTo>
                  <a:pt x="2015516" y="241521"/>
                  <a:pt x="2100385" y="555953"/>
                  <a:pt x="2040166" y="872533"/>
                </a:cubicBezTo>
                <a:cubicBezTo>
                  <a:pt x="1432452" y="1028314"/>
                  <a:pt x="636694" y="753208"/>
                  <a:pt x="0" y="872533"/>
                </a:cubicBezTo>
                <a:cubicBezTo>
                  <a:pt x="22701" y="700764"/>
                  <a:pt x="-50974" y="430582"/>
                  <a:pt x="0" y="15424"/>
                </a:cubicBezTo>
                <a:close/>
              </a:path>
              <a:path w="2040166" h="887957" stroke="0" extrusionOk="0">
                <a:moveTo>
                  <a:pt x="0" y="15424"/>
                </a:moveTo>
                <a:cubicBezTo>
                  <a:pt x="596818" y="-110547"/>
                  <a:pt x="1389488" y="189315"/>
                  <a:pt x="2040166" y="15424"/>
                </a:cubicBezTo>
                <a:cubicBezTo>
                  <a:pt x="2103329" y="386033"/>
                  <a:pt x="2058350" y="644322"/>
                  <a:pt x="2040166" y="872533"/>
                </a:cubicBezTo>
                <a:cubicBezTo>
                  <a:pt x="1384667" y="936842"/>
                  <a:pt x="715682" y="714589"/>
                  <a:pt x="0" y="872533"/>
                </a:cubicBezTo>
                <a:cubicBezTo>
                  <a:pt x="-25880" y="469937"/>
                  <a:pt x="17658" y="369817"/>
                  <a:pt x="0" y="1542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168628"/>
                      <a:gd name="connsiteY0" fmla="*/ 15424 h 887957"/>
                      <a:gd name="connsiteX1" fmla="*/ 2168628 w 2168628"/>
                      <a:gd name="connsiteY1" fmla="*/ 15424 h 887957"/>
                      <a:gd name="connsiteX2" fmla="*/ 2168628 w 2168628"/>
                      <a:gd name="connsiteY2" fmla="*/ 872533 h 887957"/>
                      <a:gd name="connsiteX3" fmla="*/ 0 w 2168628"/>
                      <a:gd name="connsiteY3" fmla="*/ 872533 h 887957"/>
                      <a:gd name="connsiteX4" fmla="*/ 0 w 2168628"/>
                      <a:gd name="connsiteY4" fmla="*/ 15424 h 887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628" h="887957" fill="none" extrusionOk="0">
                        <a:moveTo>
                          <a:pt x="0" y="15424"/>
                        </a:moveTo>
                        <a:cubicBezTo>
                          <a:pt x="624605" y="46587"/>
                          <a:pt x="1526235" y="40390"/>
                          <a:pt x="2168628" y="15424"/>
                        </a:cubicBezTo>
                        <a:cubicBezTo>
                          <a:pt x="2143978" y="241521"/>
                          <a:pt x="2228847" y="555953"/>
                          <a:pt x="2168628" y="872533"/>
                        </a:cubicBezTo>
                        <a:cubicBezTo>
                          <a:pt x="1473548" y="964048"/>
                          <a:pt x="718085" y="813616"/>
                          <a:pt x="0" y="872533"/>
                        </a:cubicBezTo>
                        <a:cubicBezTo>
                          <a:pt x="22701" y="700764"/>
                          <a:pt x="-50974" y="430582"/>
                          <a:pt x="0" y="15424"/>
                        </a:cubicBezTo>
                        <a:close/>
                      </a:path>
                      <a:path w="2168628" h="887957" stroke="0" extrusionOk="0">
                        <a:moveTo>
                          <a:pt x="0" y="15424"/>
                        </a:moveTo>
                        <a:cubicBezTo>
                          <a:pt x="714005" y="-43935"/>
                          <a:pt x="1468366" y="161118"/>
                          <a:pt x="2168628" y="15424"/>
                        </a:cubicBezTo>
                        <a:cubicBezTo>
                          <a:pt x="2231791" y="386033"/>
                          <a:pt x="2186812" y="644322"/>
                          <a:pt x="2168628" y="872533"/>
                        </a:cubicBezTo>
                        <a:cubicBezTo>
                          <a:pt x="1457435" y="930082"/>
                          <a:pt x="752262" y="733251"/>
                          <a:pt x="0" y="872533"/>
                        </a:cubicBezTo>
                        <a:cubicBezTo>
                          <a:pt x="-25880" y="469937"/>
                          <a:pt x="17658" y="369817"/>
                          <a:pt x="0" y="1542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La liste des mesures est issue de recherches menées en 2023 et est la même que celle du module 7.</a:t>
            </a:r>
          </a:p>
        </p:txBody>
      </p:sp>
      <p:sp>
        <p:nvSpPr>
          <p:cNvPr id="32" name="Oval 31">
            <a:hlinkClick r:id="rId5" action="ppaction://hlinksldjump"/>
            <a:extLst>
              <a:ext uri="{FF2B5EF4-FFF2-40B4-BE49-F238E27FC236}">
                <a16:creationId xmlns:a16="http://schemas.microsoft.com/office/drawing/2014/main" id="{615A45CD-974D-4B27-8680-FB15C1FEE93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FEF049C7-4DCE-4A5D-865A-B377440A31C9}"/>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5" action="ppaction://hlinksldjump"/>
            <a:extLst>
              <a:ext uri="{FF2B5EF4-FFF2-40B4-BE49-F238E27FC236}">
                <a16:creationId xmlns:a16="http://schemas.microsoft.com/office/drawing/2014/main" id="{8F9D43A8-3064-4CE9-AC9C-D6F4BFCBA817}"/>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626FB3B5-D860-4A0A-856B-97B94B20512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95650F5D-70D3-40C5-878B-AE595296305C}"/>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9" action="ppaction://hlinksldjump"/>
            <a:extLst>
              <a:ext uri="{FF2B5EF4-FFF2-40B4-BE49-F238E27FC236}">
                <a16:creationId xmlns:a16="http://schemas.microsoft.com/office/drawing/2014/main" id="{A10B6C6A-D9F2-419E-A985-BD45A78FC98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D2939B4E-40A3-4E49-9A29-85B86E5919C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13A43CED-AE4E-4F6C-AD57-2799268214E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E9F79F76-BAFD-4531-A183-462D36151CAD}"/>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5B60B738-164E-476E-8308-BB3251DC7F5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B5C7DBEC-EBDA-4750-B8DE-8B1B20C5DFA5}"/>
              </a:ext>
            </a:extLst>
          </p:cNvPr>
          <p:cNvGrpSpPr/>
          <p:nvPr/>
        </p:nvGrpSpPr>
        <p:grpSpPr>
          <a:xfrm>
            <a:off x="9573110" y="5385781"/>
            <a:ext cx="146522" cy="280390"/>
            <a:chOff x="5545138" y="625475"/>
            <a:chExt cx="1489075" cy="2849563"/>
          </a:xfrm>
        </p:grpSpPr>
        <p:sp>
          <p:nvSpPr>
            <p:cNvPr id="43" name="Freeform 117">
              <a:extLst>
                <a:ext uri="{FF2B5EF4-FFF2-40B4-BE49-F238E27FC236}">
                  <a16:creationId xmlns:a16="http://schemas.microsoft.com/office/drawing/2014/main" id="{5C4B56F0-392A-432C-85E3-B82130C95BE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5BF613AE-704F-4418-89AE-C978DF3C755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3648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screenshot of a computer screen&#10;&#10;Description automatically generated">
            <a:extLst>
              <a:ext uri="{FF2B5EF4-FFF2-40B4-BE49-F238E27FC236}">
                <a16:creationId xmlns:a16="http://schemas.microsoft.com/office/drawing/2014/main" id="{0C037EA4-8354-CE3A-F392-9283EFD38A8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4666"/>
          <a:stretch/>
        </p:blipFill>
        <p:spPr>
          <a:xfrm>
            <a:off x="1067144" y="1676401"/>
            <a:ext cx="7771712" cy="44958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fr-FR">
                <a:solidFill>
                  <a:srgbClr val="F8A92A"/>
                </a:solidFill>
              </a:rPr>
              <a:t>Outil et guide de facilitation </a:t>
            </a:r>
            <a:br>
              <a:rPr lang="fr-FR">
                <a:solidFill>
                  <a:srgbClr val="F8A92A"/>
                </a:solidFill>
              </a:rPr>
            </a:br>
            <a:r>
              <a:rPr lang="fr-FR" sz="2000" b="0">
                <a:solidFill>
                  <a:srgbClr val="F8A92A"/>
                </a:solidFill>
              </a:rPr>
              <a:t>Fiche de travail sur les témoignages</a:t>
            </a:r>
            <a:endParaRPr lang="en-GB" sz="2000" b="0">
              <a:solidFill>
                <a:srgbClr val="F8A92A"/>
              </a:solidFill>
            </a:endParaRP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fr-FR" b="0">
                <a:solidFill>
                  <a:srgbClr val="F8A92A"/>
                </a:solidFill>
              </a:rPr>
              <a:t>Module 8 - Promouvoir l'accès à l'énergie</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8712542D-3DB7-6ACA-79B4-C0ACDD1F8DE6}"/>
              </a:ext>
            </a:extLst>
          </p:cNvPr>
          <p:cNvSpPr/>
          <p:nvPr/>
        </p:nvSpPr>
        <p:spPr>
          <a:xfrm>
            <a:off x="3439116" y="2945418"/>
            <a:ext cx="2587731" cy="842103"/>
          </a:xfrm>
          <a:custGeom>
            <a:avLst/>
            <a:gdLst>
              <a:gd name="connsiteX0" fmla="*/ 0 w 2587731"/>
              <a:gd name="connsiteY0" fmla="*/ 421052 h 842103"/>
              <a:gd name="connsiteX1" fmla="*/ 1293866 w 2587731"/>
              <a:gd name="connsiteY1" fmla="*/ 0 h 842103"/>
              <a:gd name="connsiteX2" fmla="*/ 2598703 w 2587731"/>
              <a:gd name="connsiteY2" fmla="*/ -3571 h 842103"/>
              <a:gd name="connsiteX3" fmla="*/ 2587731 w 2587731"/>
              <a:gd name="connsiteY3" fmla="*/ 421052 h 842103"/>
              <a:gd name="connsiteX4" fmla="*/ 1293865 w 2587731"/>
              <a:gd name="connsiteY4" fmla="*/ 842104 h 842103"/>
              <a:gd name="connsiteX5" fmla="*/ -1 w 2587731"/>
              <a:gd name="connsiteY5" fmla="*/ 421052 h 842103"/>
              <a:gd name="connsiteX6" fmla="*/ 0 w 2587731"/>
              <a:gd name="connsiteY6" fmla="*/ 421052 h 8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731" h="842103" fill="none" extrusionOk="0">
                <a:moveTo>
                  <a:pt x="0" y="421052"/>
                </a:moveTo>
                <a:cubicBezTo>
                  <a:pt x="31198" y="124640"/>
                  <a:pt x="594776" y="-84844"/>
                  <a:pt x="1293866" y="0"/>
                </a:cubicBezTo>
                <a:cubicBezTo>
                  <a:pt x="1443372" y="48363"/>
                  <a:pt x="2406396" y="-7576"/>
                  <a:pt x="2598703" y="-3571"/>
                </a:cubicBezTo>
                <a:cubicBezTo>
                  <a:pt x="2601086" y="143741"/>
                  <a:pt x="2587735" y="281684"/>
                  <a:pt x="2587731" y="421052"/>
                </a:cubicBezTo>
                <a:cubicBezTo>
                  <a:pt x="2559426" y="650028"/>
                  <a:pt x="2001487" y="846556"/>
                  <a:pt x="1293865" y="842104"/>
                </a:cubicBezTo>
                <a:cubicBezTo>
                  <a:pt x="582999" y="863797"/>
                  <a:pt x="4412" y="671940"/>
                  <a:pt x="-1" y="421052"/>
                </a:cubicBezTo>
                <a:lnTo>
                  <a:pt x="0" y="421052"/>
                </a:lnTo>
                <a:close/>
              </a:path>
              <a:path w="2587731" h="842103" stroke="0" extrusionOk="0">
                <a:moveTo>
                  <a:pt x="0" y="421052"/>
                </a:moveTo>
                <a:cubicBezTo>
                  <a:pt x="-47760" y="145731"/>
                  <a:pt x="596375" y="71256"/>
                  <a:pt x="1293866" y="0"/>
                </a:cubicBezTo>
                <a:cubicBezTo>
                  <a:pt x="1576179" y="115824"/>
                  <a:pt x="2454098" y="73790"/>
                  <a:pt x="2598703" y="-3571"/>
                </a:cubicBezTo>
                <a:cubicBezTo>
                  <a:pt x="2596942" y="140887"/>
                  <a:pt x="2594925" y="258000"/>
                  <a:pt x="2587731" y="421052"/>
                </a:cubicBezTo>
                <a:cubicBezTo>
                  <a:pt x="2650482" y="656046"/>
                  <a:pt x="2002771" y="852503"/>
                  <a:pt x="1293865" y="842104"/>
                </a:cubicBezTo>
                <a:cubicBezTo>
                  <a:pt x="556492" y="861255"/>
                  <a:pt x="24914" y="645406"/>
                  <a:pt x="-1" y="421052"/>
                </a:cubicBezTo>
                <a:lnTo>
                  <a:pt x="0" y="421052"/>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8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fr-FR" sz="1200">
                <a:solidFill>
                  <a:sysClr val="windowText" lastClr="000000"/>
                </a:solidFill>
                <a:latin typeface="Arial"/>
                <a:cs typeface="Arial"/>
              </a:rPr>
              <a:t>Répondez à chaque catégorie d'information et à chaque demande pour déterminer l'action </a:t>
            </a:r>
            <a:endParaRPr lang="fr-FR" sz="1200" err="1">
              <a:solidFill>
                <a:sysClr val="windowText" lastClr="000000"/>
              </a:solidFill>
              <a:latin typeface="Arial"/>
              <a:cs typeface="Arial"/>
            </a:endParaRPr>
          </a:p>
        </p:txBody>
      </p:sp>
      <p:sp>
        <p:nvSpPr>
          <p:cNvPr id="4" name="Teardrop 3">
            <a:extLst>
              <a:ext uri="{FF2B5EF4-FFF2-40B4-BE49-F238E27FC236}">
                <a16:creationId xmlns:a16="http://schemas.microsoft.com/office/drawing/2014/main" id="{5E2DB2DB-C397-2EAE-1E48-F20B5D070673}"/>
              </a:ext>
            </a:extLst>
          </p:cNvPr>
          <p:cNvSpPr/>
          <p:nvPr/>
        </p:nvSpPr>
        <p:spPr>
          <a:xfrm flipH="1">
            <a:off x="7203688" y="3242414"/>
            <a:ext cx="2005455" cy="1958070"/>
          </a:xfrm>
          <a:custGeom>
            <a:avLst/>
            <a:gdLst>
              <a:gd name="connsiteX0" fmla="*/ 0 w 2005455"/>
              <a:gd name="connsiteY0" fmla="*/ 979035 h 1958070"/>
              <a:gd name="connsiteX1" fmla="*/ 1002728 w 2005455"/>
              <a:gd name="connsiteY1" fmla="*/ 0 h 1958070"/>
              <a:gd name="connsiteX2" fmla="*/ 2024437 w 2005455"/>
              <a:gd name="connsiteY2" fmla="*/ -18533 h 1958070"/>
              <a:gd name="connsiteX3" fmla="*/ 2005455 w 2005455"/>
              <a:gd name="connsiteY3" fmla="*/ 979035 h 1958070"/>
              <a:gd name="connsiteX4" fmla="*/ 1002727 w 2005455"/>
              <a:gd name="connsiteY4" fmla="*/ 1958070 h 1958070"/>
              <a:gd name="connsiteX5" fmla="*/ -1 w 2005455"/>
              <a:gd name="connsiteY5" fmla="*/ 979035 h 1958070"/>
              <a:gd name="connsiteX6" fmla="*/ 0 w 2005455"/>
              <a:gd name="connsiteY6" fmla="*/ 979035 h 19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5455" h="1958070" fill="none" extrusionOk="0">
                <a:moveTo>
                  <a:pt x="0" y="979035"/>
                </a:moveTo>
                <a:cubicBezTo>
                  <a:pt x="27487" y="382055"/>
                  <a:pt x="468435" y="-106781"/>
                  <a:pt x="1002728" y="0"/>
                </a:cubicBezTo>
                <a:cubicBezTo>
                  <a:pt x="1355005" y="16892"/>
                  <a:pt x="1665542" y="-34879"/>
                  <a:pt x="2024437" y="-18533"/>
                </a:cubicBezTo>
                <a:cubicBezTo>
                  <a:pt x="2062378" y="344095"/>
                  <a:pt x="2005542" y="694928"/>
                  <a:pt x="2005455" y="979035"/>
                </a:cubicBezTo>
                <a:cubicBezTo>
                  <a:pt x="1958781" y="1513863"/>
                  <a:pt x="1485793" y="2003314"/>
                  <a:pt x="1002727" y="1958070"/>
                </a:cubicBezTo>
                <a:cubicBezTo>
                  <a:pt x="458337" y="2012953"/>
                  <a:pt x="19100" y="1599156"/>
                  <a:pt x="-1" y="979035"/>
                </a:cubicBezTo>
                <a:lnTo>
                  <a:pt x="0" y="979035"/>
                </a:lnTo>
                <a:close/>
              </a:path>
              <a:path w="2005455" h="1958070" stroke="0" extrusionOk="0">
                <a:moveTo>
                  <a:pt x="0" y="979035"/>
                </a:moveTo>
                <a:cubicBezTo>
                  <a:pt x="-49361" y="394115"/>
                  <a:pt x="473753" y="103462"/>
                  <a:pt x="1002728" y="0"/>
                </a:cubicBezTo>
                <a:cubicBezTo>
                  <a:pt x="1355780" y="26276"/>
                  <a:pt x="1652970" y="9587"/>
                  <a:pt x="2024437" y="-18533"/>
                </a:cubicBezTo>
                <a:cubicBezTo>
                  <a:pt x="2027005" y="321985"/>
                  <a:pt x="2008818" y="636456"/>
                  <a:pt x="2005455" y="979035"/>
                </a:cubicBezTo>
                <a:cubicBezTo>
                  <a:pt x="2030053" y="1520703"/>
                  <a:pt x="1538862" y="1990418"/>
                  <a:pt x="1002727" y="1958070"/>
                </a:cubicBezTo>
                <a:cubicBezTo>
                  <a:pt x="374204" y="2020866"/>
                  <a:pt x="13573" y="1515281"/>
                  <a:pt x="-1" y="979035"/>
                </a:cubicBezTo>
                <a:lnTo>
                  <a:pt x="0" y="979035"/>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Rédigez un titre court qui peut être facilement communiqué et compris par les parties prenantes externes</a:t>
            </a:r>
          </a:p>
        </p:txBody>
      </p:sp>
      <p:sp>
        <p:nvSpPr>
          <p:cNvPr id="7" name="Wave 6">
            <a:extLst>
              <a:ext uri="{FF2B5EF4-FFF2-40B4-BE49-F238E27FC236}">
                <a16:creationId xmlns:a16="http://schemas.microsoft.com/office/drawing/2014/main" id="{79055556-DD36-AE14-6418-2E15E290611E}"/>
              </a:ext>
            </a:extLst>
          </p:cNvPr>
          <p:cNvSpPr/>
          <p:nvPr/>
        </p:nvSpPr>
        <p:spPr>
          <a:xfrm flipH="1">
            <a:off x="681038" y="4431646"/>
            <a:ext cx="2242528" cy="1618634"/>
          </a:xfrm>
          <a:custGeom>
            <a:avLst/>
            <a:gdLst>
              <a:gd name="connsiteX0" fmla="*/ 0 w 2242528"/>
              <a:gd name="connsiteY0" fmla="*/ 25566 h 1471868"/>
              <a:gd name="connsiteX1" fmla="*/ 2242528 w 2242528"/>
              <a:gd name="connsiteY1" fmla="*/ 25566 h 1471868"/>
              <a:gd name="connsiteX2" fmla="*/ 2242528 w 2242528"/>
              <a:gd name="connsiteY2" fmla="*/ 1446302 h 1471868"/>
              <a:gd name="connsiteX3" fmla="*/ 0 w 2242528"/>
              <a:gd name="connsiteY3" fmla="*/ 1446302 h 1471868"/>
              <a:gd name="connsiteX4" fmla="*/ 0 w 2242528"/>
              <a:gd name="connsiteY4" fmla="*/ 25566 h 147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28" h="1471868" fill="none" extrusionOk="0">
                <a:moveTo>
                  <a:pt x="0" y="25566"/>
                </a:moveTo>
                <a:cubicBezTo>
                  <a:pt x="647292" y="24556"/>
                  <a:pt x="1512281" y="105116"/>
                  <a:pt x="2242528" y="25566"/>
                </a:cubicBezTo>
                <a:cubicBezTo>
                  <a:pt x="2330820" y="599374"/>
                  <a:pt x="2133802" y="801765"/>
                  <a:pt x="2242528" y="1446302"/>
                </a:cubicBezTo>
                <a:cubicBezTo>
                  <a:pt x="1537585" y="1592934"/>
                  <a:pt x="700295" y="1287133"/>
                  <a:pt x="0" y="1446302"/>
                </a:cubicBezTo>
                <a:cubicBezTo>
                  <a:pt x="127196" y="1048606"/>
                  <a:pt x="-66258" y="355414"/>
                  <a:pt x="0" y="25566"/>
                </a:cubicBezTo>
                <a:close/>
              </a:path>
              <a:path w="2242528" h="1471868" stroke="0" extrusionOk="0">
                <a:moveTo>
                  <a:pt x="0" y="25566"/>
                </a:moveTo>
                <a:cubicBezTo>
                  <a:pt x="703159" y="-99380"/>
                  <a:pt x="1516718" y="201253"/>
                  <a:pt x="2242528" y="25566"/>
                </a:cubicBezTo>
                <a:cubicBezTo>
                  <a:pt x="2326744" y="529916"/>
                  <a:pt x="2213004" y="1227930"/>
                  <a:pt x="2242528" y="1446302"/>
                </a:cubicBezTo>
                <a:cubicBezTo>
                  <a:pt x="1596547" y="1584842"/>
                  <a:pt x="765816" y="1306339"/>
                  <a:pt x="0" y="1446302"/>
                </a:cubicBezTo>
                <a:cubicBezTo>
                  <a:pt x="-55409" y="946130"/>
                  <a:pt x="-58604" y="596044"/>
                  <a:pt x="0" y="2556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242528"/>
                      <a:gd name="connsiteY0" fmla="*/ 28116 h 1618634"/>
                      <a:gd name="connsiteX1" fmla="*/ 2242528 w 2242528"/>
                      <a:gd name="connsiteY1" fmla="*/ 28116 h 1618634"/>
                      <a:gd name="connsiteX2" fmla="*/ 2242528 w 2242528"/>
                      <a:gd name="connsiteY2" fmla="*/ 1590518 h 1618634"/>
                      <a:gd name="connsiteX3" fmla="*/ 0 w 2242528"/>
                      <a:gd name="connsiteY3" fmla="*/ 1590518 h 1618634"/>
                      <a:gd name="connsiteX4" fmla="*/ 0 w 2242528"/>
                      <a:gd name="connsiteY4" fmla="*/ 28116 h 161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28" h="1618634" fill="none" extrusionOk="0">
                        <a:moveTo>
                          <a:pt x="0" y="28116"/>
                        </a:moveTo>
                        <a:cubicBezTo>
                          <a:pt x="709824" y="-33937"/>
                          <a:pt x="1596231" y="88577"/>
                          <a:pt x="2242528" y="28116"/>
                        </a:cubicBezTo>
                        <a:cubicBezTo>
                          <a:pt x="2212367" y="420521"/>
                          <a:pt x="2282731" y="1412978"/>
                          <a:pt x="2242528" y="1590518"/>
                        </a:cubicBezTo>
                        <a:cubicBezTo>
                          <a:pt x="1524944" y="1727410"/>
                          <a:pt x="687759" y="1403219"/>
                          <a:pt x="0" y="1590518"/>
                        </a:cubicBezTo>
                        <a:cubicBezTo>
                          <a:pt x="-32434" y="989549"/>
                          <a:pt x="68927" y="733806"/>
                          <a:pt x="0" y="28116"/>
                        </a:cubicBezTo>
                        <a:close/>
                      </a:path>
                      <a:path w="2242528" h="1618634" stroke="0" extrusionOk="0">
                        <a:moveTo>
                          <a:pt x="0" y="28116"/>
                        </a:moveTo>
                        <a:cubicBezTo>
                          <a:pt x="704808" y="-103852"/>
                          <a:pt x="1510092" y="184675"/>
                          <a:pt x="2242528" y="28116"/>
                        </a:cubicBezTo>
                        <a:cubicBezTo>
                          <a:pt x="2233451" y="577395"/>
                          <a:pt x="2322207" y="1040252"/>
                          <a:pt x="2242528" y="1590518"/>
                        </a:cubicBezTo>
                        <a:cubicBezTo>
                          <a:pt x="1504588" y="1689262"/>
                          <a:pt x="755469" y="1472997"/>
                          <a:pt x="0" y="1590518"/>
                        </a:cubicBezTo>
                        <a:cubicBezTo>
                          <a:pt x="-72472" y="973834"/>
                          <a:pt x="-107431" y="493804"/>
                          <a:pt x="0" y="2811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Ce document peut être utilisé comme fiche de travail pour la planification des actions, mais aussi comme base de données pour extraire des informations pertinentes à communiquer aux parties prenantes.</a:t>
            </a:r>
          </a:p>
        </p:txBody>
      </p:sp>
      <p:sp>
        <p:nvSpPr>
          <p:cNvPr id="17" name="Wave 16">
            <a:extLst>
              <a:ext uri="{FF2B5EF4-FFF2-40B4-BE49-F238E27FC236}">
                <a16:creationId xmlns:a16="http://schemas.microsoft.com/office/drawing/2014/main" id="{5EFADC2A-BF26-2DDD-572D-96172E2CA927}"/>
              </a:ext>
            </a:extLst>
          </p:cNvPr>
          <p:cNvSpPr/>
          <p:nvPr/>
        </p:nvSpPr>
        <p:spPr>
          <a:xfrm flipH="1">
            <a:off x="2228862" y="1956659"/>
            <a:ext cx="2128206" cy="527462"/>
          </a:xfrm>
          <a:custGeom>
            <a:avLst/>
            <a:gdLst>
              <a:gd name="connsiteX0" fmla="*/ 0 w 2128206"/>
              <a:gd name="connsiteY0" fmla="*/ 12307 h 708503"/>
              <a:gd name="connsiteX1" fmla="*/ 2128206 w 2128206"/>
              <a:gd name="connsiteY1" fmla="*/ 12307 h 708503"/>
              <a:gd name="connsiteX2" fmla="*/ 2128206 w 2128206"/>
              <a:gd name="connsiteY2" fmla="*/ 696196 h 708503"/>
              <a:gd name="connsiteX3" fmla="*/ 0 w 2128206"/>
              <a:gd name="connsiteY3" fmla="*/ 696196 h 708503"/>
              <a:gd name="connsiteX4" fmla="*/ 0 w 2128206"/>
              <a:gd name="connsiteY4" fmla="*/ 12307 h 70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06" h="708503" fill="none" extrusionOk="0">
                <a:moveTo>
                  <a:pt x="0" y="12307"/>
                </a:moveTo>
                <a:cubicBezTo>
                  <a:pt x="663267" y="10050"/>
                  <a:pt x="1510111" y="23326"/>
                  <a:pt x="2128206" y="12307"/>
                </a:cubicBezTo>
                <a:cubicBezTo>
                  <a:pt x="2095514" y="292854"/>
                  <a:pt x="2176378" y="553355"/>
                  <a:pt x="2128206" y="696196"/>
                </a:cubicBezTo>
                <a:cubicBezTo>
                  <a:pt x="1472537" y="814741"/>
                  <a:pt x="653273" y="567265"/>
                  <a:pt x="0" y="696196"/>
                </a:cubicBezTo>
                <a:cubicBezTo>
                  <a:pt x="-13127" y="364644"/>
                  <a:pt x="-33844" y="150706"/>
                  <a:pt x="0" y="12307"/>
                </a:cubicBezTo>
                <a:close/>
              </a:path>
              <a:path w="2128206" h="708503" stroke="0" extrusionOk="0">
                <a:moveTo>
                  <a:pt x="0" y="12307"/>
                </a:moveTo>
                <a:cubicBezTo>
                  <a:pt x="629565" y="-100228"/>
                  <a:pt x="1441711" y="148829"/>
                  <a:pt x="2128206" y="12307"/>
                </a:cubicBezTo>
                <a:cubicBezTo>
                  <a:pt x="2144534" y="88113"/>
                  <a:pt x="2165877" y="475950"/>
                  <a:pt x="2128206" y="696196"/>
                </a:cubicBezTo>
                <a:cubicBezTo>
                  <a:pt x="1457291" y="757431"/>
                  <a:pt x="713016" y="644366"/>
                  <a:pt x="0" y="696196"/>
                </a:cubicBezTo>
                <a:cubicBezTo>
                  <a:pt x="51628" y="605688"/>
                  <a:pt x="36425" y="125589"/>
                  <a:pt x="0" y="1230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128206"/>
                      <a:gd name="connsiteY0" fmla="*/ 9162 h 527462"/>
                      <a:gd name="connsiteX1" fmla="*/ 2128206 w 2128206"/>
                      <a:gd name="connsiteY1" fmla="*/ 9162 h 527462"/>
                      <a:gd name="connsiteX2" fmla="*/ 2128206 w 2128206"/>
                      <a:gd name="connsiteY2" fmla="*/ 518300 h 527462"/>
                      <a:gd name="connsiteX3" fmla="*/ 0 w 2128206"/>
                      <a:gd name="connsiteY3" fmla="*/ 518300 h 527462"/>
                      <a:gd name="connsiteX4" fmla="*/ 0 w 2128206"/>
                      <a:gd name="connsiteY4" fmla="*/ 9162 h 52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06" h="527462" fill="none" extrusionOk="0">
                        <a:moveTo>
                          <a:pt x="0" y="9162"/>
                        </a:moveTo>
                        <a:cubicBezTo>
                          <a:pt x="623646" y="50682"/>
                          <a:pt x="1477741" y="20336"/>
                          <a:pt x="2128206" y="9162"/>
                        </a:cubicBezTo>
                        <a:cubicBezTo>
                          <a:pt x="2133443" y="115260"/>
                          <a:pt x="2109789" y="428292"/>
                          <a:pt x="2128206" y="518300"/>
                        </a:cubicBezTo>
                        <a:cubicBezTo>
                          <a:pt x="1447043" y="589581"/>
                          <a:pt x="698928" y="471356"/>
                          <a:pt x="0" y="518300"/>
                        </a:cubicBezTo>
                        <a:cubicBezTo>
                          <a:pt x="-36058" y="443985"/>
                          <a:pt x="42081" y="126435"/>
                          <a:pt x="0" y="9162"/>
                        </a:cubicBezTo>
                        <a:close/>
                      </a:path>
                      <a:path w="2128206" h="527462" stroke="0" extrusionOk="0">
                        <a:moveTo>
                          <a:pt x="0" y="9162"/>
                        </a:moveTo>
                        <a:cubicBezTo>
                          <a:pt x="636399" y="-86769"/>
                          <a:pt x="1443413" y="142302"/>
                          <a:pt x="2128206" y="9162"/>
                        </a:cubicBezTo>
                        <a:cubicBezTo>
                          <a:pt x="2144814" y="147822"/>
                          <a:pt x="2111443" y="305966"/>
                          <a:pt x="2128206" y="518300"/>
                        </a:cubicBezTo>
                        <a:cubicBezTo>
                          <a:pt x="1532922" y="608771"/>
                          <a:pt x="724923" y="441349"/>
                          <a:pt x="0" y="518300"/>
                        </a:cubicBezTo>
                        <a:cubicBezTo>
                          <a:pt x="20163" y="379620"/>
                          <a:pt x="-22019" y="87273"/>
                          <a:pt x="0" y="91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Cette fiche est destinée à une seule action à la fois!</a:t>
            </a:r>
          </a:p>
        </p:txBody>
      </p:sp>
      <p:sp>
        <p:nvSpPr>
          <p:cNvPr id="31" name="Oval 30">
            <a:hlinkClick r:id="rId4" action="ppaction://hlinksldjump"/>
            <a:extLst>
              <a:ext uri="{FF2B5EF4-FFF2-40B4-BE49-F238E27FC236}">
                <a16:creationId xmlns:a16="http://schemas.microsoft.com/office/drawing/2014/main" id="{6707A051-211B-4BE7-9E72-C1906410636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142FD755-7417-415A-A873-0534796377F0}"/>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C50199B2-F36F-4926-9535-9419D19EEB96}"/>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23B2B3F4-F925-4C6B-A10A-CD23CE5C5FE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7F96FA4F-EF60-49D6-9D3C-806CDCEE6CE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60464F2E-2CA1-4DA3-B997-92B1121C4E0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D1CCA656-9C0B-41F9-953B-797C1C8D797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F23F6ED7-1CB8-4C12-851C-75A8BDB5BBE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D3B3AFCB-A75B-458B-859F-A723CE1B374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3A73C488-E01A-4F8B-B7F4-5E36049605EB}"/>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3D8AE393-9067-4528-8DE7-249B44B820FB}"/>
              </a:ext>
            </a:extLst>
          </p:cNvPr>
          <p:cNvGrpSpPr/>
          <p:nvPr/>
        </p:nvGrpSpPr>
        <p:grpSpPr>
          <a:xfrm>
            <a:off x="9573110" y="5385781"/>
            <a:ext cx="146522" cy="280390"/>
            <a:chOff x="5545138" y="625475"/>
            <a:chExt cx="1489075" cy="2849563"/>
          </a:xfrm>
        </p:grpSpPr>
        <p:sp>
          <p:nvSpPr>
            <p:cNvPr id="42" name="Freeform 117">
              <a:extLst>
                <a:ext uri="{FF2B5EF4-FFF2-40B4-BE49-F238E27FC236}">
                  <a16:creationId xmlns:a16="http://schemas.microsoft.com/office/drawing/2014/main" id="{C9678A35-35F5-46DA-B588-81690690184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E1E5CB3D-4275-4705-9F37-6E780BF0266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64538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540-848F-C2E3-0D0E-42B421DF72BC}"/>
              </a:ext>
            </a:extLst>
          </p:cNvPr>
          <p:cNvSpPr>
            <a:spLocks noGrp="1"/>
          </p:cNvSpPr>
          <p:nvPr>
            <p:ph type="title"/>
          </p:nvPr>
        </p:nvSpPr>
        <p:spPr>
          <a:xfrm>
            <a:off x="681038" y="685800"/>
            <a:ext cx="8534390" cy="990600"/>
          </a:xfrm>
        </p:spPr>
        <p:txBody>
          <a:bodyPr>
            <a:noAutofit/>
          </a:bodyPr>
          <a:lstStyle/>
          <a:p>
            <a:r>
              <a:rPr lang="en-GB" sz="1400" b="0">
                <a:solidFill>
                  <a:srgbClr val="F8A92A"/>
                </a:solidFill>
              </a:rPr>
              <a:t>Fiche de diagnostic</a:t>
            </a:r>
            <a:br>
              <a:rPr lang="en-GB">
                <a:solidFill>
                  <a:srgbClr val="F8A92A"/>
                </a:solidFill>
              </a:rPr>
            </a:br>
            <a:r>
              <a:rPr lang="en-GB">
                <a:solidFill>
                  <a:srgbClr val="F8A92A"/>
                </a:solidFill>
              </a:rPr>
              <a:t>Promouvoir l'accès à l'énergie</a:t>
            </a:r>
            <a:br>
              <a:rPr lang="en-GB" b="0">
                <a:solidFill>
                  <a:srgbClr val="F8A92A"/>
                </a:solidFill>
              </a:rPr>
            </a:br>
            <a:endParaRPr lang="en-GB">
              <a:solidFill>
                <a:srgbClr val="F8A92A"/>
              </a:solidFill>
            </a:endParaRPr>
          </a:p>
        </p:txBody>
      </p:sp>
      <p:sp>
        <p:nvSpPr>
          <p:cNvPr id="3" name="Content Placeholder 2">
            <a:extLst>
              <a:ext uri="{FF2B5EF4-FFF2-40B4-BE49-F238E27FC236}">
                <a16:creationId xmlns:a16="http://schemas.microsoft.com/office/drawing/2014/main" id="{74CF65A4-F6B1-3C24-1E5A-0F0322DA82D8}"/>
              </a:ext>
            </a:extLst>
          </p:cNvPr>
          <p:cNvSpPr>
            <a:spLocks noGrp="1"/>
          </p:cNvSpPr>
          <p:nvPr>
            <p:ph idx="13"/>
          </p:nvPr>
        </p:nvSpPr>
        <p:spPr/>
        <p:txBody>
          <a:bodyPr/>
          <a:lstStyle/>
          <a:p>
            <a:r>
              <a:rPr lang="fr-FR" b="0">
                <a:solidFill>
                  <a:srgbClr val="F8A92A"/>
                </a:solidFill>
              </a:rPr>
              <a:t>Module 8 - Promouvoir l'accès à l'énergie</a:t>
            </a:r>
          </a:p>
        </p:txBody>
      </p:sp>
      <p:sp>
        <p:nvSpPr>
          <p:cNvPr id="4" name="Rectangle: Rounded Corners 3">
            <a:extLst>
              <a:ext uri="{FF2B5EF4-FFF2-40B4-BE49-F238E27FC236}">
                <a16:creationId xmlns:a16="http://schemas.microsoft.com/office/drawing/2014/main" id="{A8F4627E-1BCB-0E97-13EE-0DADF8B32769}"/>
              </a:ext>
            </a:extLst>
          </p:cNvPr>
          <p:cNvSpPr/>
          <p:nvPr/>
        </p:nvSpPr>
        <p:spPr>
          <a:xfrm>
            <a:off x="692704" y="2249004"/>
            <a:ext cx="2783689" cy="2175915"/>
          </a:xfrm>
          <a:prstGeom prst="roundRect">
            <a:avLst>
              <a:gd name="adj" fmla="val 7765"/>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050">
                <a:solidFill>
                  <a:srgbClr val="F8A92A"/>
                </a:solidFill>
                <a:latin typeface="Arial" panose="020B0604020202020204" pitchFamily="34" charset="0"/>
                <a:cs typeface="Arial" panose="020B0604020202020204" pitchFamily="34" charset="0"/>
              </a:rPr>
              <a:t>Quels sont les résultats directs?</a:t>
            </a:r>
            <a:endParaRPr lang="fr-FR" sz="1050" err="1">
              <a:solidFill>
                <a:srgbClr val="F8A92A"/>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503A3D6-BA8E-D6D9-F9FA-971319072B6B}"/>
              </a:ext>
            </a:extLst>
          </p:cNvPr>
          <p:cNvSpPr/>
          <p:nvPr/>
        </p:nvSpPr>
        <p:spPr>
          <a:xfrm>
            <a:off x="3569014" y="2243491"/>
            <a:ext cx="2779277" cy="2186975"/>
          </a:xfrm>
          <a:prstGeom prst="roundRect">
            <a:avLst>
              <a:gd name="adj" fmla="val 5893"/>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050">
                <a:solidFill>
                  <a:srgbClr val="F8A92A"/>
                </a:solidFill>
                <a:latin typeface="Arial" panose="020B0604020202020204" pitchFamily="34" charset="0"/>
                <a:cs typeface="Arial" panose="020B0604020202020204" pitchFamily="34" charset="0"/>
              </a:rPr>
              <a:t>Quels groupes communautaires tirent parti de ces résultats et ces bénéfices?</a:t>
            </a:r>
          </a:p>
        </p:txBody>
      </p:sp>
      <p:sp>
        <p:nvSpPr>
          <p:cNvPr id="7" name="Rectangle: Rounded Corners 6">
            <a:extLst>
              <a:ext uri="{FF2B5EF4-FFF2-40B4-BE49-F238E27FC236}">
                <a16:creationId xmlns:a16="http://schemas.microsoft.com/office/drawing/2014/main" id="{D030FEBF-9103-5FB0-55A4-6C40FA9FA185}"/>
              </a:ext>
            </a:extLst>
          </p:cNvPr>
          <p:cNvSpPr/>
          <p:nvPr/>
        </p:nvSpPr>
        <p:spPr>
          <a:xfrm>
            <a:off x="6440913" y="2249004"/>
            <a:ext cx="2779277" cy="2175915"/>
          </a:xfrm>
          <a:prstGeom prst="roundRect">
            <a:avLst>
              <a:gd name="adj" fmla="val 9172"/>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050">
                <a:solidFill>
                  <a:srgbClr val="F8A92A"/>
                </a:solidFill>
                <a:latin typeface="Arial" panose="020B0604020202020204" pitchFamily="34" charset="0"/>
                <a:cs typeface="Arial" panose="020B0604020202020204" pitchFamily="34" charset="0"/>
              </a:rPr>
              <a:t>Existe-t-il d'autres bénéfices liés à la réduction des émissions, à l'adaptation au climat ou à d'autres formes de précarité?</a:t>
            </a:r>
          </a:p>
        </p:txBody>
      </p:sp>
      <p:sp>
        <p:nvSpPr>
          <p:cNvPr id="8" name="Rectangle: Rounded Corners 7">
            <a:extLst>
              <a:ext uri="{FF2B5EF4-FFF2-40B4-BE49-F238E27FC236}">
                <a16:creationId xmlns:a16="http://schemas.microsoft.com/office/drawing/2014/main" id="{9BE0E4FB-7BF9-708B-D2D8-782239184426}"/>
              </a:ext>
            </a:extLst>
          </p:cNvPr>
          <p:cNvSpPr/>
          <p:nvPr/>
        </p:nvSpPr>
        <p:spPr>
          <a:xfrm>
            <a:off x="701890" y="1878366"/>
            <a:ext cx="8534390" cy="390988"/>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latin typeface="Arial" panose="020B0604020202020204" pitchFamily="34" charset="0"/>
                <a:cs typeface="Arial" panose="020B0604020202020204" pitchFamily="34" charset="0"/>
              </a:rPr>
              <a:t>Quels sont les résultats de l'action en faveur de l'accès à l'énergie dans ma collectivité locale?</a:t>
            </a:r>
            <a:endParaRPr lang="fr-FR" sz="1400" b="1" err="1">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B183B19-E7C8-C484-3B08-653494651344}"/>
              </a:ext>
            </a:extLst>
          </p:cNvPr>
          <p:cNvSpPr/>
          <p:nvPr/>
        </p:nvSpPr>
        <p:spPr>
          <a:xfrm>
            <a:off x="699609" y="4923767"/>
            <a:ext cx="4168482" cy="1263069"/>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8A92A"/>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ABA02A03-2E4B-13E3-5408-FBB9B01F0B87}"/>
              </a:ext>
            </a:extLst>
          </p:cNvPr>
          <p:cNvSpPr>
            <a:spLocks noGrp="1"/>
          </p:cNvSpPr>
          <p:nvPr>
            <p:ph type="sldNum" sz="quarter" idx="12"/>
          </p:nvPr>
        </p:nvSpPr>
        <p:spPr/>
        <p:txBody>
          <a:bodyPr/>
          <a:lstStyle/>
          <a:p>
            <a:fld id="{CE97AC88-B9C7-4AEF-9990-0777AFA0136D}" type="slidenum">
              <a:rPr lang="en-US" smtClean="0"/>
              <a:t>106</a:t>
            </a:fld>
            <a:endParaRPr lang="en-US"/>
          </a:p>
        </p:txBody>
      </p:sp>
      <p:sp>
        <p:nvSpPr>
          <p:cNvPr id="18" name="Rectangle: Rounded Corners 17">
            <a:extLst>
              <a:ext uri="{FF2B5EF4-FFF2-40B4-BE49-F238E27FC236}">
                <a16:creationId xmlns:a16="http://schemas.microsoft.com/office/drawing/2014/main" id="{D67757EE-D914-C5B0-8545-7A90078F2284}"/>
              </a:ext>
            </a:extLst>
          </p:cNvPr>
          <p:cNvSpPr/>
          <p:nvPr/>
        </p:nvSpPr>
        <p:spPr>
          <a:xfrm>
            <a:off x="5046947" y="4923767"/>
            <a:ext cx="4168481" cy="1263069"/>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8A92A"/>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9C9B0813-1AD1-5532-6964-10EEB3C37E93}"/>
              </a:ext>
            </a:extLst>
          </p:cNvPr>
          <p:cNvSpPr/>
          <p:nvPr/>
        </p:nvSpPr>
        <p:spPr>
          <a:xfrm>
            <a:off x="685800" y="4532779"/>
            <a:ext cx="4182291" cy="390988"/>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Gouvernance et réglementation nécessaires pour favoriser </a:t>
            </a:r>
            <a:b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ces résultats et ces bénéfices</a:t>
            </a:r>
            <a:endParaRPr kumimoji="0" lang="fr-FR" sz="12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850312C0-13F0-4CA2-364D-A48FA8523701}"/>
              </a:ext>
            </a:extLst>
          </p:cNvPr>
          <p:cNvSpPr/>
          <p:nvPr/>
        </p:nvSpPr>
        <p:spPr>
          <a:xfrm>
            <a:off x="5035055" y="4532779"/>
            <a:ext cx="4182291" cy="390988"/>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Données et suivi nécessaires pour favoriser </a:t>
            </a:r>
            <a:b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ces résultats et ces bénéfices</a:t>
            </a:r>
          </a:p>
        </p:txBody>
      </p:sp>
      <p:sp>
        <p:nvSpPr>
          <p:cNvPr id="34" name="Oval 33">
            <a:hlinkClick r:id="rId3" action="ppaction://hlinksldjump"/>
            <a:extLst>
              <a:ext uri="{FF2B5EF4-FFF2-40B4-BE49-F238E27FC236}">
                <a16:creationId xmlns:a16="http://schemas.microsoft.com/office/drawing/2014/main" id="{DB5DA054-5720-462E-92CA-A2A1BAA1AB2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4" action="ppaction://hlinksldjump"/>
            <a:extLst>
              <a:ext uri="{FF2B5EF4-FFF2-40B4-BE49-F238E27FC236}">
                <a16:creationId xmlns:a16="http://schemas.microsoft.com/office/drawing/2014/main" id="{EF7BF61D-DB8E-4D48-BB59-29E202122EA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3" action="ppaction://hlinksldjump"/>
            <a:extLst>
              <a:ext uri="{FF2B5EF4-FFF2-40B4-BE49-F238E27FC236}">
                <a16:creationId xmlns:a16="http://schemas.microsoft.com/office/drawing/2014/main" id="{2ED659DA-DD56-4188-863C-DDADFD7F5A2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E4A8AD72-2026-441B-BF1F-E6DF6348465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308746B5-CC86-44AE-A382-DAFCF71D1FA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7" action="ppaction://hlinksldjump"/>
            <a:extLst>
              <a:ext uri="{FF2B5EF4-FFF2-40B4-BE49-F238E27FC236}">
                <a16:creationId xmlns:a16="http://schemas.microsoft.com/office/drawing/2014/main" id="{833ED015-44FF-4937-ABA1-B53E3DED30F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2BC550C4-3B8A-45D5-A770-E5B5E8E1508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3FDCE48F-7C1E-411C-B20C-0EC5F51990D9}"/>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216A86BF-6EE6-467D-B7BE-307668879A0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599532BA-235C-47D9-935E-6C393C007CA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75C21613-06D6-416A-8AC8-87C7FAC078C8}"/>
              </a:ext>
            </a:extLst>
          </p:cNvPr>
          <p:cNvGrpSpPr/>
          <p:nvPr/>
        </p:nvGrpSpPr>
        <p:grpSpPr>
          <a:xfrm>
            <a:off x="9573110" y="5385781"/>
            <a:ext cx="146522" cy="280390"/>
            <a:chOff x="5545138" y="625475"/>
            <a:chExt cx="1489075" cy="2849563"/>
          </a:xfrm>
        </p:grpSpPr>
        <p:sp>
          <p:nvSpPr>
            <p:cNvPr id="45" name="Freeform 117">
              <a:extLst>
                <a:ext uri="{FF2B5EF4-FFF2-40B4-BE49-F238E27FC236}">
                  <a16:creationId xmlns:a16="http://schemas.microsoft.com/office/drawing/2014/main" id="{230370D1-E2F1-4A0F-B41B-487E17E83CF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9DD8204D-7ED9-4A33-9F3A-0E3352A7A0E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8067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744D42-DC44-45AD-B31F-1BD73E2092F6}"/>
              </a:ext>
            </a:extLst>
          </p:cNvPr>
          <p:cNvSpPr/>
          <p:nvPr/>
        </p:nvSpPr>
        <p:spPr>
          <a:xfrm>
            <a:off x="5939384" y="0"/>
            <a:ext cx="3966619" cy="685800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6" name="Group 4">
            <a:extLst>
              <a:ext uri="{FF2B5EF4-FFF2-40B4-BE49-F238E27FC236}">
                <a16:creationId xmlns:a16="http://schemas.microsoft.com/office/drawing/2014/main" id="{06C47AF3-27C2-4BA0-AA16-657D1E07C4B7}"/>
              </a:ext>
            </a:extLst>
          </p:cNvPr>
          <p:cNvGrpSpPr>
            <a:grpSpLocks noChangeAspect="1"/>
          </p:cNvGrpSpPr>
          <p:nvPr/>
        </p:nvGrpSpPr>
        <p:grpSpPr bwMode="auto">
          <a:xfrm>
            <a:off x="5939381" y="749075"/>
            <a:ext cx="3956100" cy="5348718"/>
            <a:chOff x="3135" y="1192"/>
            <a:chExt cx="1410" cy="1936"/>
          </a:xfrm>
        </p:grpSpPr>
        <p:sp>
          <p:nvSpPr>
            <p:cNvPr id="8" name="Freeform 5">
              <a:extLst>
                <a:ext uri="{FF2B5EF4-FFF2-40B4-BE49-F238E27FC236}">
                  <a16:creationId xmlns:a16="http://schemas.microsoft.com/office/drawing/2014/main" id="{00ADE567-F38D-4F33-8CFA-35EBF46C6CE4}"/>
                </a:ext>
              </a:extLst>
            </p:cNvPr>
            <p:cNvSpPr>
              <a:spLocks/>
            </p:cNvSpPr>
            <p:nvPr/>
          </p:nvSpPr>
          <p:spPr bwMode="auto">
            <a:xfrm>
              <a:off x="3135" y="1192"/>
              <a:ext cx="1410" cy="1317"/>
            </a:xfrm>
            <a:custGeom>
              <a:avLst/>
              <a:gdLst>
                <a:gd name="T0" fmla="*/ 6231 w 6231"/>
                <a:gd name="T1" fmla="*/ 0 h 5774"/>
                <a:gd name="T2" fmla="*/ 3335 w 6231"/>
                <a:gd name="T3" fmla="*/ 0 h 5774"/>
                <a:gd name="T4" fmla="*/ 0 w 6231"/>
                <a:gd name="T5" fmla="*/ 5774 h 5774"/>
              </a:gdLst>
              <a:ahLst/>
              <a:cxnLst>
                <a:cxn ang="0">
                  <a:pos x="T0" y="T1"/>
                </a:cxn>
                <a:cxn ang="0">
                  <a:pos x="T2" y="T3"/>
                </a:cxn>
                <a:cxn ang="0">
                  <a:pos x="T4" y="T5"/>
                </a:cxn>
              </a:cxnLst>
              <a:rect l="0" t="0" r="r" b="b"/>
              <a:pathLst>
                <a:path w="6231" h="5774">
                  <a:moveTo>
                    <a:pt x="6231" y="0"/>
                  </a:moveTo>
                  <a:lnTo>
                    <a:pt x="3335" y="0"/>
                  </a:lnTo>
                  <a:lnTo>
                    <a:pt x="0" y="577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6">
              <a:extLst>
                <a:ext uri="{FF2B5EF4-FFF2-40B4-BE49-F238E27FC236}">
                  <a16:creationId xmlns:a16="http://schemas.microsoft.com/office/drawing/2014/main" id="{B8EA2AFD-92B7-4C7F-9A84-58F95CD001ED}"/>
                </a:ext>
              </a:extLst>
            </p:cNvPr>
            <p:cNvSpPr>
              <a:spLocks/>
            </p:cNvSpPr>
            <p:nvPr/>
          </p:nvSpPr>
          <p:spPr bwMode="auto">
            <a:xfrm>
              <a:off x="3162" y="1240"/>
              <a:ext cx="1383" cy="1269"/>
            </a:xfrm>
            <a:custGeom>
              <a:avLst/>
              <a:gdLst>
                <a:gd name="T0" fmla="*/ 6111 w 6111"/>
                <a:gd name="T1" fmla="*/ 0 h 5565"/>
                <a:gd name="T2" fmla="*/ 3215 w 6111"/>
                <a:gd name="T3" fmla="*/ 0 h 5565"/>
                <a:gd name="T4" fmla="*/ 0 w 6111"/>
                <a:gd name="T5" fmla="*/ 5565 h 5565"/>
              </a:gdLst>
              <a:ahLst/>
              <a:cxnLst>
                <a:cxn ang="0">
                  <a:pos x="T0" y="T1"/>
                </a:cxn>
                <a:cxn ang="0">
                  <a:pos x="T2" y="T3"/>
                </a:cxn>
                <a:cxn ang="0">
                  <a:pos x="T4" y="T5"/>
                </a:cxn>
              </a:cxnLst>
              <a:rect l="0" t="0" r="r" b="b"/>
              <a:pathLst>
                <a:path w="6111" h="5565">
                  <a:moveTo>
                    <a:pt x="6111" y="0"/>
                  </a:moveTo>
                  <a:lnTo>
                    <a:pt x="3215" y="0"/>
                  </a:lnTo>
                  <a:lnTo>
                    <a:pt x="0" y="556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7">
              <a:extLst>
                <a:ext uri="{FF2B5EF4-FFF2-40B4-BE49-F238E27FC236}">
                  <a16:creationId xmlns:a16="http://schemas.microsoft.com/office/drawing/2014/main" id="{4741C45C-B568-4A2A-93BB-0BD27915F1DF}"/>
                </a:ext>
              </a:extLst>
            </p:cNvPr>
            <p:cNvSpPr>
              <a:spLocks/>
            </p:cNvSpPr>
            <p:nvPr/>
          </p:nvSpPr>
          <p:spPr bwMode="auto">
            <a:xfrm>
              <a:off x="3189" y="1287"/>
              <a:ext cx="1356" cy="1222"/>
            </a:xfrm>
            <a:custGeom>
              <a:avLst/>
              <a:gdLst>
                <a:gd name="T0" fmla="*/ 5990 w 5990"/>
                <a:gd name="T1" fmla="*/ 0 h 5356"/>
                <a:gd name="T2" fmla="*/ 3094 w 5990"/>
                <a:gd name="T3" fmla="*/ 0 h 5356"/>
                <a:gd name="T4" fmla="*/ 0 w 5990"/>
                <a:gd name="T5" fmla="*/ 5356 h 5356"/>
              </a:gdLst>
              <a:ahLst/>
              <a:cxnLst>
                <a:cxn ang="0">
                  <a:pos x="T0" y="T1"/>
                </a:cxn>
                <a:cxn ang="0">
                  <a:pos x="T2" y="T3"/>
                </a:cxn>
                <a:cxn ang="0">
                  <a:pos x="T4" y="T5"/>
                </a:cxn>
              </a:cxnLst>
              <a:rect l="0" t="0" r="r" b="b"/>
              <a:pathLst>
                <a:path w="5990" h="5356">
                  <a:moveTo>
                    <a:pt x="5990" y="0"/>
                  </a:moveTo>
                  <a:lnTo>
                    <a:pt x="3094" y="0"/>
                  </a:lnTo>
                  <a:lnTo>
                    <a:pt x="0" y="535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8">
              <a:extLst>
                <a:ext uri="{FF2B5EF4-FFF2-40B4-BE49-F238E27FC236}">
                  <a16:creationId xmlns:a16="http://schemas.microsoft.com/office/drawing/2014/main" id="{DD884A57-6542-4CA8-8641-89C80481C263}"/>
                </a:ext>
              </a:extLst>
            </p:cNvPr>
            <p:cNvSpPr>
              <a:spLocks/>
            </p:cNvSpPr>
            <p:nvPr/>
          </p:nvSpPr>
          <p:spPr bwMode="auto">
            <a:xfrm>
              <a:off x="3217" y="1335"/>
              <a:ext cx="1328" cy="1174"/>
            </a:xfrm>
            <a:custGeom>
              <a:avLst/>
              <a:gdLst>
                <a:gd name="T0" fmla="*/ 5869 w 5869"/>
                <a:gd name="T1" fmla="*/ 0 h 5148"/>
                <a:gd name="T2" fmla="*/ 2973 w 5869"/>
                <a:gd name="T3" fmla="*/ 0 h 5148"/>
                <a:gd name="T4" fmla="*/ 0 w 5869"/>
                <a:gd name="T5" fmla="*/ 5148 h 5148"/>
              </a:gdLst>
              <a:ahLst/>
              <a:cxnLst>
                <a:cxn ang="0">
                  <a:pos x="T0" y="T1"/>
                </a:cxn>
                <a:cxn ang="0">
                  <a:pos x="T2" y="T3"/>
                </a:cxn>
                <a:cxn ang="0">
                  <a:pos x="T4" y="T5"/>
                </a:cxn>
              </a:cxnLst>
              <a:rect l="0" t="0" r="r" b="b"/>
              <a:pathLst>
                <a:path w="5869" h="5148">
                  <a:moveTo>
                    <a:pt x="5869" y="0"/>
                  </a:moveTo>
                  <a:lnTo>
                    <a:pt x="2973" y="0"/>
                  </a:lnTo>
                  <a:lnTo>
                    <a:pt x="0" y="5148"/>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9">
              <a:extLst>
                <a:ext uri="{FF2B5EF4-FFF2-40B4-BE49-F238E27FC236}">
                  <a16:creationId xmlns:a16="http://schemas.microsoft.com/office/drawing/2014/main" id="{24D06F98-C012-4640-B033-50E9DDDCDA7C}"/>
                </a:ext>
              </a:extLst>
            </p:cNvPr>
            <p:cNvSpPr>
              <a:spLocks/>
            </p:cNvSpPr>
            <p:nvPr/>
          </p:nvSpPr>
          <p:spPr bwMode="auto">
            <a:xfrm>
              <a:off x="3244" y="1383"/>
              <a:ext cx="1301" cy="1126"/>
            </a:xfrm>
            <a:custGeom>
              <a:avLst/>
              <a:gdLst>
                <a:gd name="T0" fmla="*/ 5749 w 5749"/>
                <a:gd name="T1" fmla="*/ 0 h 4939"/>
                <a:gd name="T2" fmla="*/ 2853 w 5749"/>
                <a:gd name="T3" fmla="*/ 0 h 4939"/>
                <a:gd name="T4" fmla="*/ 0 w 5749"/>
                <a:gd name="T5" fmla="*/ 4939 h 4939"/>
              </a:gdLst>
              <a:ahLst/>
              <a:cxnLst>
                <a:cxn ang="0">
                  <a:pos x="T0" y="T1"/>
                </a:cxn>
                <a:cxn ang="0">
                  <a:pos x="T2" y="T3"/>
                </a:cxn>
                <a:cxn ang="0">
                  <a:pos x="T4" y="T5"/>
                </a:cxn>
              </a:cxnLst>
              <a:rect l="0" t="0" r="r" b="b"/>
              <a:pathLst>
                <a:path w="5749" h="4939">
                  <a:moveTo>
                    <a:pt x="5749" y="0"/>
                  </a:moveTo>
                  <a:lnTo>
                    <a:pt x="2853" y="0"/>
                  </a:lnTo>
                  <a:lnTo>
                    <a:pt x="0" y="493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0">
              <a:extLst>
                <a:ext uri="{FF2B5EF4-FFF2-40B4-BE49-F238E27FC236}">
                  <a16:creationId xmlns:a16="http://schemas.microsoft.com/office/drawing/2014/main" id="{4F9E8958-DF79-4FDB-8E32-19709777271B}"/>
                </a:ext>
              </a:extLst>
            </p:cNvPr>
            <p:cNvSpPr>
              <a:spLocks/>
            </p:cNvSpPr>
            <p:nvPr/>
          </p:nvSpPr>
          <p:spPr bwMode="auto">
            <a:xfrm>
              <a:off x="3271" y="1430"/>
              <a:ext cx="1274" cy="1079"/>
            </a:xfrm>
            <a:custGeom>
              <a:avLst/>
              <a:gdLst>
                <a:gd name="T0" fmla="*/ 5628 w 5628"/>
                <a:gd name="T1" fmla="*/ 0 h 4730"/>
                <a:gd name="T2" fmla="*/ 2732 w 5628"/>
                <a:gd name="T3" fmla="*/ 0 h 4730"/>
                <a:gd name="T4" fmla="*/ 0 w 5628"/>
                <a:gd name="T5" fmla="*/ 4730 h 4730"/>
              </a:gdLst>
              <a:ahLst/>
              <a:cxnLst>
                <a:cxn ang="0">
                  <a:pos x="T0" y="T1"/>
                </a:cxn>
                <a:cxn ang="0">
                  <a:pos x="T2" y="T3"/>
                </a:cxn>
                <a:cxn ang="0">
                  <a:pos x="T4" y="T5"/>
                </a:cxn>
              </a:cxnLst>
              <a:rect l="0" t="0" r="r" b="b"/>
              <a:pathLst>
                <a:path w="5628" h="4730">
                  <a:moveTo>
                    <a:pt x="5628" y="0"/>
                  </a:moveTo>
                  <a:lnTo>
                    <a:pt x="2732" y="0"/>
                  </a:lnTo>
                  <a:lnTo>
                    <a:pt x="0" y="473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1">
              <a:extLst>
                <a:ext uri="{FF2B5EF4-FFF2-40B4-BE49-F238E27FC236}">
                  <a16:creationId xmlns:a16="http://schemas.microsoft.com/office/drawing/2014/main" id="{C2C0197D-3C37-4D38-9817-1B3026ED51CF}"/>
                </a:ext>
              </a:extLst>
            </p:cNvPr>
            <p:cNvSpPr>
              <a:spLocks/>
            </p:cNvSpPr>
            <p:nvPr/>
          </p:nvSpPr>
          <p:spPr bwMode="auto">
            <a:xfrm>
              <a:off x="3299" y="1478"/>
              <a:ext cx="1246" cy="1031"/>
            </a:xfrm>
            <a:custGeom>
              <a:avLst/>
              <a:gdLst>
                <a:gd name="T0" fmla="*/ 5507 w 5507"/>
                <a:gd name="T1" fmla="*/ 0 h 4521"/>
                <a:gd name="T2" fmla="*/ 2611 w 5507"/>
                <a:gd name="T3" fmla="*/ 0 h 4521"/>
                <a:gd name="T4" fmla="*/ 0 w 5507"/>
                <a:gd name="T5" fmla="*/ 4521 h 4521"/>
              </a:gdLst>
              <a:ahLst/>
              <a:cxnLst>
                <a:cxn ang="0">
                  <a:pos x="T0" y="T1"/>
                </a:cxn>
                <a:cxn ang="0">
                  <a:pos x="T2" y="T3"/>
                </a:cxn>
                <a:cxn ang="0">
                  <a:pos x="T4" y="T5"/>
                </a:cxn>
              </a:cxnLst>
              <a:rect l="0" t="0" r="r" b="b"/>
              <a:pathLst>
                <a:path w="5507" h="4521">
                  <a:moveTo>
                    <a:pt x="5507" y="0"/>
                  </a:moveTo>
                  <a:lnTo>
                    <a:pt x="2611" y="0"/>
                  </a:lnTo>
                  <a:lnTo>
                    <a:pt x="0" y="4521"/>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2">
              <a:extLst>
                <a:ext uri="{FF2B5EF4-FFF2-40B4-BE49-F238E27FC236}">
                  <a16:creationId xmlns:a16="http://schemas.microsoft.com/office/drawing/2014/main" id="{8174C7AD-7003-418B-B372-8188D806FF67}"/>
                </a:ext>
              </a:extLst>
            </p:cNvPr>
            <p:cNvSpPr>
              <a:spLocks/>
            </p:cNvSpPr>
            <p:nvPr/>
          </p:nvSpPr>
          <p:spPr bwMode="auto">
            <a:xfrm>
              <a:off x="3326" y="1525"/>
              <a:ext cx="1219" cy="984"/>
            </a:xfrm>
            <a:custGeom>
              <a:avLst/>
              <a:gdLst>
                <a:gd name="T0" fmla="*/ 5387 w 5387"/>
                <a:gd name="T1" fmla="*/ 0 h 4312"/>
                <a:gd name="T2" fmla="*/ 2491 w 5387"/>
                <a:gd name="T3" fmla="*/ 0 h 4312"/>
                <a:gd name="T4" fmla="*/ 0 w 5387"/>
                <a:gd name="T5" fmla="*/ 4312 h 4312"/>
              </a:gdLst>
              <a:ahLst/>
              <a:cxnLst>
                <a:cxn ang="0">
                  <a:pos x="T0" y="T1"/>
                </a:cxn>
                <a:cxn ang="0">
                  <a:pos x="T2" y="T3"/>
                </a:cxn>
                <a:cxn ang="0">
                  <a:pos x="T4" y="T5"/>
                </a:cxn>
              </a:cxnLst>
              <a:rect l="0" t="0" r="r" b="b"/>
              <a:pathLst>
                <a:path w="5387" h="4312">
                  <a:moveTo>
                    <a:pt x="5387" y="0"/>
                  </a:moveTo>
                  <a:lnTo>
                    <a:pt x="2491" y="0"/>
                  </a:lnTo>
                  <a:lnTo>
                    <a:pt x="0" y="4312"/>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3">
              <a:extLst>
                <a:ext uri="{FF2B5EF4-FFF2-40B4-BE49-F238E27FC236}">
                  <a16:creationId xmlns:a16="http://schemas.microsoft.com/office/drawing/2014/main" id="{2043C178-DA55-4132-9793-A576CD9677F8}"/>
                </a:ext>
              </a:extLst>
            </p:cNvPr>
            <p:cNvSpPr>
              <a:spLocks/>
            </p:cNvSpPr>
            <p:nvPr/>
          </p:nvSpPr>
          <p:spPr bwMode="auto">
            <a:xfrm>
              <a:off x="3353" y="1573"/>
              <a:ext cx="1192" cy="936"/>
            </a:xfrm>
            <a:custGeom>
              <a:avLst/>
              <a:gdLst>
                <a:gd name="T0" fmla="*/ 5266 w 5266"/>
                <a:gd name="T1" fmla="*/ 0 h 4103"/>
                <a:gd name="T2" fmla="*/ 2370 w 5266"/>
                <a:gd name="T3" fmla="*/ 0 h 4103"/>
                <a:gd name="T4" fmla="*/ 0 w 5266"/>
                <a:gd name="T5" fmla="*/ 4103 h 4103"/>
              </a:gdLst>
              <a:ahLst/>
              <a:cxnLst>
                <a:cxn ang="0">
                  <a:pos x="T0" y="T1"/>
                </a:cxn>
                <a:cxn ang="0">
                  <a:pos x="T2" y="T3"/>
                </a:cxn>
                <a:cxn ang="0">
                  <a:pos x="T4" y="T5"/>
                </a:cxn>
              </a:cxnLst>
              <a:rect l="0" t="0" r="r" b="b"/>
              <a:pathLst>
                <a:path w="5266" h="4103">
                  <a:moveTo>
                    <a:pt x="5266" y="0"/>
                  </a:moveTo>
                  <a:lnTo>
                    <a:pt x="2370" y="0"/>
                  </a:lnTo>
                  <a:lnTo>
                    <a:pt x="0" y="4103"/>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4">
              <a:extLst>
                <a:ext uri="{FF2B5EF4-FFF2-40B4-BE49-F238E27FC236}">
                  <a16:creationId xmlns:a16="http://schemas.microsoft.com/office/drawing/2014/main" id="{706E16E9-EB2B-4D0B-843C-A374ADB88FDA}"/>
                </a:ext>
              </a:extLst>
            </p:cNvPr>
            <p:cNvSpPr>
              <a:spLocks/>
            </p:cNvSpPr>
            <p:nvPr/>
          </p:nvSpPr>
          <p:spPr bwMode="auto">
            <a:xfrm>
              <a:off x="3381" y="1621"/>
              <a:ext cx="1164" cy="888"/>
            </a:xfrm>
            <a:custGeom>
              <a:avLst/>
              <a:gdLst>
                <a:gd name="T0" fmla="*/ 5145 w 5145"/>
                <a:gd name="T1" fmla="*/ 0 h 3894"/>
                <a:gd name="T2" fmla="*/ 2249 w 5145"/>
                <a:gd name="T3" fmla="*/ 0 h 3894"/>
                <a:gd name="T4" fmla="*/ 0 w 5145"/>
                <a:gd name="T5" fmla="*/ 3894 h 3894"/>
              </a:gdLst>
              <a:ahLst/>
              <a:cxnLst>
                <a:cxn ang="0">
                  <a:pos x="T0" y="T1"/>
                </a:cxn>
                <a:cxn ang="0">
                  <a:pos x="T2" y="T3"/>
                </a:cxn>
                <a:cxn ang="0">
                  <a:pos x="T4" y="T5"/>
                </a:cxn>
              </a:cxnLst>
              <a:rect l="0" t="0" r="r" b="b"/>
              <a:pathLst>
                <a:path w="5145" h="3894">
                  <a:moveTo>
                    <a:pt x="5145" y="0"/>
                  </a:moveTo>
                  <a:lnTo>
                    <a:pt x="2249" y="0"/>
                  </a:lnTo>
                  <a:lnTo>
                    <a:pt x="0" y="389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5">
              <a:extLst>
                <a:ext uri="{FF2B5EF4-FFF2-40B4-BE49-F238E27FC236}">
                  <a16:creationId xmlns:a16="http://schemas.microsoft.com/office/drawing/2014/main" id="{36D1146A-079C-4C6E-9EB3-2889FBC6A0C8}"/>
                </a:ext>
              </a:extLst>
            </p:cNvPr>
            <p:cNvSpPr>
              <a:spLocks/>
            </p:cNvSpPr>
            <p:nvPr/>
          </p:nvSpPr>
          <p:spPr bwMode="auto">
            <a:xfrm>
              <a:off x="3408" y="1668"/>
              <a:ext cx="1137" cy="841"/>
            </a:xfrm>
            <a:custGeom>
              <a:avLst/>
              <a:gdLst>
                <a:gd name="T0" fmla="*/ 5025 w 5025"/>
                <a:gd name="T1" fmla="*/ 0 h 3685"/>
                <a:gd name="T2" fmla="*/ 2129 w 5025"/>
                <a:gd name="T3" fmla="*/ 0 h 3685"/>
                <a:gd name="T4" fmla="*/ 0 w 5025"/>
                <a:gd name="T5" fmla="*/ 3685 h 3685"/>
              </a:gdLst>
              <a:ahLst/>
              <a:cxnLst>
                <a:cxn ang="0">
                  <a:pos x="T0" y="T1"/>
                </a:cxn>
                <a:cxn ang="0">
                  <a:pos x="T2" y="T3"/>
                </a:cxn>
                <a:cxn ang="0">
                  <a:pos x="T4" y="T5"/>
                </a:cxn>
              </a:cxnLst>
              <a:rect l="0" t="0" r="r" b="b"/>
              <a:pathLst>
                <a:path w="5025" h="3685">
                  <a:moveTo>
                    <a:pt x="5025" y="0"/>
                  </a:moveTo>
                  <a:lnTo>
                    <a:pt x="2129" y="0"/>
                  </a:lnTo>
                  <a:lnTo>
                    <a:pt x="0" y="368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6">
              <a:extLst>
                <a:ext uri="{FF2B5EF4-FFF2-40B4-BE49-F238E27FC236}">
                  <a16:creationId xmlns:a16="http://schemas.microsoft.com/office/drawing/2014/main" id="{27D1DBEE-8660-4B38-9E69-F6CDF24F1B36}"/>
                </a:ext>
              </a:extLst>
            </p:cNvPr>
            <p:cNvSpPr>
              <a:spLocks/>
            </p:cNvSpPr>
            <p:nvPr/>
          </p:nvSpPr>
          <p:spPr bwMode="auto">
            <a:xfrm>
              <a:off x="3435" y="1716"/>
              <a:ext cx="1110" cy="793"/>
            </a:xfrm>
            <a:custGeom>
              <a:avLst/>
              <a:gdLst>
                <a:gd name="T0" fmla="*/ 4904 w 4904"/>
                <a:gd name="T1" fmla="*/ 0 h 3476"/>
                <a:gd name="T2" fmla="*/ 2008 w 4904"/>
                <a:gd name="T3" fmla="*/ 0 h 3476"/>
                <a:gd name="T4" fmla="*/ 0 w 4904"/>
                <a:gd name="T5" fmla="*/ 3476 h 3476"/>
              </a:gdLst>
              <a:ahLst/>
              <a:cxnLst>
                <a:cxn ang="0">
                  <a:pos x="T0" y="T1"/>
                </a:cxn>
                <a:cxn ang="0">
                  <a:pos x="T2" y="T3"/>
                </a:cxn>
                <a:cxn ang="0">
                  <a:pos x="T4" y="T5"/>
                </a:cxn>
              </a:cxnLst>
              <a:rect l="0" t="0" r="r" b="b"/>
              <a:pathLst>
                <a:path w="4904" h="3476">
                  <a:moveTo>
                    <a:pt x="4904" y="0"/>
                  </a:moveTo>
                  <a:lnTo>
                    <a:pt x="2008" y="0"/>
                  </a:lnTo>
                  <a:lnTo>
                    <a:pt x="0" y="347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7">
              <a:extLst>
                <a:ext uri="{FF2B5EF4-FFF2-40B4-BE49-F238E27FC236}">
                  <a16:creationId xmlns:a16="http://schemas.microsoft.com/office/drawing/2014/main" id="{39D66AAA-57C4-45A9-8F84-F58443E740A5}"/>
                </a:ext>
              </a:extLst>
            </p:cNvPr>
            <p:cNvSpPr>
              <a:spLocks/>
            </p:cNvSpPr>
            <p:nvPr/>
          </p:nvSpPr>
          <p:spPr bwMode="auto">
            <a:xfrm>
              <a:off x="3463" y="1764"/>
              <a:ext cx="1082" cy="745"/>
            </a:xfrm>
            <a:custGeom>
              <a:avLst/>
              <a:gdLst>
                <a:gd name="T0" fmla="*/ 4783 w 4783"/>
                <a:gd name="T1" fmla="*/ 0 h 3267"/>
                <a:gd name="T2" fmla="*/ 1887 w 4783"/>
                <a:gd name="T3" fmla="*/ 0 h 3267"/>
                <a:gd name="T4" fmla="*/ 0 w 4783"/>
                <a:gd name="T5" fmla="*/ 3267 h 3267"/>
              </a:gdLst>
              <a:ahLst/>
              <a:cxnLst>
                <a:cxn ang="0">
                  <a:pos x="T0" y="T1"/>
                </a:cxn>
                <a:cxn ang="0">
                  <a:pos x="T2" y="T3"/>
                </a:cxn>
                <a:cxn ang="0">
                  <a:pos x="T4" y="T5"/>
                </a:cxn>
              </a:cxnLst>
              <a:rect l="0" t="0" r="r" b="b"/>
              <a:pathLst>
                <a:path w="4783" h="3267">
                  <a:moveTo>
                    <a:pt x="4783" y="0"/>
                  </a:moveTo>
                  <a:lnTo>
                    <a:pt x="1887" y="0"/>
                  </a:lnTo>
                  <a:lnTo>
                    <a:pt x="0" y="3267"/>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8">
              <a:extLst>
                <a:ext uri="{FF2B5EF4-FFF2-40B4-BE49-F238E27FC236}">
                  <a16:creationId xmlns:a16="http://schemas.microsoft.com/office/drawing/2014/main" id="{B2656E5F-CEBF-45A1-8411-7E7D2584469B}"/>
                </a:ext>
              </a:extLst>
            </p:cNvPr>
            <p:cNvSpPr>
              <a:spLocks/>
            </p:cNvSpPr>
            <p:nvPr/>
          </p:nvSpPr>
          <p:spPr bwMode="auto">
            <a:xfrm>
              <a:off x="3490" y="1811"/>
              <a:ext cx="1055" cy="698"/>
            </a:xfrm>
            <a:custGeom>
              <a:avLst/>
              <a:gdLst>
                <a:gd name="T0" fmla="*/ 4663 w 4663"/>
                <a:gd name="T1" fmla="*/ 0 h 3059"/>
                <a:gd name="T2" fmla="*/ 1767 w 4663"/>
                <a:gd name="T3" fmla="*/ 0 h 3059"/>
                <a:gd name="T4" fmla="*/ 0 w 4663"/>
                <a:gd name="T5" fmla="*/ 3059 h 3059"/>
              </a:gdLst>
              <a:ahLst/>
              <a:cxnLst>
                <a:cxn ang="0">
                  <a:pos x="T0" y="T1"/>
                </a:cxn>
                <a:cxn ang="0">
                  <a:pos x="T2" y="T3"/>
                </a:cxn>
                <a:cxn ang="0">
                  <a:pos x="T4" y="T5"/>
                </a:cxn>
              </a:cxnLst>
              <a:rect l="0" t="0" r="r" b="b"/>
              <a:pathLst>
                <a:path w="4663" h="3059">
                  <a:moveTo>
                    <a:pt x="4663" y="0"/>
                  </a:moveTo>
                  <a:lnTo>
                    <a:pt x="1767" y="0"/>
                  </a:lnTo>
                  <a:lnTo>
                    <a:pt x="0" y="305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2" name="Freeform 19">
              <a:extLst>
                <a:ext uri="{FF2B5EF4-FFF2-40B4-BE49-F238E27FC236}">
                  <a16:creationId xmlns:a16="http://schemas.microsoft.com/office/drawing/2014/main" id="{8217F517-2EB3-469F-9B7F-0924763AF3A3}"/>
                </a:ext>
              </a:extLst>
            </p:cNvPr>
            <p:cNvSpPr>
              <a:spLocks/>
            </p:cNvSpPr>
            <p:nvPr/>
          </p:nvSpPr>
          <p:spPr bwMode="auto">
            <a:xfrm>
              <a:off x="3135" y="1811"/>
              <a:ext cx="1410" cy="1317"/>
            </a:xfrm>
            <a:custGeom>
              <a:avLst/>
              <a:gdLst>
                <a:gd name="T0" fmla="*/ 0 w 6231"/>
                <a:gd name="T1" fmla="*/ 5774 h 5774"/>
                <a:gd name="T2" fmla="*/ 2895 w 6231"/>
                <a:gd name="T3" fmla="*/ 5774 h 5774"/>
                <a:gd name="T4" fmla="*/ 6231 w 6231"/>
                <a:gd name="T5" fmla="*/ 0 h 5774"/>
              </a:gdLst>
              <a:ahLst/>
              <a:cxnLst>
                <a:cxn ang="0">
                  <a:pos x="T0" y="T1"/>
                </a:cxn>
                <a:cxn ang="0">
                  <a:pos x="T2" y="T3"/>
                </a:cxn>
                <a:cxn ang="0">
                  <a:pos x="T4" y="T5"/>
                </a:cxn>
              </a:cxnLst>
              <a:rect l="0" t="0" r="r" b="b"/>
              <a:pathLst>
                <a:path w="6231" h="5774">
                  <a:moveTo>
                    <a:pt x="0" y="5774"/>
                  </a:moveTo>
                  <a:lnTo>
                    <a:pt x="2895" y="5774"/>
                  </a:lnTo>
                  <a:lnTo>
                    <a:pt x="6231"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3" name="Freeform 20">
              <a:extLst>
                <a:ext uri="{FF2B5EF4-FFF2-40B4-BE49-F238E27FC236}">
                  <a16:creationId xmlns:a16="http://schemas.microsoft.com/office/drawing/2014/main" id="{ADEB09A3-DADC-48FF-AFE1-CF096DA3A386}"/>
                </a:ext>
              </a:extLst>
            </p:cNvPr>
            <p:cNvSpPr>
              <a:spLocks/>
            </p:cNvSpPr>
            <p:nvPr/>
          </p:nvSpPr>
          <p:spPr bwMode="auto">
            <a:xfrm>
              <a:off x="3135" y="1811"/>
              <a:ext cx="1383" cy="1269"/>
            </a:xfrm>
            <a:custGeom>
              <a:avLst/>
              <a:gdLst>
                <a:gd name="T0" fmla="*/ 0 w 6110"/>
                <a:gd name="T1" fmla="*/ 5565 h 5565"/>
                <a:gd name="T2" fmla="*/ 2895 w 6110"/>
                <a:gd name="T3" fmla="*/ 5565 h 5565"/>
                <a:gd name="T4" fmla="*/ 6110 w 6110"/>
                <a:gd name="T5" fmla="*/ 0 h 5565"/>
              </a:gdLst>
              <a:ahLst/>
              <a:cxnLst>
                <a:cxn ang="0">
                  <a:pos x="T0" y="T1"/>
                </a:cxn>
                <a:cxn ang="0">
                  <a:pos x="T2" y="T3"/>
                </a:cxn>
                <a:cxn ang="0">
                  <a:pos x="T4" y="T5"/>
                </a:cxn>
              </a:cxnLst>
              <a:rect l="0" t="0" r="r" b="b"/>
              <a:pathLst>
                <a:path w="6110" h="5565">
                  <a:moveTo>
                    <a:pt x="0" y="5565"/>
                  </a:moveTo>
                  <a:lnTo>
                    <a:pt x="2895" y="5565"/>
                  </a:lnTo>
                  <a:lnTo>
                    <a:pt x="6110"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21">
              <a:extLst>
                <a:ext uri="{FF2B5EF4-FFF2-40B4-BE49-F238E27FC236}">
                  <a16:creationId xmlns:a16="http://schemas.microsoft.com/office/drawing/2014/main" id="{EAFA02E7-A58F-41A5-AF55-F66E51C09927}"/>
                </a:ext>
              </a:extLst>
            </p:cNvPr>
            <p:cNvSpPr>
              <a:spLocks/>
            </p:cNvSpPr>
            <p:nvPr/>
          </p:nvSpPr>
          <p:spPr bwMode="auto">
            <a:xfrm>
              <a:off x="3135" y="1811"/>
              <a:ext cx="1356" cy="1222"/>
            </a:xfrm>
            <a:custGeom>
              <a:avLst/>
              <a:gdLst>
                <a:gd name="T0" fmla="*/ 0 w 5989"/>
                <a:gd name="T1" fmla="*/ 5357 h 5357"/>
                <a:gd name="T2" fmla="*/ 2895 w 5989"/>
                <a:gd name="T3" fmla="*/ 5357 h 5357"/>
                <a:gd name="T4" fmla="*/ 5989 w 5989"/>
                <a:gd name="T5" fmla="*/ 0 h 5357"/>
              </a:gdLst>
              <a:ahLst/>
              <a:cxnLst>
                <a:cxn ang="0">
                  <a:pos x="T0" y="T1"/>
                </a:cxn>
                <a:cxn ang="0">
                  <a:pos x="T2" y="T3"/>
                </a:cxn>
                <a:cxn ang="0">
                  <a:pos x="T4" y="T5"/>
                </a:cxn>
              </a:cxnLst>
              <a:rect l="0" t="0" r="r" b="b"/>
              <a:pathLst>
                <a:path w="5989" h="5357">
                  <a:moveTo>
                    <a:pt x="0" y="5357"/>
                  </a:moveTo>
                  <a:lnTo>
                    <a:pt x="2895" y="5357"/>
                  </a:lnTo>
                  <a:lnTo>
                    <a:pt x="598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22">
              <a:extLst>
                <a:ext uri="{FF2B5EF4-FFF2-40B4-BE49-F238E27FC236}">
                  <a16:creationId xmlns:a16="http://schemas.microsoft.com/office/drawing/2014/main" id="{2529EEDC-2AB2-4E91-8129-E9C0EF70D97D}"/>
                </a:ext>
              </a:extLst>
            </p:cNvPr>
            <p:cNvSpPr>
              <a:spLocks/>
            </p:cNvSpPr>
            <p:nvPr/>
          </p:nvSpPr>
          <p:spPr bwMode="auto">
            <a:xfrm>
              <a:off x="3135" y="1811"/>
              <a:ext cx="1329" cy="1174"/>
            </a:xfrm>
            <a:custGeom>
              <a:avLst/>
              <a:gdLst>
                <a:gd name="T0" fmla="*/ 0 w 5869"/>
                <a:gd name="T1" fmla="*/ 5148 h 5148"/>
                <a:gd name="T2" fmla="*/ 2895 w 5869"/>
                <a:gd name="T3" fmla="*/ 5148 h 5148"/>
                <a:gd name="T4" fmla="*/ 5869 w 5869"/>
                <a:gd name="T5" fmla="*/ 0 h 5148"/>
              </a:gdLst>
              <a:ahLst/>
              <a:cxnLst>
                <a:cxn ang="0">
                  <a:pos x="T0" y="T1"/>
                </a:cxn>
                <a:cxn ang="0">
                  <a:pos x="T2" y="T3"/>
                </a:cxn>
                <a:cxn ang="0">
                  <a:pos x="T4" y="T5"/>
                </a:cxn>
              </a:cxnLst>
              <a:rect l="0" t="0" r="r" b="b"/>
              <a:pathLst>
                <a:path w="5869" h="5148">
                  <a:moveTo>
                    <a:pt x="0" y="5148"/>
                  </a:moveTo>
                  <a:lnTo>
                    <a:pt x="2895" y="5148"/>
                  </a:lnTo>
                  <a:lnTo>
                    <a:pt x="586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23">
              <a:extLst>
                <a:ext uri="{FF2B5EF4-FFF2-40B4-BE49-F238E27FC236}">
                  <a16:creationId xmlns:a16="http://schemas.microsoft.com/office/drawing/2014/main" id="{807A0374-93F6-4DEC-B200-36C40070B624}"/>
                </a:ext>
              </a:extLst>
            </p:cNvPr>
            <p:cNvSpPr>
              <a:spLocks/>
            </p:cNvSpPr>
            <p:nvPr/>
          </p:nvSpPr>
          <p:spPr bwMode="auto">
            <a:xfrm>
              <a:off x="3135" y="1811"/>
              <a:ext cx="1301" cy="1127"/>
            </a:xfrm>
            <a:custGeom>
              <a:avLst/>
              <a:gdLst>
                <a:gd name="T0" fmla="*/ 0 w 5748"/>
                <a:gd name="T1" fmla="*/ 4939 h 4939"/>
                <a:gd name="T2" fmla="*/ 2895 w 5748"/>
                <a:gd name="T3" fmla="*/ 4939 h 4939"/>
                <a:gd name="T4" fmla="*/ 5748 w 5748"/>
                <a:gd name="T5" fmla="*/ 0 h 4939"/>
              </a:gdLst>
              <a:ahLst/>
              <a:cxnLst>
                <a:cxn ang="0">
                  <a:pos x="T0" y="T1"/>
                </a:cxn>
                <a:cxn ang="0">
                  <a:pos x="T2" y="T3"/>
                </a:cxn>
                <a:cxn ang="0">
                  <a:pos x="T4" y="T5"/>
                </a:cxn>
              </a:cxnLst>
              <a:rect l="0" t="0" r="r" b="b"/>
              <a:pathLst>
                <a:path w="5748" h="4939">
                  <a:moveTo>
                    <a:pt x="0" y="4939"/>
                  </a:moveTo>
                  <a:lnTo>
                    <a:pt x="2895" y="4939"/>
                  </a:lnTo>
                  <a:lnTo>
                    <a:pt x="5748"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24">
              <a:extLst>
                <a:ext uri="{FF2B5EF4-FFF2-40B4-BE49-F238E27FC236}">
                  <a16:creationId xmlns:a16="http://schemas.microsoft.com/office/drawing/2014/main" id="{2DD3AD9F-AD17-4B71-B017-D393737C5A0D}"/>
                </a:ext>
              </a:extLst>
            </p:cNvPr>
            <p:cNvSpPr>
              <a:spLocks/>
            </p:cNvSpPr>
            <p:nvPr/>
          </p:nvSpPr>
          <p:spPr bwMode="auto">
            <a:xfrm>
              <a:off x="3135" y="1811"/>
              <a:ext cx="1274" cy="1079"/>
            </a:xfrm>
            <a:custGeom>
              <a:avLst/>
              <a:gdLst>
                <a:gd name="T0" fmla="*/ 0 w 5627"/>
                <a:gd name="T1" fmla="*/ 4730 h 4730"/>
                <a:gd name="T2" fmla="*/ 2895 w 5627"/>
                <a:gd name="T3" fmla="*/ 4730 h 4730"/>
                <a:gd name="T4" fmla="*/ 5627 w 5627"/>
                <a:gd name="T5" fmla="*/ 0 h 4730"/>
              </a:gdLst>
              <a:ahLst/>
              <a:cxnLst>
                <a:cxn ang="0">
                  <a:pos x="T0" y="T1"/>
                </a:cxn>
                <a:cxn ang="0">
                  <a:pos x="T2" y="T3"/>
                </a:cxn>
                <a:cxn ang="0">
                  <a:pos x="T4" y="T5"/>
                </a:cxn>
              </a:cxnLst>
              <a:rect l="0" t="0" r="r" b="b"/>
              <a:pathLst>
                <a:path w="5627" h="4730">
                  <a:moveTo>
                    <a:pt x="0" y="4730"/>
                  </a:moveTo>
                  <a:lnTo>
                    <a:pt x="2895" y="4730"/>
                  </a:lnTo>
                  <a:lnTo>
                    <a:pt x="562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25">
              <a:extLst>
                <a:ext uri="{FF2B5EF4-FFF2-40B4-BE49-F238E27FC236}">
                  <a16:creationId xmlns:a16="http://schemas.microsoft.com/office/drawing/2014/main" id="{9617459F-DB26-4994-A2EA-153DC92DB112}"/>
                </a:ext>
              </a:extLst>
            </p:cNvPr>
            <p:cNvSpPr>
              <a:spLocks/>
            </p:cNvSpPr>
            <p:nvPr/>
          </p:nvSpPr>
          <p:spPr bwMode="auto">
            <a:xfrm>
              <a:off x="3135" y="1811"/>
              <a:ext cx="1247" cy="1031"/>
            </a:xfrm>
            <a:custGeom>
              <a:avLst/>
              <a:gdLst>
                <a:gd name="T0" fmla="*/ 0 w 5507"/>
                <a:gd name="T1" fmla="*/ 4521 h 4521"/>
                <a:gd name="T2" fmla="*/ 2895 w 5507"/>
                <a:gd name="T3" fmla="*/ 4521 h 4521"/>
                <a:gd name="T4" fmla="*/ 5507 w 5507"/>
                <a:gd name="T5" fmla="*/ 0 h 4521"/>
              </a:gdLst>
              <a:ahLst/>
              <a:cxnLst>
                <a:cxn ang="0">
                  <a:pos x="T0" y="T1"/>
                </a:cxn>
                <a:cxn ang="0">
                  <a:pos x="T2" y="T3"/>
                </a:cxn>
                <a:cxn ang="0">
                  <a:pos x="T4" y="T5"/>
                </a:cxn>
              </a:cxnLst>
              <a:rect l="0" t="0" r="r" b="b"/>
              <a:pathLst>
                <a:path w="5507" h="4521">
                  <a:moveTo>
                    <a:pt x="0" y="4521"/>
                  </a:moveTo>
                  <a:lnTo>
                    <a:pt x="2895" y="4521"/>
                  </a:lnTo>
                  <a:lnTo>
                    <a:pt x="550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26">
              <a:extLst>
                <a:ext uri="{FF2B5EF4-FFF2-40B4-BE49-F238E27FC236}">
                  <a16:creationId xmlns:a16="http://schemas.microsoft.com/office/drawing/2014/main" id="{1CAA7833-C82C-4DEF-A6E8-21CC7E29246D}"/>
                </a:ext>
              </a:extLst>
            </p:cNvPr>
            <p:cNvSpPr>
              <a:spLocks/>
            </p:cNvSpPr>
            <p:nvPr/>
          </p:nvSpPr>
          <p:spPr bwMode="auto">
            <a:xfrm>
              <a:off x="3135" y="1811"/>
              <a:ext cx="1219" cy="984"/>
            </a:xfrm>
            <a:custGeom>
              <a:avLst/>
              <a:gdLst>
                <a:gd name="T0" fmla="*/ 0 w 5386"/>
                <a:gd name="T1" fmla="*/ 4312 h 4312"/>
                <a:gd name="T2" fmla="*/ 2895 w 5386"/>
                <a:gd name="T3" fmla="*/ 4312 h 4312"/>
                <a:gd name="T4" fmla="*/ 5386 w 5386"/>
                <a:gd name="T5" fmla="*/ 0 h 4312"/>
              </a:gdLst>
              <a:ahLst/>
              <a:cxnLst>
                <a:cxn ang="0">
                  <a:pos x="T0" y="T1"/>
                </a:cxn>
                <a:cxn ang="0">
                  <a:pos x="T2" y="T3"/>
                </a:cxn>
                <a:cxn ang="0">
                  <a:pos x="T4" y="T5"/>
                </a:cxn>
              </a:cxnLst>
              <a:rect l="0" t="0" r="r" b="b"/>
              <a:pathLst>
                <a:path w="5386" h="4312">
                  <a:moveTo>
                    <a:pt x="0" y="4312"/>
                  </a:moveTo>
                  <a:lnTo>
                    <a:pt x="2895" y="4312"/>
                  </a:lnTo>
                  <a:lnTo>
                    <a:pt x="5386"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27">
              <a:extLst>
                <a:ext uri="{FF2B5EF4-FFF2-40B4-BE49-F238E27FC236}">
                  <a16:creationId xmlns:a16="http://schemas.microsoft.com/office/drawing/2014/main" id="{F066A28B-16EF-4622-8865-0B7E6B3480AC}"/>
                </a:ext>
              </a:extLst>
            </p:cNvPr>
            <p:cNvSpPr>
              <a:spLocks/>
            </p:cNvSpPr>
            <p:nvPr/>
          </p:nvSpPr>
          <p:spPr bwMode="auto">
            <a:xfrm>
              <a:off x="3135" y="1811"/>
              <a:ext cx="1192" cy="936"/>
            </a:xfrm>
            <a:custGeom>
              <a:avLst/>
              <a:gdLst>
                <a:gd name="T0" fmla="*/ 0 w 5265"/>
                <a:gd name="T1" fmla="*/ 4103 h 4103"/>
                <a:gd name="T2" fmla="*/ 2895 w 5265"/>
                <a:gd name="T3" fmla="*/ 4103 h 4103"/>
                <a:gd name="T4" fmla="*/ 5265 w 5265"/>
                <a:gd name="T5" fmla="*/ 0 h 4103"/>
              </a:gdLst>
              <a:ahLst/>
              <a:cxnLst>
                <a:cxn ang="0">
                  <a:pos x="T0" y="T1"/>
                </a:cxn>
                <a:cxn ang="0">
                  <a:pos x="T2" y="T3"/>
                </a:cxn>
                <a:cxn ang="0">
                  <a:pos x="T4" y="T5"/>
                </a:cxn>
              </a:cxnLst>
              <a:rect l="0" t="0" r="r" b="b"/>
              <a:pathLst>
                <a:path w="5265" h="4103">
                  <a:moveTo>
                    <a:pt x="0" y="4103"/>
                  </a:moveTo>
                  <a:lnTo>
                    <a:pt x="2895" y="4103"/>
                  </a:lnTo>
                  <a:lnTo>
                    <a:pt x="526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28">
              <a:extLst>
                <a:ext uri="{FF2B5EF4-FFF2-40B4-BE49-F238E27FC236}">
                  <a16:creationId xmlns:a16="http://schemas.microsoft.com/office/drawing/2014/main" id="{5CD99110-3D5A-40CC-8320-B255F0565EB0}"/>
                </a:ext>
              </a:extLst>
            </p:cNvPr>
            <p:cNvSpPr>
              <a:spLocks/>
            </p:cNvSpPr>
            <p:nvPr/>
          </p:nvSpPr>
          <p:spPr bwMode="auto">
            <a:xfrm>
              <a:off x="3135" y="1811"/>
              <a:ext cx="1165" cy="888"/>
            </a:xfrm>
            <a:custGeom>
              <a:avLst/>
              <a:gdLst>
                <a:gd name="T0" fmla="*/ 0 w 5145"/>
                <a:gd name="T1" fmla="*/ 3894 h 3894"/>
                <a:gd name="T2" fmla="*/ 2895 w 5145"/>
                <a:gd name="T3" fmla="*/ 3894 h 3894"/>
                <a:gd name="T4" fmla="*/ 5145 w 5145"/>
                <a:gd name="T5" fmla="*/ 0 h 3894"/>
              </a:gdLst>
              <a:ahLst/>
              <a:cxnLst>
                <a:cxn ang="0">
                  <a:pos x="T0" y="T1"/>
                </a:cxn>
                <a:cxn ang="0">
                  <a:pos x="T2" y="T3"/>
                </a:cxn>
                <a:cxn ang="0">
                  <a:pos x="T4" y="T5"/>
                </a:cxn>
              </a:cxnLst>
              <a:rect l="0" t="0" r="r" b="b"/>
              <a:pathLst>
                <a:path w="5145" h="3894">
                  <a:moveTo>
                    <a:pt x="0" y="3894"/>
                  </a:moveTo>
                  <a:lnTo>
                    <a:pt x="2895" y="3894"/>
                  </a:lnTo>
                  <a:lnTo>
                    <a:pt x="514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29">
              <a:extLst>
                <a:ext uri="{FF2B5EF4-FFF2-40B4-BE49-F238E27FC236}">
                  <a16:creationId xmlns:a16="http://schemas.microsoft.com/office/drawing/2014/main" id="{D2A13A71-9B97-4DB5-9D1C-303F3EF0E438}"/>
                </a:ext>
              </a:extLst>
            </p:cNvPr>
            <p:cNvSpPr>
              <a:spLocks/>
            </p:cNvSpPr>
            <p:nvPr/>
          </p:nvSpPr>
          <p:spPr bwMode="auto">
            <a:xfrm>
              <a:off x="3135" y="1811"/>
              <a:ext cx="1137" cy="841"/>
            </a:xfrm>
            <a:custGeom>
              <a:avLst/>
              <a:gdLst>
                <a:gd name="T0" fmla="*/ 0 w 5024"/>
                <a:gd name="T1" fmla="*/ 3685 h 3685"/>
                <a:gd name="T2" fmla="*/ 2895 w 5024"/>
                <a:gd name="T3" fmla="*/ 3685 h 3685"/>
                <a:gd name="T4" fmla="*/ 5024 w 5024"/>
                <a:gd name="T5" fmla="*/ 0 h 3685"/>
              </a:gdLst>
              <a:ahLst/>
              <a:cxnLst>
                <a:cxn ang="0">
                  <a:pos x="T0" y="T1"/>
                </a:cxn>
                <a:cxn ang="0">
                  <a:pos x="T2" y="T3"/>
                </a:cxn>
                <a:cxn ang="0">
                  <a:pos x="T4" y="T5"/>
                </a:cxn>
              </a:cxnLst>
              <a:rect l="0" t="0" r="r" b="b"/>
              <a:pathLst>
                <a:path w="5024" h="3685">
                  <a:moveTo>
                    <a:pt x="0" y="3685"/>
                  </a:moveTo>
                  <a:lnTo>
                    <a:pt x="2895" y="3685"/>
                  </a:lnTo>
                  <a:lnTo>
                    <a:pt x="5024"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30">
              <a:extLst>
                <a:ext uri="{FF2B5EF4-FFF2-40B4-BE49-F238E27FC236}">
                  <a16:creationId xmlns:a16="http://schemas.microsoft.com/office/drawing/2014/main" id="{2C2F23A0-9019-4812-BEB8-613D9CE8883E}"/>
                </a:ext>
              </a:extLst>
            </p:cNvPr>
            <p:cNvSpPr>
              <a:spLocks/>
            </p:cNvSpPr>
            <p:nvPr/>
          </p:nvSpPr>
          <p:spPr bwMode="auto">
            <a:xfrm>
              <a:off x="3135" y="1811"/>
              <a:ext cx="1110" cy="793"/>
            </a:xfrm>
            <a:custGeom>
              <a:avLst/>
              <a:gdLst>
                <a:gd name="T0" fmla="*/ 0 w 4903"/>
                <a:gd name="T1" fmla="*/ 3476 h 3476"/>
                <a:gd name="T2" fmla="*/ 2895 w 4903"/>
                <a:gd name="T3" fmla="*/ 3476 h 3476"/>
                <a:gd name="T4" fmla="*/ 4903 w 4903"/>
                <a:gd name="T5" fmla="*/ 0 h 3476"/>
              </a:gdLst>
              <a:ahLst/>
              <a:cxnLst>
                <a:cxn ang="0">
                  <a:pos x="T0" y="T1"/>
                </a:cxn>
                <a:cxn ang="0">
                  <a:pos x="T2" y="T3"/>
                </a:cxn>
                <a:cxn ang="0">
                  <a:pos x="T4" y="T5"/>
                </a:cxn>
              </a:cxnLst>
              <a:rect l="0" t="0" r="r" b="b"/>
              <a:pathLst>
                <a:path w="4903" h="3476">
                  <a:moveTo>
                    <a:pt x="0" y="3476"/>
                  </a:moveTo>
                  <a:lnTo>
                    <a:pt x="2895" y="3476"/>
                  </a:lnTo>
                  <a:lnTo>
                    <a:pt x="490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31">
              <a:extLst>
                <a:ext uri="{FF2B5EF4-FFF2-40B4-BE49-F238E27FC236}">
                  <a16:creationId xmlns:a16="http://schemas.microsoft.com/office/drawing/2014/main" id="{F5C65656-A1AB-47B6-BAC5-CCFB9B549579}"/>
                </a:ext>
              </a:extLst>
            </p:cNvPr>
            <p:cNvSpPr>
              <a:spLocks/>
            </p:cNvSpPr>
            <p:nvPr/>
          </p:nvSpPr>
          <p:spPr bwMode="auto">
            <a:xfrm>
              <a:off x="3135" y="1811"/>
              <a:ext cx="1083" cy="746"/>
            </a:xfrm>
            <a:custGeom>
              <a:avLst/>
              <a:gdLst>
                <a:gd name="T0" fmla="*/ 0 w 4783"/>
                <a:gd name="T1" fmla="*/ 3268 h 3268"/>
                <a:gd name="T2" fmla="*/ 2895 w 4783"/>
                <a:gd name="T3" fmla="*/ 3268 h 3268"/>
                <a:gd name="T4" fmla="*/ 4783 w 4783"/>
                <a:gd name="T5" fmla="*/ 0 h 3268"/>
              </a:gdLst>
              <a:ahLst/>
              <a:cxnLst>
                <a:cxn ang="0">
                  <a:pos x="T0" y="T1"/>
                </a:cxn>
                <a:cxn ang="0">
                  <a:pos x="T2" y="T3"/>
                </a:cxn>
                <a:cxn ang="0">
                  <a:pos x="T4" y="T5"/>
                </a:cxn>
              </a:cxnLst>
              <a:rect l="0" t="0" r="r" b="b"/>
              <a:pathLst>
                <a:path w="4783" h="3268">
                  <a:moveTo>
                    <a:pt x="0" y="3268"/>
                  </a:moveTo>
                  <a:lnTo>
                    <a:pt x="2895" y="3268"/>
                  </a:lnTo>
                  <a:lnTo>
                    <a:pt x="478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32">
              <a:extLst>
                <a:ext uri="{FF2B5EF4-FFF2-40B4-BE49-F238E27FC236}">
                  <a16:creationId xmlns:a16="http://schemas.microsoft.com/office/drawing/2014/main" id="{B1BC0DEB-DCCA-4C07-B1CB-8D2585680A08}"/>
                </a:ext>
              </a:extLst>
            </p:cNvPr>
            <p:cNvSpPr>
              <a:spLocks/>
            </p:cNvSpPr>
            <p:nvPr/>
          </p:nvSpPr>
          <p:spPr bwMode="auto">
            <a:xfrm>
              <a:off x="3135" y="1811"/>
              <a:ext cx="1055" cy="698"/>
            </a:xfrm>
            <a:custGeom>
              <a:avLst/>
              <a:gdLst>
                <a:gd name="T0" fmla="*/ 0 w 4662"/>
                <a:gd name="T1" fmla="*/ 3059 h 3059"/>
                <a:gd name="T2" fmla="*/ 2895 w 4662"/>
                <a:gd name="T3" fmla="*/ 3059 h 3059"/>
                <a:gd name="T4" fmla="*/ 4662 w 4662"/>
                <a:gd name="T5" fmla="*/ 0 h 3059"/>
              </a:gdLst>
              <a:ahLst/>
              <a:cxnLst>
                <a:cxn ang="0">
                  <a:pos x="T0" y="T1"/>
                </a:cxn>
                <a:cxn ang="0">
                  <a:pos x="T2" y="T3"/>
                </a:cxn>
                <a:cxn ang="0">
                  <a:pos x="T4" y="T5"/>
                </a:cxn>
              </a:cxnLst>
              <a:rect l="0" t="0" r="r" b="b"/>
              <a:pathLst>
                <a:path w="4662" h="3059">
                  <a:moveTo>
                    <a:pt x="0" y="3059"/>
                  </a:moveTo>
                  <a:lnTo>
                    <a:pt x="2895" y="3059"/>
                  </a:lnTo>
                  <a:lnTo>
                    <a:pt x="4662"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Line 33">
              <a:extLst>
                <a:ext uri="{FF2B5EF4-FFF2-40B4-BE49-F238E27FC236}">
                  <a16:creationId xmlns:a16="http://schemas.microsoft.com/office/drawing/2014/main" id="{165DF12F-188B-4A49-A6C0-954826414C0B}"/>
                </a:ext>
              </a:extLst>
            </p:cNvPr>
            <p:cNvSpPr>
              <a:spLocks noChangeShapeType="1"/>
            </p:cNvSpPr>
            <p:nvPr/>
          </p:nvSpPr>
          <p:spPr bwMode="auto">
            <a:xfrm flipV="1">
              <a:off x="3763"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Line 34">
              <a:extLst>
                <a:ext uri="{FF2B5EF4-FFF2-40B4-BE49-F238E27FC236}">
                  <a16:creationId xmlns:a16="http://schemas.microsoft.com/office/drawing/2014/main" id="{C701834A-174E-4ED6-844A-D5AC3B3C9931}"/>
                </a:ext>
              </a:extLst>
            </p:cNvPr>
            <p:cNvSpPr>
              <a:spLocks noChangeShapeType="1"/>
            </p:cNvSpPr>
            <p:nvPr/>
          </p:nvSpPr>
          <p:spPr bwMode="auto">
            <a:xfrm flipV="1">
              <a:off x="373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Line 35">
              <a:extLst>
                <a:ext uri="{FF2B5EF4-FFF2-40B4-BE49-F238E27FC236}">
                  <a16:creationId xmlns:a16="http://schemas.microsoft.com/office/drawing/2014/main" id="{65C95048-CA11-4D27-95D5-C0F30908C7A0}"/>
                </a:ext>
              </a:extLst>
            </p:cNvPr>
            <p:cNvSpPr>
              <a:spLocks noChangeShapeType="1"/>
            </p:cNvSpPr>
            <p:nvPr/>
          </p:nvSpPr>
          <p:spPr bwMode="auto">
            <a:xfrm flipV="1">
              <a:off x="3708"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9" name="Line 36">
              <a:extLst>
                <a:ext uri="{FF2B5EF4-FFF2-40B4-BE49-F238E27FC236}">
                  <a16:creationId xmlns:a16="http://schemas.microsoft.com/office/drawing/2014/main" id="{05A18B9D-CD65-4257-87F8-2303CAE4FEEB}"/>
                </a:ext>
              </a:extLst>
            </p:cNvPr>
            <p:cNvSpPr>
              <a:spLocks noChangeShapeType="1"/>
            </p:cNvSpPr>
            <p:nvPr/>
          </p:nvSpPr>
          <p:spPr bwMode="auto">
            <a:xfrm flipV="1">
              <a:off x="3681"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0" name="Line 37">
              <a:extLst>
                <a:ext uri="{FF2B5EF4-FFF2-40B4-BE49-F238E27FC236}">
                  <a16:creationId xmlns:a16="http://schemas.microsoft.com/office/drawing/2014/main" id="{A4DCF8A8-629A-4020-A06D-91D26C003CFD}"/>
                </a:ext>
              </a:extLst>
            </p:cNvPr>
            <p:cNvSpPr>
              <a:spLocks noChangeShapeType="1"/>
            </p:cNvSpPr>
            <p:nvPr/>
          </p:nvSpPr>
          <p:spPr bwMode="auto">
            <a:xfrm flipV="1">
              <a:off x="365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1" name="Line 38">
              <a:extLst>
                <a:ext uri="{FF2B5EF4-FFF2-40B4-BE49-F238E27FC236}">
                  <a16:creationId xmlns:a16="http://schemas.microsoft.com/office/drawing/2014/main" id="{DAB991BB-26AE-40CA-AFEC-5472B763FAAF}"/>
                </a:ext>
              </a:extLst>
            </p:cNvPr>
            <p:cNvSpPr>
              <a:spLocks noChangeShapeType="1"/>
            </p:cNvSpPr>
            <p:nvPr/>
          </p:nvSpPr>
          <p:spPr bwMode="auto">
            <a:xfrm flipV="1">
              <a:off x="362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2" name="Line 39">
              <a:extLst>
                <a:ext uri="{FF2B5EF4-FFF2-40B4-BE49-F238E27FC236}">
                  <a16:creationId xmlns:a16="http://schemas.microsoft.com/office/drawing/2014/main" id="{057831DF-2F71-44B4-B3F7-9A3E086B5408}"/>
                </a:ext>
              </a:extLst>
            </p:cNvPr>
            <p:cNvSpPr>
              <a:spLocks noChangeShapeType="1"/>
            </p:cNvSpPr>
            <p:nvPr/>
          </p:nvSpPr>
          <p:spPr bwMode="auto">
            <a:xfrm flipV="1">
              <a:off x="3599"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3" name="Line 40">
              <a:extLst>
                <a:ext uri="{FF2B5EF4-FFF2-40B4-BE49-F238E27FC236}">
                  <a16:creationId xmlns:a16="http://schemas.microsoft.com/office/drawing/2014/main" id="{11E71137-5F2C-40F8-9035-215011FE344B}"/>
                </a:ext>
              </a:extLst>
            </p:cNvPr>
            <p:cNvSpPr>
              <a:spLocks noChangeShapeType="1"/>
            </p:cNvSpPr>
            <p:nvPr/>
          </p:nvSpPr>
          <p:spPr bwMode="auto">
            <a:xfrm flipV="1">
              <a:off x="3572"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4" name="Line 41">
              <a:extLst>
                <a:ext uri="{FF2B5EF4-FFF2-40B4-BE49-F238E27FC236}">
                  <a16:creationId xmlns:a16="http://schemas.microsoft.com/office/drawing/2014/main" id="{E4C0949A-5CAA-4888-B7BE-3576DA6AE595}"/>
                </a:ext>
              </a:extLst>
            </p:cNvPr>
            <p:cNvSpPr>
              <a:spLocks noChangeShapeType="1"/>
            </p:cNvSpPr>
            <p:nvPr/>
          </p:nvSpPr>
          <p:spPr bwMode="auto">
            <a:xfrm flipV="1">
              <a:off x="354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5" name="Line 42">
              <a:extLst>
                <a:ext uri="{FF2B5EF4-FFF2-40B4-BE49-F238E27FC236}">
                  <a16:creationId xmlns:a16="http://schemas.microsoft.com/office/drawing/2014/main" id="{4684E2C5-6BA4-42A7-9B2B-FCD42C22EAC8}"/>
                </a:ext>
              </a:extLst>
            </p:cNvPr>
            <p:cNvSpPr>
              <a:spLocks noChangeShapeType="1"/>
            </p:cNvSpPr>
            <p:nvPr/>
          </p:nvSpPr>
          <p:spPr bwMode="auto">
            <a:xfrm flipV="1">
              <a:off x="3517"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grpSp>
      <p:sp>
        <p:nvSpPr>
          <p:cNvPr id="66" name="TextBox 65">
            <a:extLst>
              <a:ext uri="{FF2B5EF4-FFF2-40B4-BE49-F238E27FC236}">
                <a16:creationId xmlns:a16="http://schemas.microsoft.com/office/drawing/2014/main" id="{AB9E1D99-7567-4884-B0AB-E6EDE596FC12}"/>
              </a:ext>
            </a:extLst>
          </p:cNvPr>
          <p:cNvSpPr txBox="1"/>
          <p:nvPr/>
        </p:nvSpPr>
        <p:spPr>
          <a:xfrm>
            <a:off x="682674" y="1493343"/>
            <a:ext cx="2126309" cy="514693"/>
          </a:xfrm>
          <a:prstGeom prst="rect">
            <a:avLst/>
          </a:prstGeom>
          <a:noFill/>
        </p:spPr>
        <p:txBody>
          <a:bodyPr wrap="square">
            <a:spAutoFit/>
          </a:bodyPr>
          <a:lstStyle/>
          <a:p>
            <a:pPr>
              <a:lnSpc>
                <a:spcPct val="150000"/>
              </a:lnSpc>
            </a:pPr>
            <a:r>
              <a:rPr lang="en-SG" sz="975">
                <a:solidFill>
                  <a:srgbClr val="1C3567"/>
                </a:solidFill>
                <a:latin typeface="Arial" panose="020B0604020202020204" pitchFamily="34" charset="0"/>
                <a:cs typeface="Arial" panose="020B0604020202020204" pitchFamily="34" charset="0"/>
              </a:rPr>
              <a:t>www.globalcovenantofmayors.org</a:t>
            </a:r>
          </a:p>
          <a:p>
            <a:pPr>
              <a:lnSpc>
                <a:spcPct val="150000"/>
              </a:lnSpc>
            </a:pPr>
            <a:r>
              <a:rPr lang="en-SG" sz="975">
                <a:solidFill>
                  <a:srgbClr val="1C3567"/>
                </a:solidFill>
                <a:latin typeface="Arial" panose="020B0604020202020204" pitchFamily="34" charset="0"/>
                <a:cs typeface="Arial" panose="020B0604020202020204" pitchFamily="34" charset="0"/>
              </a:rPr>
              <a:t>info@globalcovenantofmayors.org</a:t>
            </a:r>
            <a:endParaRPr lang="en-US" sz="975">
              <a:solidFill>
                <a:srgbClr val="1C3567"/>
              </a:solidFill>
            </a:endParaRPr>
          </a:p>
        </p:txBody>
      </p:sp>
      <p:sp>
        <p:nvSpPr>
          <p:cNvPr id="2" name="Slide Number Placeholder 1">
            <a:extLst>
              <a:ext uri="{FF2B5EF4-FFF2-40B4-BE49-F238E27FC236}">
                <a16:creationId xmlns:a16="http://schemas.microsoft.com/office/drawing/2014/main" id="{4B77F139-7AFF-820C-97D3-E40A3BC22820}"/>
              </a:ext>
            </a:extLst>
          </p:cNvPr>
          <p:cNvSpPr>
            <a:spLocks noGrp="1"/>
          </p:cNvSpPr>
          <p:nvPr>
            <p:ph type="sldNum" sz="quarter" idx="12"/>
          </p:nvPr>
        </p:nvSpPr>
        <p:spPr/>
        <p:txBody>
          <a:bodyPr/>
          <a:lstStyle/>
          <a:p>
            <a:fld id="{CE97AC88-B9C7-4AEF-9990-0777AFA0136D}" type="slidenum">
              <a:rPr lang="en-US" smtClean="0"/>
              <a:pPr/>
              <a:t>107</a:t>
            </a:fld>
            <a:endParaRPr lang="en-US"/>
          </a:p>
        </p:txBody>
      </p:sp>
      <p:pic>
        <p:nvPicPr>
          <p:cNvPr id="4" name="Picture 3">
            <a:extLst>
              <a:ext uri="{FF2B5EF4-FFF2-40B4-BE49-F238E27FC236}">
                <a16:creationId xmlns:a16="http://schemas.microsoft.com/office/drawing/2014/main" id="{4266C13D-51DC-467E-BD04-08D3CE0E9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08" y="3767545"/>
            <a:ext cx="4572423" cy="373817"/>
          </a:xfrm>
          <a:prstGeom prst="rect">
            <a:avLst/>
          </a:prstGeom>
        </p:spPr>
      </p:pic>
      <p:sp>
        <p:nvSpPr>
          <p:cNvPr id="47" name="Rectangle 46">
            <a:extLst>
              <a:ext uri="{FF2B5EF4-FFF2-40B4-BE49-F238E27FC236}">
                <a16:creationId xmlns:a16="http://schemas.microsoft.com/office/drawing/2014/main" id="{F65CE8D2-34D0-4755-8033-9806943F2B28}"/>
              </a:ext>
            </a:extLst>
          </p:cNvPr>
          <p:cNvSpPr/>
          <p:nvPr/>
        </p:nvSpPr>
        <p:spPr>
          <a:xfrm>
            <a:off x="685800" y="6172200"/>
            <a:ext cx="1706880" cy="37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C9948C-E6C3-4C9D-870D-A0E22FA37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97" y="4929144"/>
            <a:ext cx="4572423" cy="1065685"/>
          </a:xfrm>
          <a:prstGeom prst="rect">
            <a:avLst/>
          </a:prstGeom>
        </p:spPr>
      </p:pic>
      <p:sp>
        <p:nvSpPr>
          <p:cNvPr id="67" name="TextBox 66">
            <a:extLst>
              <a:ext uri="{FF2B5EF4-FFF2-40B4-BE49-F238E27FC236}">
                <a16:creationId xmlns:a16="http://schemas.microsoft.com/office/drawing/2014/main" id="{7B774EFF-A488-4C89-BEB5-9866BCF67F85}"/>
              </a:ext>
            </a:extLst>
          </p:cNvPr>
          <p:cNvSpPr txBox="1"/>
          <p:nvPr/>
        </p:nvSpPr>
        <p:spPr>
          <a:xfrm>
            <a:off x="654966" y="3378850"/>
            <a:ext cx="4790956" cy="289631"/>
          </a:xfrm>
          <a:prstGeom prst="rect">
            <a:avLst/>
          </a:prstGeom>
          <a:noFill/>
        </p:spPr>
        <p:txBody>
          <a:bodyPr wrap="square">
            <a:spAutoFit/>
          </a:bodyPr>
          <a:lstStyle/>
          <a:p>
            <a:pPr>
              <a:lnSpc>
                <a:spcPct val="150000"/>
              </a:lnSpc>
            </a:pPr>
            <a:r>
              <a:rPr lang="fr-FR" sz="975">
                <a:solidFill>
                  <a:srgbClr val="848588"/>
                </a:solidFill>
                <a:latin typeface="Arial" panose="020B0604020202020204" pitchFamily="34" charset="0"/>
                <a:cs typeface="Arial" panose="020B0604020202020204" pitchFamily="34" charset="0"/>
              </a:rPr>
              <a:t>Membres du sous-comité GCoM du pilier accès à l'énergie et pauvreté énergétique</a:t>
            </a:r>
            <a:endParaRPr lang="fr-FR" sz="975" err="1">
              <a:solidFill>
                <a:srgbClr val="848588"/>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5D79817-2985-46A9-89A9-F01AE76FD999}"/>
              </a:ext>
            </a:extLst>
          </p:cNvPr>
          <p:cNvSpPr txBox="1"/>
          <p:nvPr/>
        </p:nvSpPr>
        <p:spPr>
          <a:xfrm>
            <a:off x="688679" y="4520253"/>
            <a:ext cx="4575126" cy="293222"/>
          </a:xfrm>
          <a:prstGeom prst="rect">
            <a:avLst/>
          </a:prstGeom>
          <a:noFill/>
        </p:spPr>
        <p:txBody>
          <a:bodyPr wrap="square">
            <a:spAutoFit/>
          </a:bodyPr>
          <a:lstStyle/>
          <a:p>
            <a:pPr>
              <a:lnSpc>
                <a:spcPct val="150000"/>
              </a:lnSpc>
            </a:pPr>
            <a:r>
              <a:rPr lang="fr-FR" sz="975">
                <a:solidFill>
                  <a:srgbClr val="848588"/>
                </a:solidFill>
                <a:latin typeface="Arial" panose="020B0604020202020204" pitchFamily="34" charset="0"/>
                <a:cs typeface="Arial" panose="020B0604020202020204" pitchFamily="34" charset="0"/>
              </a:rPr>
              <a:t>Conventions GCoM regionales et nationales </a:t>
            </a:r>
          </a:p>
        </p:txBody>
      </p:sp>
      <p:sp>
        <p:nvSpPr>
          <p:cNvPr id="3" name="TextBox 2">
            <a:extLst>
              <a:ext uri="{FF2B5EF4-FFF2-40B4-BE49-F238E27FC236}">
                <a16:creationId xmlns:a16="http://schemas.microsoft.com/office/drawing/2014/main" id="{DBFEB8BA-6766-0C63-6470-5B8B7B171A4D}"/>
              </a:ext>
            </a:extLst>
          </p:cNvPr>
          <p:cNvSpPr txBox="1"/>
          <p:nvPr/>
        </p:nvSpPr>
        <p:spPr>
          <a:xfrm>
            <a:off x="682674" y="2373844"/>
            <a:ext cx="4575126" cy="293222"/>
          </a:xfrm>
          <a:prstGeom prst="rect">
            <a:avLst/>
          </a:prstGeom>
          <a:noFill/>
        </p:spPr>
        <p:txBody>
          <a:bodyPr wrap="square">
            <a:spAutoFit/>
          </a:bodyPr>
          <a:lstStyle/>
          <a:p>
            <a:pPr>
              <a:lnSpc>
                <a:spcPct val="150000"/>
              </a:lnSpc>
            </a:pPr>
            <a:r>
              <a:rPr lang="en-US" sz="975">
                <a:solidFill>
                  <a:srgbClr val="848588"/>
                </a:solidFill>
                <a:latin typeface="Arial" panose="020B0604020202020204" pitchFamily="34" charset="0"/>
                <a:cs typeface="Arial" panose="020B0604020202020204" pitchFamily="34" charset="0"/>
              </a:rPr>
              <a:t>Développé en partenariat avec</a:t>
            </a:r>
            <a:endParaRPr lang="en-US" sz="975" err="1">
              <a:solidFill>
                <a:srgbClr val="848588"/>
              </a:solidFill>
              <a:latin typeface="Arial" panose="020B0604020202020204" pitchFamily="34" charset="0"/>
              <a:cs typeface="Arial" panose="020B0604020202020204" pitchFamily="34" charset="0"/>
            </a:endParaRPr>
          </a:p>
        </p:txBody>
      </p:sp>
      <p:pic>
        <p:nvPicPr>
          <p:cNvPr id="1028" name="Picture 4" descr="A red letter on a white background&#10;&#10;Description automatically generated">
            <a:extLst>
              <a:ext uri="{FF2B5EF4-FFF2-40B4-BE49-F238E27FC236}">
                <a16:creationId xmlns:a16="http://schemas.microsoft.com/office/drawing/2014/main" id="{4FC98FD5-C132-D546-4B62-1EA3C458A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08" y="2729851"/>
            <a:ext cx="785447" cy="208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18F267E-732F-15DB-8440-02BEAD068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66" y="807720"/>
            <a:ext cx="4790956" cy="57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2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a:xfrm>
            <a:off x="685801" y="1833562"/>
            <a:ext cx="4051091" cy="4348163"/>
          </a:xfrm>
        </p:spPr>
        <p:txBody>
          <a:bodyPr>
            <a:normAutofit/>
          </a:bodyPr>
          <a:lstStyle/>
          <a:p>
            <a:pPr>
              <a:lnSpc>
                <a:spcPct val="100000"/>
              </a:lnSpc>
            </a:pPr>
            <a:r>
              <a:rPr lang="fr-FR" sz="1200" b="0">
                <a:solidFill>
                  <a:schemeClr val="bg1"/>
                </a:solidFill>
              </a:rPr>
              <a:t>Le module 5 explore les obstacles auxquels se heurtent les collectivités locales afin de mettre en lumière les complexités dans lesquelles elles travaillent, comme point de départ pour identifier des pistes d'action potentielles. </a:t>
            </a:r>
          </a:p>
          <a:p>
            <a:pPr>
              <a:lnSpc>
                <a:spcPct val="100000"/>
              </a:lnSpc>
            </a:pPr>
            <a:r>
              <a:rPr lang="fr-FR" sz="1200" b="0">
                <a:solidFill>
                  <a:schemeClr val="bg1"/>
                </a:solidFill>
              </a:rPr>
              <a:t>Ce module met en lumière différentes catégories d'obstacles afin d'identifier des opportunités et des solutions innovantes. Ces solutions peuvent être trouvées au sein de vos administrations ou en collaborant avec les communautés, le secteur privé, les acteurs régionaux et nationaux concernés.</a:t>
            </a:r>
          </a:p>
          <a:p>
            <a:pPr>
              <a:lnSpc>
                <a:spcPct val="100000"/>
              </a:lnSpc>
            </a:pPr>
            <a:r>
              <a:rPr lang="fr-FR" sz="1200" b="0">
                <a:solidFill>
                  <a:schemeClr val="bg1"/>
                </a:solidFill>
              </a:rPr>
              <a:t>L'outil présenté dans ce module vous aidera à identifier les obstacles à l’action en faveur de l’AEPE dans votre région et à reconnaître les relations et les interconnexions entre ces obstacles - y compris d'autres problèmes et formes de précarités dans vos contextes. </a:t>
            </a:r>
          </a:p>
          <a:p>
            <a:pPr>
              <a:lnSpc>
                <a:spcPct val="100000"/>
              </a:lnSpc>
            </a:pPr>
            <a:endParaRPr lang="en-GB" b="0">
              <a:solidFill>
                <a:schemeClr val="bg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a:solidFill>
                  <a:schemeClr val="bg1"/>
                </a:solidFill>
              </a:rPr>
              <a:t>Aperçu du module 5</a:t>
            </a:r>
            <a:br>
              <a:rPr lang="en-GB">
                <a:solidFill>
                  <a:schemeClr val="bg1"/>
                </a:solidFill>
              </a:rPr>
            </a:br>
            <a:r>
              <a:rPr lang="en-GB">
                <a:solidFill>
                  <a:schemeClr val="bg1"/>
                </a:solidFill>
              </a:rPr>
              <a:t>Comprendre les obstacles </a:t>
            </a:r>
            <a:r>
              <a:rPr lang="en-GB" err="1">
                <a:solidFill>
                  <a:schemeClr val="bg1"/>
                </a:solidFill>
              </a:rPr>
              <a:t>locaux</a:t>
            </a:r>
            <a:endParaRPr lang="en-GB">
              <a:solidFill>
                <a:schemeClr val="bg1"/>
              </a:solidFill>
            </a:endParaRP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28800"/>
            <a:ext cx="3962399" cy="4348163"/>
          </a:xfrm>
          <a:prstGeom prst="roundRect">
            <a:avLst>
              <a:gd name="adj" fmla="val 2381"/>
            </a:avLst>
          </a:prstGeom>
          <a:solidFill>
            <a:schemeClr val="bg1">
              <a:lumMod val="95000"/>
            </a:schemeClr>
          </a:solidFill>
        </p:spPr>
        <p:txBody>
          <a:bodyPr>
            <a:normAutofit/>
          </a:bodyPr>
          <a:lstStyle/>
          <a:p>
            <a:r>
              <a:rPr lang="en-GB" sz="1200" err="1">
                <a:solidFill>
                  <a:srgbClr val="6AB24D"/>
                </a:solidFill>
              </a:rPr>
              <a:t>Objectifs</a:t>
            </a:r>
            <a:r>
              <a:rPr lang="en-GB" sz="1200">
                <a:solidFill>
                  <a:srgbClr val="6AB24D"/>
                </a:solidFill>
              </a:rPr>
              <a:t> du module</a:t>
            </a:r>
          </a:p>
          <a:p>
            <a:pPr marL="285750" indent="-285750">
              <a:buFont typeface="Arial" panose="020B0604020202020204" pitchFamily="34" charset="0"/>
              <a:buChar char="•"/>
            </a:pPr>
            <a:r>
              <a:rPr lang="fr-FR" sz="1200" b="0">
                <a:solidFill>
                  <a:srgbClr val="6AB24D"/>
                </a:solidFill>
              </a:rPr>
              <a:t>Identifier les principaux obstacles rencontrés par le personnel des collectivités locales dans la lutte contre la précarité énergétique ou l'amélioration de l'accès à l'énergie.</a:t>
            </a:r>
          </a:p>
          <a:p>
            <a:pPr marL="285750" indent="-285750">
              <a:buFont typeface="Arial" panose="020B0604020202020204" pitchFamily="34" charset="0"/>
              <a:buChar char="•"/>
            </a:pPr>
            <a:r>
              <a:rPr lang="fr-FR" sz="1200" b="0">
                <a:solidFill>
                  <a:srgbClr val="6AB24D"/>
                </a:solidFill>
              </a:rPr>
              <a:t>Discuter des obstacles qui sont évidents et tangibles, en raison du contrôle exercé par d'autres acteurs et/ou aux blocages narratifs sur ce qui est réalisable en faveur des résidents et des communautés.</a:t>
            </a:r>
          </a:p>
          <a:p>
            <a:pPr marL="285750" indent="-285750">
              <a:buFont typeface="Arial" panose="020B0604020202020204" pitchFamily="34" charset="0"/>
              <a:buChar char="•"/>
            </a:pPr>
            <a:r>
              <a:rPr lang="fr-FR" sz="1200" b="0">
                <a:solidFill>
                  <a:srgbClr val="6AB24D"/>
                </a:solidFill>
              </a:rPr>
              <a:t>Discuter des obstacles qui sont liées à l’AEPE ou à d'autres problèmes locaux et formes de précarités.</a:t>
            </a:r>
          </a:p>
        </p:txBody>
      </p:sp>
      <p:sp>
        <p:nvSpPr>
          <p:cNvPr id="2" name="Slide Number Placeholder 1">
            <a:extLst>
              <a:ext uri="{FF2B5EF4-FFF2-40B4-BE49-F238E27FC236}">
                <a16:creationId xmlns:a16="http://schemas.microsoft.com/office/drawing/2014/main" id="{3CA61828-DBA1-F074-D237-A382FECDBA2E}"/>
              </a:ext>
            </a:extLst>
          </p:cNvPr>
          <p:cNvSpPr>
            <a:spLocks noGrp="1"/>
          </p:cNvSpPr>
          <p:nvPr>
            <p:ph type="sldNum" sz="quarter" idx="12"/>
          </p:nvPr>
        </p:nvSpPr>
        <p:spPr/>
        <p:txBody>
          <a:bodyPr/>
          <a:lstStyle/>
          <a:p>
            <a:fld id="{CE97AC88-B9C7-4AEF-9990-0777AFA0136D}" type="slidenum">
              <a:rPr lang="en-US" smtClean="0"/>
              <a:t>11</a:t>
            </a:fld>
            <a:endParaRPr lang="en-US"/>
          </a:p>
        </p:txBody>
      </p:sp>
      <p:sp>
        <p:nvSpPr>
          <p:cNvPr id="10" name="Oval 9">
            <a:hlinkClick r:id="rId3" action="ppaction://hlinksldjump"/>
            <a:extLst>
              <a:ext uri="{FF2B5EF4-FFF2-40B4-BE49-F238E27FC236}">
                <a16:creationId xmlns:a16="http://schemas.microsoft.com/office/drawing/2014/main" id="{7FDDAF0B-CB59-4F7A-BA9E-1032A7B68E56}"/>
              </a:ext>
            </a:extLst>
          </p:cNvPr>
          <p:cNvSpPr/>
          <p:nvPr/>
        </p:nvSpPr>
        <p:spPr>
          <a:xfrm>
            <a:off x="9384310" y="3723032"/>
            <a:ext cx="128979" cy="128979"/>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562B236-77BD-47FD-A289-787FA59949FB}"/>
              </a:ext>
            </a:extLst>
          </p:cNvPr>
          <p:cNvGrpSpPr/>
          <p:nvPr/>
        </p:nvGrpSpPr>
        <p:grpSpPr>
          <a:xfrm>
            <a:off x="9597323" y="3647326"/>
            <a:ext cx="146522" cy="280390"/>
            <a:chOff x="5545138" y="625475"/>
            <a:chExt cx="1489075" cy="2849563"/>
          </a:xfrm>
        </p:grpSpPr>
        <p:sp>
          <p:nvSpPr>
            <p:cNvPr id="12" name="Freeform 117">
              <a:extLst>
                <a:ext uri="{FF2B5EF4-FFF2-40B4-BE49-F238E27FC236}">
                  <a16:creationId xmlns:a16="http://schemas.microsoft.com/office/drawing/2014/main" id="{1816800E-0B99-4E4B-BE31-4BFE12AA09B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816E7D1B-34E7-4804-B677-47DAACEB661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392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fr-FR" sz="1200" b="0">
                <a:solidFill>
                  <a:schemeClr val="bg1"/>
                </a:solidFill>
              </a:rPr>
              <a:t>Le module 6 met en évidence les différents types d'actifs liés à l'AEPE, dont la gestion relève de votre collectivité locale. En comprenant où les différents niveaux de gouvernement, les services publics et les parties prenantes plus importantes détiennent des compétences, ce module aide les collectivités locales à optimiser les compétences et l'influence disponibles pour prendre des mesures efficaces et efficientes. </a:t>
            </a:r>
          </a:p>
          <a:p>
            <a:pPr>
              <a:lnSpc>
                <a:spcPct val="120000"/>
              </a:lnSpc>
            </a:pPr>
            <a:r>
              <a:rPr lang="fr-FR" sz="1200" b="0">
                <a:solidFill>
                  <a:schemeClr val="bg1"/>
                </a:solidFill>
              </a:rPr>
              <a:t>L'outil présenté dans ce module vous permettra de définir les compétences propres à votre contexte. Plutôt que de présenter les compétences comme "exclusives ou inexistantes", cet outil permet de mettre en lumière la nuance et la complexité des compétences des collectivités locales.</a:t>
            </a:r>
          </a:p>
        </p:txBody>
      </p:sp>
      <p:sp>
        <p:nvSpPr>
          <p:cNvPr id="6" name="Slide Number Placeholder 5">
            <a:extLst>
              <a:ext uri="{FF2B5EF4-FFF2-40B4-BE49-F238E27FC236}">
                <a16:creationId xmlns:a16="http://schemas.microsoft.com/office/drawing/2014/main" id="{34D9824B-F8C5-1798-0184-5D08365982ED}"/>
              </a:ext>
            </a:extLst>
          </p:cNvPr>
          <p:cNvSpPr>
            <a:spLocks noGrp="1"/>
          </p:cNvSpPr>
          <p:nvPr>
            <p:ph type="sldNum" sz="quarter" idx="12"/>
          </p:nvPr>
        </p:nvSpPr>
        <p:spPr/>
        <p:txBody>
          <a:bodyPr/>
          <a:lstStyle/>
          <a:p>
            <a:fld id="{CE97AC88-B9C7-4AEF-9990-0777AFA0136D}" type="slidenum">
              <a:rPr lang="en-US" smtClean="0"/>
              <a:t>12</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703272" cy="990600"/>
          </a:xfrm>
        </p:spPr>
        <p:txBody>
          <a:bodyPr>
            <a:normAutofit fontScale="90000"/>
          </a:bodyPr>
          <a:lstStyle/>
          <a:p>
            <a:r>
              <a:rPr lang="en-GB" sz="2400" b="0"/>
              <a:t>Aperçu du module 6</a:t>
            </a:r>
            <a:br>
              <a:rPr lang="en-GB"/>
            </a:br>
            <a:r>
              <a:rPr lang="fr-FR"/>
              <a:t>Optimiser les compétences disponibles localement</a:t>
            </a:r>
            <a:endParaRPr lang="en-GB"/>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solidFill>
            <a:schemeClr val="bg1">
              <a:lumMod val="95000"/>
            </a:schemeClr>
          </a:solidFill>
        </p:spPr>
        <p:txBody>
          <a:bodyPr>
            <a:normAutofit/>
          </a:bodyPr>
          <a:lstStyle/>
          <a:p>
            <a:r>
              <a:rPr lang="en-GB" sz="1200" err="1">
                <a:solidFill>
                  <a:srgbClr val="73882D"/>
                </a:solidFill>
              </a:rPr>
              <a:t>Objectifs</a:t>
            </a:r>
            <a:r>
              <a:rPr lang="en-GB" sz="1200">
                <a:solidFill>
                  <a:srgbClr val="73882D"/>
                </a:solidFill>
              </a:rPr>
              <a:t> du module</a:t>
            </a:r>
          </a:p>
          <a:p>
            <a:pPr marL="285750" indent="-285750">
              <a:buFont typeface="Arial" panose="020B0604020202020204" pitchFamily="34" charset="0"/>
              <a:buChar char="•"/>
            </a:pPr>
            <a:r>
              <a:rPr lang="fr-FR" sz="1200" b="0">
                <a:solidFill>
                  <a:srgbClr val="73882D"/>
                </a:solidFill>
              </a:rPr>
              <a:t>Identifier les actifs de l’AEPE pour lesquels les collectivités locales ont des compétences exclusives, partagées ou n’ont pas de compétences pour influencer la politique et mettre en œuvre des solutions.</a:t>
            </a:r>
          </a:p>
          <a:p>
            <a:pPr marL="285750" indent="-285750">
              <a:buFont typeface="Arial" panose="020B0604020202020204" pitchFamily="34" charset="0"/>
              <a:buChar char="•"/>
            </a:pPr>
            <a:r>
              <a:rPr lang="fr-FR" sz="1200" b="0">
                <a:solidFill>
                  <a:srgbClr val="73882D"/>
                </a:solidFill>
              </a:rPr>
              <a:t>Réfléchir à la manière dont les collectivités locales ont une capacité de mobilisation et de plaidoyer.</a:t>
            </a:r>
          </a:p>
        </p:txBody>
      </p:sp>
      <p:sp>
        <p:nvSpPr>
          <p:cNvPr id="11" name="Oval 10">
            <a:hlinkClick r:id="rId3" action="ppaction://hlinksldjump"/>
            <a:extLst>
              <a:ext uri="{FF2B5EF4-FFF2-40B4-BE49-F238E27FC236}">
                <a16:creationId xmlns:a16="http://schemas.microsoft.com/office/drawing/2014/main" id="{CA401BB9-E0E8-4DFA-A75B-446354A6FAA4}"/>
              </a:ext>
            </a:extLst>
          </p:cNvPr>
          <p:cNvSpPr/>
          <p:nvPr/>
        </p:nvSpPr>
        <p:spPr>
          <a:xfrm>
            <a:off x="9384310" y="4296903"/>
            <a:ext cx="128979" cy="12897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BBC4C96-3024-4DFA-8397-9AB86FDF901D}"/>
              </a:ext>
            </a:extLst>
          </p:cNvPr>
          <p:cNvGrpSpPr/>
          <p:nvPr/>
        </p:nvGrpSpPr>
        <p:grpSpPr>
          <a:xfrm>
            <a:off x="9597323" y="4221197"/>
            <a:ext cx="146522" cy="280390"/>
            <a:chOff x="5545138" y="625475"/>
            <a:chExt cx="1489075" cy="2849563"/>
          </a:xfrm>
        </p:grpSpPr>
        <p:sp>
          <p:nvSpPr>
            <p:cNvPr id="13" name="Freeform 117">
              <a:extLst>
                <a:ext uri="{FF2B5EF4-FFF2-40B4-BE49-F238E27FC236}">
                  <a16:creationId xmlns:a16="http://schemas.microsoft.com/office/drawing/2014/main" id="{F54CD752-D955-40A6-B6EE-678089F98B6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0">
              <a:extLst>
                <a:ext uri="{FF2B5EF4-FFF2-40B4-BE49-F238E27FC236}">
                  <a16:creationId xmlns:a16="http://schemas.microsoft.com/office/drawing/2014/main" id="{14230B3A-277B-404D-9ECC-8ABE0068021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923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fr-FR" sz="1200" b="0">
                <a:solidFill>
                  <a:schemeClr val="bg1"/>
                </a:solidFill>
              </a:rPr>
              <a:t>Le module 7 décrit les cinq catégories de mesures que les collectivités locales peuvent mettre en œuvre pour améliorer l'accès à l'énergie et réduire la précarité énergétique. Ce module souligne également l'importance de comprendre comment ces différentes mesures doivent prendre en compte les obstacles et les structures de pouvoir dans la collectivité locale. </a:t>
            </a:r>
          </a:p>
          <a:p>
            <a:pPr>
              <a:lnSpc>
                <a:spcPct val="120000"/>
              </a:lnSpc>
            </a:pPr>
            <a:r>
              <a:rPr lang="fr-FR" sz="1200" b="0">
                <a:solidFill>
                  <a:schemeClr val="bg1"/>
                </a:solidFill>
              </a:rPr>
              <a:t>L'outil du module 7 vous aidera à identifier les mesures que vous pourriez appliquer. Il s'agit notamment de comprendre les délais d’obtention de résultats, la charge de travail liée à la collaboration avec les parties prenantes et le degré de compétences nécessaires des collectivités locales dans la plupart des cas. Il vous guidera également dans la manière de décomposer les mesures choisies en étapes plus petites et plus faciles à mettre en œuvre. </a:t>
            </a:r>
          </a:p>
        </p:txBody>
      </p:sp>
      <p:sp>
        <p:nvSpPr>
          <p:cNvPr id="6" name="Slide Number Placeholder 5">
            <a:extLst>
              <a:ext uri="{FF2B5EF4-FFF2-40B4-BE49-F238E27FC236}">
                <a16:creationId xmlns:a16="http://schemas.microsoft.com/office/drawing/2014/main" id="{F6E52ADD-FAC1-99AB-4F1E-371DF382CA0F}"/>
              </a:ext>
            </a:extLst>
          </p:cNvPr>
          <p:cNvSpPr>
            <a:spLocks noGrp="1"/>
          </p:cNvSpPr>
          <p:nvPr>
            <p:ph type="sldNum" sz="quarter" idx="12"/>
          </p:nvPr>
        </p:nvSpPr>
        <p:spPr/>
        <p:txBody>
          <a:bodyPr/>
          <a:lstStyle/>
          <a:p>
            <a:fld id="{CE97AC88-B9C7-4AEF-9990-0777AFA0136D}" type="slidenum">
              <a:rPr lang="en-US" smtClean="0"/>
              <a:t>13</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55242" cy="990600"/>
          </a:xfrm>
        </p:spPr>
        <p:txBody>
          <a:bodyPr>
            <a:normAutofit/>
          </a:bodyPr>
          <a:lstStyle/>
          <a:p>
            <a:r>
              <a:rPr lang="en-GB" sz="2400" b="0"/>
              <a:t>Aperçu du module 7</a:t>
            </a:r>
            <a:br>
              <a:rPr lang="en-GB"/>
            </a:br>
            <a:r>
              <a:rPr lang="pt-BR"/>
              <a:t>Concevoir des mesures d'AEPE</a:t>
            </a:r>
            <a:endParaRPr lang="en-GB"/>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p:txBody>
          <a:bodyPr>
            <a:normAutofit/>
          </a:bodyPr>
          <a:lstStyle/>
          <a:p>
            <a:r>
              <a:rPr lang="en-GB" sz="1200" err="1">
                <a:solidFill>
                  <a:srgbClr val="F19500"/>
                </a:solidFill>
              </a:rPr>
              <a:t>Objectifs</a:t>
            </a:r>
            <a:r>
              <a:rPr lang="en-GB" sz="1200">
                <a:solidFill>
                  <a:srgbClr val="F19500"/>
                </a:solidFill>
              </a:rPr>
              <a:t> du module</a:t>
            </a:r>
          </a:p>
          <a:p>
            <a:pPr marL="285750" indent="-285750">
              <a:buFont typeface="Arial" panose="020B0604020202020204" pitchFamily="34" charset="0"/>
              <a:buChar char="•"/>
            </a:pPr>
            <a:r>
              <a:rPr lang="fr-FR" sz="1200" b="0">
                <a:solidFill>
                  <a:srgbClr val="F19500"/>
                </a:solidFill>
              </a:rPr>
              <a:t>Réfléchir à l'intérêt porté par votre collectivité locale à des mesures spécifiques en fonction des échéances, de la capacité actuelle et des compétences disponibles. </a:t>
            </a:r>
          </a:p>
          <a:p>
            <a:pPr marL="285750" indent="-285750">
              <a:buFont typeface="Arial" panose="020B0604020202020204" pitchFamily="34" charset="0"/>
              <a:buChar char="•"/>
            </a:pPr>
            <a:r>
              <a:rPr lang="fr-FR" sz="1200" b="0">
                <a:solidFill>
                  <a:srgbClr val="F19500"/>
                </a:solidFill>
              </a:rPr>
              <a:t>Identifier par soi-même les mesures prioritaires et adaptées à sa collectivité locale et à ses habitants</a:t>
            </a:r>
          </a:p>
          <a:p>
            <a:pPr marL="285750" indent="-285750">
              <a:buFont typeface="Arial" panose="020B0604020202020204" pitchFamily="34" charset="0"/>
              <a:buChar char="•"/>
            </a:pPr>
            <a:r>
              <a:rPr lang="fr-FR" sz="1200" b="0">
                <a:solidFill>
                  <a:srgbClr val="F19500"/>
                </a:solidFill>
              </a:rPr>
              <a:t>Détailler les mesures et les décomposer en petites étapes</a:t>
            </a:r>
          </a:p>
        </p:txBody>
      </p:sp>
      <p:sp>
        <p:nvSpPr>
          <p:cNvPr id="10" name="Oval 9">
            <a:hlinkClick r:id="rId3" action="ppaction://hlinksldjump"/>
            <a:extLst>
              <a:ext uri="{FF2B5EF4-FFF2-40B4-BE49-F238E27FC236}">
                <a16:creationId xmlns:a16="http://schemas.microsoft.com/office/drawing/2014/main" id="{818FD9D3-6501-431E-82E6-0575B387F8B1}"/>
              </a:ext>
            </a:extLst>
          </p:cNvPr>
          <p:cNvSpPr/>
          <p:nvPr/>
        </p:nvSpPr>
        <p:spPr>
          <a:xfrm>
            <a:off x="9384310" y="4886818"/>
            <a:ext cx="128979" cy="128979"/>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7666937-388D-438C-8CF3-E270697C3366}"/>
              </a:ext>
            </a:extLst>
          </p:cNvPr>
          <p:cNvGrpSpPr/>
          <p:nvPr/>
        </p:nvGrpSpPr>
        <p:grpSpPr>
          <a:xfrm>
            <a:off x="9597323" y="4811112"/>
            <a:ext cx="146522" cy="280390"/>
            <a:chOff x="5545138" y="625475"/>
            <a:chExt cx="1489075" cy="2849563"/>
          </a:xfrm>
        </p:grpSpPr>
        <p:sp>
          <p:nvSpPr>
            <p:cNvPr id="12" name="Freeform 117">
              <a:extLst>
                <a:ext uri="{FF2B5EF4-FFF2-40B4-BE49-F238E27FC236}">
                  <a16:creationId xmlns:a16="http://schemas.microsoft.com/office/drawing/2014/main" id="{2920D916-CE9F-4214-B8BD-7DEAD4484C2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DBD7EDEE-D8D3-46DB-A42F-A8F40DA16A0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28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a:xfrm>
            <a:off x="685801" y="1831179"/>
            <a:ext cx="3962399" cy="4348163"/>
          </a:xfrm>
        </p:spPr>
        <p:txBody>
          <a:bodyPr>
            <a:normAutofit/>
          </a:bodyPr>
          <a:lstStyle/>
          <a:p>
            <a:pPr>
              <a:lnSpc>
                <a:spcPct val="120000"/>
              </a:lnSpc>
            </a:pPr>
            <a:r>
              <a:rPr lang="fr-FR" sz="1200" b="0">
                <a:solidFill>
                  <a:schemeClr val="bg1"/>
                </a:solidFill>
              </a:rPr>
              <a:t>Le module 8 regroupe les éléments des sept modules précédents afin de consolider les informations disponibles et de créer une dynamique d'action. La capacité à consolider ces informations est cruciale pour soutenir un plaidoyer efficace et efficient, ainsi que la planification et les demandes de financement. En outre, ce module recommande des synergies avec d'autres actions climatiques et des </a:t>
            </a:r>
            <a:r>
              <a:rPr lang="fr-FR" sz="1200" b="0" err="1">
                <a:solidFill>
                  <a:schemeClr val="bg1"/>
                </a:solidFill>
              </a:rPr>
              <a:t>co</a:t>
            </a:r>
            <a:r>
              <a:rPr lang="fr-FR" sz="1200" b="0">
                <a:solidFill>
                  <a:schemeClr val="bg1"/>
                </a:solidFill>
              </a:rPr>
              <a:t>-bénéfices. </a:t>
            </a:r>
          </a:p>
          <a:p>
            <a:pPr>
              <a:lnSpc>
                <a:spcPct val="120000"/>
              </a:lnSpc>
            </a:pPr>
            <a:r>
              <a:rPr lang="fr-FR" sz="1200" b="0">
                <a:solidFill>
                  <a:schemeClr val="bg1"/>
                </a:solidFill>
              </a:rPr>
              <a:t>Cet outil fournit une matrice des </a:t>
            </a:r>
            <a:r>
              <a:rPr lang="fr-FR" sz="1200" b="0" err="1">
                <a:solidFill>
                  <a:schemeClr val="bg1"/>
                </a:solidFill>
              </a:rPr>
              <a:t>co</a:t>
            </a:r>
            <a:r>
              <a:rPr lang="fr-FR" sz="1200" b="0">
                <a:solidFill>
                  <a:schemeClr val="bg1"/>
                </a:solidFill>
              </a:rPr>
              <a:t>-bénéfices pour les mesures décrites dans le module 6. Il fournit également une fiche qui vous permettra de rassembler votre compréhension et vos connaissances de tous les modules afin de promouvoir des mesures d’AEPE adaptées à votre contexte.</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258010" cy="990600"/>
          </a:xfrm>
        </p:spPr>
        <p:txBody>
          <a:bodyPr>
            <a:normAutofit fontScale="9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b="0">
                <a:solidFill>
                  <a:schemeClr val="bg1"/>
                </a:solidFill>
              </a:rPr>
              <a:t>Aperçu du module 8</a:t>
            </a:r>
            <a:br>
              <a:rPr lang="en-GB">
                <a:solidFill>
                  <a:schemeClr val="bg1"/>
                </a:solidFill>
              </a:rPr>
            </a:br>
            <a:r>
              <a:rPr kumimoji="0" lang="en-GB" sz="32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Promouvoir</a:t>
            </a:r>
            <a: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l'accès</a:t>
            </a:r>
            <a: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à </a:t>
            </a:r>
            <a:r>
              <a:rPr kumimoji="0" lang="en-GB" sz="32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l'énergie</a:t>
            </a:r>
            <a:b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endParaRPr lang="en-GB">
              <a:solidFill>
                <a:schemeClr val="bg1"/>
              </a:solidFill>
            </a:endParaRP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31179"/>
            <a:ext cx="3962399" cy="4348163"/>
          </a:xfrm>
          <a:prstGeom prst="roundRect">
            <a:avLst>
              <a:gd name="adj" fmla="val 2381"/>
            </a:avLst>
          </a:prstGeom>
          <a:solidFill>
            <a:schemeClr val="bg1"/>
          </a:solidFill>
        </p:spPr>
        <p:txBody>
          <a:bodyPr/>
          <a:lstStyle/>
          <a:p>
            <a:r>
              <a:rPr lang="en-GB" sz="1200" err="1">
                <a:solidFill>
                  <a:srgbClr val="F19500"/>
                </a:solidFill>
              </a:rPr>
              <a:t>Objectifs</a:t>
            </a:r>
            <a:r>
              <a:rPr lang="en-GB" sz="1200">
                <a:solidFill>
                  <a:srgbClr val="F19500"/>
                </a:solidFill>
              </a:rPr>
              <a:t> du module</a:t>
            </a:r>
          </a:p>
          <a:p>
            <a:pPr marL="285750" indent="-285750">
              <a:buFont typeface="Arial" panose="020B0604020202020204" pitchFamily="34" charset="0"/>
              <a:buChar char="•"/>
            </a:pPr>
            <a:r>
              <a:rPr lang="fr-FR" sz="1200" b="0">
                <a:solidFill>
                  <a:srgbClr val="F19500"/>
                </a:solidFill>
              </a:rPr>
              <a:t>Permettre aux villes de justifier une série de mesures basées sur le vécu des communautés</a:t>
            </a:r>
          </a:p>
        </p:txBody>
      </p:sp>
      <p:sp>
        <p:nvSpPr>
          <p:cNvPr id="2" name="Slide Number Placeholder 1">
            <a:extLst>
              <a:ext uri="{FF2B5EF4-FFF2-40B4-BE49-F238E27FC236}">
                <a16:creationId xmlns:a16="http://schemas.microsoft.com/office/drawing/2014/main" id="{A3D65777-8B75-276F-6C3A-D5575C56CAD1}"/>
              </a:ext>
            </a:extLst>
          </p:cNvPr>
          <p:cNvSpPr>
            <a:spLocks noGrp="1"/>
          </p:cNvSpPr>
          <p:nvPr>
            <p:ph type="sldNum" sz="quarter" idx="12"/>
          </p:nvPr>
        </p:nvSpPr>
        <p:spPr/>
        <p:txBody>
          <a:bodyPr/>
          <a:lstStyle/>
          <a:p>
            <a:fld id="{CE97AC88-B9C7-4AEF-9990-0777AFA0136D}" type="slidenum">
              <a:rPr lang="en-US" smtClean="0"/>
              <a:t>14</a:t>
            </a:fld>
            <a:endParaRPr lang="en-US"/>
          </a:p>
        </p:txBody>
      </p:sp>
      <p:sp>
        <p:nvSpPr>
          <p:cNvPr id="12" name="Oval 11">
            <a:hlinkClick r:id="rId3" action="ppaction://hlinksldjump"/>
            <a:extLst>
              <a:ext uri="{FF2B5EF4-FFF2-40B4-BE49-F238E27FC236}">
                <a16:creationId xmlns:a16="http://schemas.microsoft.com/office/drawing/2014/main" id="{C55EED08-858A-4632-AE22-A5E894C17CA1}"/>
              </a:ext>
            </a:extLst>
          </p:cNvPr>
          <p:cNvSpPr/>
          <p:nvPr/>
        </p:nvSpPr>
        <p:spPr>
          <a:xfrm>
            <a:off x="9384310" y="5460685"/>
            <a:ext cx="128979" cy="128979"/>
          </a:xfrm>
          <a:prstGeom prst="ellipse">
            <a:avLst/>
          </a:prstGeom>
          <a:solidFill>
            <a:srgbClr val="FAD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6FD5A3A-1038-49C3-9112-716C9E9D1596}"/>
              </a:ext>
            </a:extLst>
          </p:cNvPr>
          <p:cNvGrpSpPr/>
          <p:nvPr/>
        </p:nvGrpSpPr>
        <p:grpSpPr>
          <a:xfrm>
            <a:off x="9597323" y="5384979"/>
            <a:ext cx="146522" cy="280390"/>
            <a:chOff x="5545138" y="625475"/>
            <a:chExt cx="1489075" cy="2849563"/>
          </a:xfrm>
        </p:grpSpPr>
        <p:sp>
          <p:nvSpPr>
            <p:cNvPr id="14" name="Freeform 117">
              <a:extLst>
                <a:ext uri="{FF2B5EF4-FFF2-40B4-BE49-F238E27FC236}">
                  <a16:creationId xmlns:a16="http://schemas.microsoft.com/office/drawing/2014/main" id="{F4F81528-8552-4D1A-B241-07E4A75363E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0">
              <a:extLst>
                <a:ext uri="{FF2B5EF4-FFF2-40B4-BE49-F238E27FC236}">
                  <a16:creationId xmlns:a16="http://schemas.microsoft.com/office/drawing/2014/main" id="{A37B508C-D836-4949-A23C-FED0A8E898E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73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661-4598-1E0F-908D-C3BE7B4958BD}"/>
              </a:ext>
            </a:extLst>
          </p:cNvPr>
          <p:cNvSpPr>
            <a:spLocks noGrp="1"/>
          </p:cNvSpPr>
          <p:nvPr>
            <p:ph type="ctrTitle"/>
          </p:nvPr>
        </p:nvSpPr>
        <p:spPr/>
        <p:txBody>
          <a:bodyPr/>
          <a:lstStyle/>
          <a:p>
            <a:r>
              <a:rPr lang="en-GB">
                <a:solidFill>
                  <a:schemeClr val="bg1"/>
                </a:solidFill>
              </a:rPr>
              <a:t>Introduction</a:t>
            </a:r>
          </a:p>
        </p:txBody>
      </p:sp>
      <p:sp>
        <p:nvSpPr>
          <p:cNvPr id="3" name="Subtitle 2">
            <a:extLst>
              <a:ext uri="{FF2B5EF4-FFF2-40B4-BE49-F238E27FC236}">
                <a16:creationId xmlns:a16="http://schemas.microsoft.com/office/drawing/2014/main" id="{A3788C55-56AF-6380-BC3A-9AFB0CF23FFF}"/>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176F658D-1710-16F4-DDAA-7692E5C3EC65}"/>
              </a:ext>
            </a:extLst>
          </p:cNvPr>
          <p:cNvSpPr>
            <a:spLocks noGrp="1"/>
          </p:cNvSpPr>
          <p:nvPr>
            <p:ph type="sldNum" sz="quarter" idx="12"/>
          </p:nvPr>
        </p:nvSpPr>
        <p:spPr/>
        <p:txBody>
          <a:bodyPr/>
          <a:lstStyle/>
          <a:p>
            <a:fld id="{CE97AC88-B9C7-4AEF-9990-0777AFA0136D}" type="slidenum">
              <a:rPr lang="en-US" smtClean="0"/>
              <a:t>15</a:t>
            </a:fld>
            <a:endParaRPr lang="en-US"/>
          </a:p>
        </p:txBody>
      </p:sp>
      <p:grpSp>
        <p:nvGrpSpPr>
          <p:cNvPr id="27" name="Group 26">
            <a:extLst>
              <a:ext uri="{FF2B5EF4-FFF2-40B4-BE49-F238E27FC236}">
                <a16:creationId xmlns:a16="http://schemas.microsoft.com/office/drawing/2014/main" id="{08BDB639-5470-4395-957D-1F4D31CEBD33}"/>
              </a:ext>
            </a:extLst>
          </p:cNvPr>
          <p:cNvGrpSpPr/>
          <p:nvPr/>
        </p:nvGrpSpPr>
        <p:grpSpPr>
          <a:xfrm>
            <a:off x="9597323" y="745110"/>
            <a:ext cx="146522" cy="280390"/>
            <a:chOff x="5545138" y="625475"/>
            <a:chExt cx="1489075" cy="2849563"/>
          </a:xfrm>
        </p:grpSpPr>
        <p:sp>
          <p:nvSpPr>
            <p:cNvPr id="28" name="Freeform 117">
              <a:extLst>
                <a:ext uri="{FF2B5EF4-FFF2-40B4-BE49-F238E27FC236}">
                  <a16:creationId xmlns:a16="http://schemas.microsoft.com/office/drawing/2014/main" id="{E72C3724-1320-4AA4-9CE8-42B359D6ABE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8C1B5746-17F5-4C51-9BDB-3C74A14E0A9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2" action="ppaction://hlinksldjump"/>
            <a:extLst>
              <a:ext uri="{FF2B5EF4-FFF2-40B4-BE49-F238E27FC236}">
                <a16:creationId xmlns:a16="http://schemas.microsoft.com/office/drawing/2014/main" id="{B2481430-1074-491E-B903-FFB967E6068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3" action="ppaction://hlinksldjump"/>
            <a:extLst>
              <a:ext uri="{FF2B5EF4-FFF2-40B4-BE49-F238E27FC236}">
                <a16:creationId xmlns:a16="http://schemas.microsoft.com/office/drawing/2014/main" id="{D386D09D-B969-43FA-A66B-80FB7E1FE1A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2" action="ppaction://hlinksldjump"/>
            <a:extLst>
              <a:ext uri="{FF2B5EF4-FFF2-40B4-BE49-F238E27FC236}">
                <a16:creationId xmlns:a16="http://schemas.microsoft.com/office/drawing/2014/main" id="{5B3BFA01-5DBC-45BA-A46B-2735DF7855B9}"/>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4" action="ppaction://hlinksldjump"/>
            <a:extLst>
              <a:ext uri="{FF2B5EF4-FFF2-40B4-BE49-F238E27FC236}">
                <a16:creationId xmlns:a16="http://schemas.microsoft.com/office/drawing/2014/main" id="{4162CAE7-1EAA-437C-945E-0968DF7E2B9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5" action="ppaction://hlinksldjump"/>
            <a:extLst>
              <a:ext uri="{FF2B5EF4-FFF2-40B4-BE49-F238E27FC236}">
                <a16:creationId xmlns:a16="http://schemas.microsoft.com/office/drawing/2014/main" id="{1D25F03C-0684-4231-905B-3F85E239C89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6" action="ppaction://hlinksldjump"/>
            <a:extLst>
              <a:ext uri="{FF2B5EF4-FFF2-40B4-BE49-F238E27FC236}">
                <a16:creationId xmlns:a16="http://schemas.microsoft.com/office/drawing/2014/main" id="{5BD51E1D-29F3-4E10-BEA9-FB66250358E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7" action="ppaction://hlinksldjump"/>
            <a:extLst>
              <a:ext uri="{FF2B5EF4-FFF2-40B4-BE49-F238E27FC236}">
                <a16:creationId xmlns:a16="http://schemas.microsoft.com/office/drawing/2014/main" id="{E0D62A7A-BA67-4909-B1EC-597AE70AD46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8" action="ppaction://hlinksldjump"/>
            <a:extLst>
              <a:ext uri="{FF2B5EF4-FFF2-40B4-BE49-F238E27FC236}">
                <a16:creationId xmlns:a16="http://schemas.microsoft.com/office/drawing/2014/main" id="{F5DC4B54-6E80-480F-B7C9-8C552AC29B6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9" action="ppaction://hlinksldjump"/>
            <a:extLst>
              <a:ext uri="{FF2B5EF4-FFF2-40B4-BE49-F238E27FC236}">
                <a16:creationId xmlns:a16="http://schemas.microsoft.com/office/drawing/2014/main" id="{F360B48B-F282-4D1B-80F7-A4BC35EE2E2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10" action="ppaction://hlinksldjump"/>
            <a:extLst>
              <a:ext uri="{FF2B5EF4-FFF2-40B4-BE49-F238E27FC236}">
                <a16:creationId xmlns:a16="http://schemas.microsoft.com/office/drawing/2014/main" id="{9CAB2B67-479A-490A-9A72-FAC4BB89923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980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fr-FR">
                <a:solidFill>
                  <a:schemeClr val="bg1"/>
                </a:solidFill>
              </a:rPr>
              <a:t>Introduction de la boîte à outils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5614" y="1676400"/>
            <a:ext cx="3962399" cy="4505325"/>
          </a:xfrm>
          <a:prstGeom prst="roundRect">
            <a:avLst>
              <a:gd name="adj" fmla="val 3837"/>
            </a:avLst>
          </a:prstGeom>
          <a:solidFill>
            <a:schemeClr val="bg1"/>
          </a:solidFill>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rPr>
              <a:t>Objectifs</a:t>
            </a:r>
            <a:r>
              <a:rPr kumimoji="0" lang="en-GB" sz="1200" b="1"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de </a:t>
            </a:r>
            <a:r>
              <a:rPr kumimoji="0" lang="en-GB" sz="1200" b="1"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rPr>
              <a:t>l'introduction</a:t>
            </a:r>
            <a:endParaRPr kumimoji="0" lang="en-GB" sz="1200" b="1"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Comprendre ce qu'est le </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hlinkClick r:id="rId3"/>
              </a:rPr>
              <a:t>cadre commun de présentation des rapports (CRF)</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(bientôt disponible en français) et comment le </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hlinkClick r:id="rId4"/>
              </a:rPr>
              <a:t>pilier AEPE </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s'inscrit dans le CRF</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Comprendre ce qu'est l’AEPE et ses trois principaux attributs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Apprendre à naviguer dans la boîte à outils et à utiliser les fiches de diagnostic</a:t>
            </a:r>
          </a:p>
          <a:p>
            <a:pPr marR="0" lvl="0" algn="l" defTabSz="914400" rtl="0" eaLnBrk="1" fontAlgn="auto" latinLnBrk="0" hangingPunct="1">
              <a:lnSpc>
                <a:spcPct val="90000"/>
              </a:lnSpc>
              <a:spcBef>
                <a:spcPts val="1000"/>
              </a:spcBef>
              <a:spcAft>
                <a:spcPts val="0"/>
              </a:spcAft>
              <a:buClrTx/>
              <a:buSzTx/>
              <a:tabLst/>
              <a:defRPr/>
            </a:pPr>
            <a:endParaRPr lang="en-GB" sz="1200" b="0">
              <a:solidFill>
                <a:srgbClr val="1C3567"/>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rPr>
              <a:t>Autres</a:t>
            </a:r>
            <a:r>
              <a:rPr kumimoji="0" lang="en-GB" sz="1200" b="1"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rPr>
              <a:t>ressources</a:t>
            </a:r>
            <a:r>
              <a:rPr kumimoji="0" lang="en-GB" sz="1200" b="1"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rPr>
              <a:t>utiles</a:t>
            </a:r>
            <a:endParaRPr kumimoji="0" lang="en-GB" sz="1200" b="1"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hlinkClick r:id="rId5"/>
              </a:rPr>
              <a:t>Formations en ligne</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 Centre de conseil sur la précarité énergétique de la Commission européenne (un module disponible en français, trois en anglais)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hlinkClick r:id="rId6"/>
              </a:rPr>
              <a:t>Rapport thématique sur l'accès à l’énergie</a:t>
            </a:r>
            <a:r>
              <a:rPr kumimoji="0" lang="fr-FR"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 Groupe de travail technique des Nations unies sur l'accès à l'énergie (seulement disponible en français)</a:t>
            </a:r>
          </a:p>
          <a:p>
            <a:pPr marR="0" lvl="0" algn="l" defTabSz="914400" rtl="0" eaLnBrk="1" fontAlgn="auto" latinLnBrk="0" hangingPunct="1">
              <a:lnSpc>
                <a:spcPct val="90000"/>
              </a:lnSpc>
              <a:spcBef>
                <a:spcPts val="1000"/>
              </a:spcBef>
              <a:spcAft>
                <a:spcPts val="0"/>
              </a:spcAft>
              <a:buClrTx/>
              <a:buSzTx/>
              <a:tabLst/>
              <a:defRPr/>
            </a:pPr>
            <a:endParaRPr kumimoji="0" lang="en-GB" sz="120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fr-FR" sz="1200" b="0">
                <a:solidFill>
                  <a:schemeClr val="bg1"/>
                </a:solidFill>
              </a:rPr>
              <a:t>Ce module met en évidence l'importance des collectivités locales dans la lutte contre la précarité énergétique et l'accès à l'énergie. Il présente également ce qu'est l’AEPE et définit ses trois attributs, à savoir une énergie fiable, durable et abordable. Il établit également ce que signifie pour les signataires de la GCoM de s'engager pour l’AEPE en donnant une vue d'ensemble et une explication de ce qu’est le cadre commun de présentation des rapports (CRF).</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Introduction</a:t>
            </a:r>
          </a:p>
        </p:txBody>
      </p:sp>
      <p:sp>
        <p:nvSpPr>
          <p:cNvPr id="6" name="Slide Number Placeholder 5">
            <a:extLst>
              <a:ext uri="{FF2B5EF4-FFF2-40B4-BE49-F238E27FC236}">
                <a16:creationId xmlns:a16="http://schemas.microsoft.com/office/drawing/2014/main" id="{950A43F2-27CB-0208-AAC0-303767CD62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38" name="Group 37">
            <a:extLst>
              <a:ext uri="{FF2B5EF4-FFF2-40B4-BE49-F238E27FC236}">
                <a16:creationId xmlns:a16="http://schemas.microsoft.com/office/drawing/2014/main" id="{285458ED-E563-4A17-84C0-A734923AE262}"/>
              </a:ext>
            </a:extLst>
          </p:cNvPr>
          <p:cNvGrpSpPr/>
          <p:nvPr/>
        </p:nvGrpSpPr>
        <p:grpSpPr>
          <a:xfrm>
            <a:off x="9597323" y="745110"/>
            <a:ext cx="146522" cy="280390"/>
            <a:chOff x="5545138" y="625475"/>
            <a:chExt cx="1489075" cy="2849563"/>
          </a:xfrm>
        </p:grpSpPr>
        <p:sp>
          <p:nvSpPr>
            <p:cNvPr id="39" name="Freeform 117">
              <a:extLst>
                <a:ext uri="{FF2B5EF4-FFF2-40B4-BE49-F238E27FC236}">
                  <a16:creationId xmlns:a16="http://schemas.microsoft.com/office/drawing/2014/main" id="{614C3020-4203-417E-AF9C-B88D632485C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E61A9C76-EC00-49E9-98C2-B7E4761EACA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Oval 40">
            <a:hlinkClick r:id="rId7" action="ppaction://hlinksldjump"/>
            <a:extLst>
              <a:ext uri="{FF2B5EF4-FFF2-40B4-BE49-F238E27FC236}">
                <a16:creationId xmlns:a16="http://schemas.microsoft.com/office/drawing/2014/main" id="{8CDAB4F0-2732-4EB8-AB62-D22526B6CA9F}"/>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8" action="ppaction://hlinksldjump"/>
            <a:extLst>
              <a:ext uri="{FF2B5EF4-FFF2-40B4-BE49-F238E27FC236}">
                <a16:creationId xmlns:a16="http://schemas.microsoft.com/office/drawing/2014/main" id="{5E57BBD8-0CB7-4202-B989-CAA328ABD45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7" action="ppaction://hlinksldjump"/>
            <a:extLst>
              <a:ext uri="{FF2B5EF4-FFF2-40B4-BE49-F238E27FC236}">
                <a16:creationId xmlns:a16="http://schemas.microsoft.com/office/drawing/2014/main" id="{1A53F5E5-EF8F-4B4C-B18C-3585A4BC340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9" action="ppaction://hlinksldjump"/>
            <a:extLst>
              <a:ext uri="{FF2B5EF4-FFF2-40B4-BE49-F238E27FC236}">
                <a16:creationId xmlns:a16="http://schemas.microsoft.com/office/drawing/2014/main" id="{0CD4E9CA-769B-44B4-B746-891BC1806DC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10" action="ppaction://hlinksldjump"/>
            <a:extLst>
              <a:ext uri="{FF2B5EF4-FFF2-40B4-BE49-F238E27FC236}">
                <a16:creationId xmlns:a16="http://schemas.microsoft.com/office/drawing/2014/main" id="{75814D51-1163-4A20-819F-CBF19FDFC56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11" action="ppaction://hlinksldjump"/>
            <a:extLst>
              <a:ext uri="{FF2B5EF4-FFF2-40B4-BE49-F238E27FC236}">
                <a16:creationId xmlns:a16="http://schemas.microsoft.com/office/drawing/2014/main" id="{BC7E80D9-CD5C-4692-AC4D-F4A1EB8182F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2" action="ppaction://hlinksldjump"/>
            <a:extLst>
              <a:ext uri="{FF2B5EF4-FFF2-40B4-BE49-F238E27FC236}">
                <a16:creationId xmlns:a16="http://schemas.microsoft.com/office/drawing/2014/main" id="{53143C8D-A7C2-4E88-97F9-382613F94F18}"/>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13" action="ppaction://hlinksldjump"/>
            <a:extLst>
              <a:ext uri="{FF2B5EF4-FFF2-40B4-BE49-F238E27FC236}">
                <a16:creationId xmlns:a16="http://schemas.microsoft.com/office/drawing/2014/main" id="{B926B52C-00BD-48C8-B6A0-78D99A7900F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4" action="ppaction://hlinksldjump"/>
            <a:extLst>
              <a:ext uri="{FF2B5EF4-FFF2-40B4-BE49-F238E27FC236}">
                <a16:creationId xmlns:a16="http://schemas.microsoft.com/office/drawing/2014/main" id="{B1793D4A-FA97-47E4-9059-2BE4104D8A4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5" action="ppaction://hlinksldjump"/>
            <a:extLst>
              <a:ext uri="{FF2B5EF4-FFF2-40B4-BE49-F238E27FC236}">
                <a16:creationId xmlns:a16="http://schemas.microsoft.com/office/drawing/2014/main" id="{659A3192-D7C2-43B2-AC0D-26D18B0365C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4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fr-FR">
                <a:solidFill>
                  <a:schemeClr val="bg1"/>
                </a:solidFill>
              </a:rPr>
              <a:t>Le potentiel des collectivités locales</a:t>
            </a:r>
            <a:endParaRPr lang="en-GB">
              <a:solidFill>
                <a:schemeClr val="bg1"/>
              </a:solidFill>
            </a:endParaRP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fr-FR">
                <a:solidFill>
                  <a:schemeClr val="bg1"/>
                </a:solidFill>
              </a:rPr>
              <a:t>Introduction de la boîte à outils</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t>17</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a:solidFill>
                  <a:schemeClr val="bg1"/>
                </a:solidFill>
              </a:rPr>
              <a:t>Les collectivités locales jouent un rôle central dans l'amélioration de l'accès à l'énergie</a:t>
            </a:r>
          </a:p>
          <a:p>
            <a:pPr>
              <a:lnSpc>
                <a:spcPct val="120000"/>
              </a:lnSpc>
            </a:pPr>
            <a:r>
              <a:rPr lang="fr-FR" sz="1200" b="0">
                <a:solidFill>
                  <a:schemeClr val="bg1"/>
                </a:solidFill>
              </a:rPr>
              <a:t>Les villes et les collectivités locales sont les plus proches des communautés, des ménages et des personnes en situation de précarité énergétique. </a:t>
            </a:r>
          </a:p>
          <a:p>
            <a:pPr>
              <a:lnSpc>
                <a:spcPct val="120000"/>
              </a:lnSpc>
            </a:pPr>
            <a:r>
              <a:rPr lang="fr-FR" sz="1200" b="0">
                <a:solidFill>
                  <a:schemeClr val="bg1"/>
                </a:solidFill>
              </a:rPr>
              <a:t>Les collectivités locales ont une connaissance approfondie de la manière dont les gens interagissent avec les fournisseurs d'énergie, les infrastructures et les tarifs dans le cadre de leurs activités et de leurs services. </a:t>
            </a:r>
          </a:p>
          <a:p>
            <a:pPr>
              <a:lnSpc>
                <a:spcPct val="120000"/>
              </a:lnSpc>
            </a:pPr>
            <a:r>
              <a:rPr lang="fr-FR" sz="1200" b="0">
                <a:solidFill>
                  <a:schemeClr val="bg1"/>
                </a:solidFill>
              </a:rPr>
              <a:t>Elles peuvent identifier les expressions locales de la précarités énergétique qui découlent des identités socio-économiques et culturelles, des contextes et des défis des habitants.</a:t>
            </a:r>
          </a:p>
        </p:txBody>
      </p:sp>
      <p:sp>
        <p:nvSpPr>
          <p:cNvPr id="13" name="Content Placeholder 1">
            <a:extLst>
              <a:ext uri="{FF2B5EF4-FFF2-40B4-BE49-F238E27FC236}">
                <a16:creationId xmlns:a16="http://schemas.microsoft.com/office/drawing/2014/main" id="{D49E9B21-04E0-6490-301B-8C93D4D4F52A}"/>
              </a:ext>
            </a:extLst>
          </p:cNvPr>
          <p:cNvSpPr txBox="1">
            <a:spLocks/>
          </p:cNvSpPr>
          <p:nvPr/>
        </p:nvSpPr>
        <p:spPr>
          <a:xfrm>
            <a:off x="5273883" y="1824037"/>
            <a:ext cx="3962399" cy="43481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a:solidFill>
                  <a:schemeClr val="bg1"/>
                </a:solidFill>
              </a:rPr>
              <a:t>Répondre aux priorités et aux besoins locaux </a:t>
            </a:r>
          </a:p>
          <a:p>
            <a:pPr>
              <a:lnSpc>
                <a:spcPct val="120000"/>
              </a:lnSpc>
            </a:pPr>
            <a:r>
              <a:rPr lang="fr-FR" sz="1200" b="0">
                <a:solidFill>
                  <a:schemeClr val="bg1"/>
                </a:solidFill>
              </a:rPr>
              <a:t>Grâce à leur appropriation et à leur compréhension des données, </a:t>
            </a:r>
            <a:br>
              <a:rPr lang="fr-FR" sz="1200" b="0">
                <a:solidFill>
                  <a:schemeClr val="bg1"/>
                </a:solidFill>
              </a:rPr>
            </a:br>
            <a:r>
              <a:rPr lang="fr-FR" sz="1200" b="0">
                <a:solidFill>
                  <a:schemeClr val="bg1"/>
                </a:solidFill>
              </a:rPr>
              <a:t>et leur proximité avec les contextes locaux, les témoignages et le vécu des populations, les collectivités locales occupent une position unique pour concevoir des solutions innovantes et efficaces en matière d'accès à l'énergie. </a:t>
            </a:r>
          </a:p>
          <a:p>
            <a:pPr>
              <a:lnSpc>
                <a:spcPct val="120000"/>
              </a:lnSpc>
            </a:pPr>
            <a:r>
              <a:rPr lang="fr-FR" sz="1200" b="0">
                <a:solidFill>
                  <a:schemeClr val="bg1"/>
                </a:solidFill>
              </a:rPr>
              <a:t>En combinant leur vision avec des données contextuelles, elles peuvent concevoir des mesures ciblées qui répondent aux défis de la vie réelle. Cette approche offre également la possibilité de coproduire des connaissances, des compétences techniques et des bénéfices pour un large éventail de parties prenantes de la ville. </a:t>
            </a:r>
          </a:p>
          <a:p>
            <a:pPr>
              <a:lnSpc>
                <a:spcPct val="120000"/>
              </a:lnSpc>
            </a:pPr>
            <a:r>
              <a:rPr lang="fr-FR" sz="1200" b="0">
                <a:solidFill>
                  <a:schemeClr val="bg1"/>
                </a:solidFill>
              </a:rPr>
              <a:t>Enfin, elle équilibre l'appropriation de l'action, au lieu de s'appuyer uniquement sur les politiques et les infrastructures des collectivités locales ou sur les choix individuels en matière de consommation d'énergie.</a:t>
            </a:r>
          </a:p>
          <a:p>
            <a:pPr>
              <a:lnSpc>
                <a:spcPct val="120000"/>
              </a:lnSpc>
            </a:pPr>
            <a:endParaRPr lang="en-GB" b="0">
              <a:solidFill>
                <a:schemeClr val="bg1"/>
              </a:solidFill>
            </a:endParaRPr>
          </a:p>
          <a:p>
            <a:pPr>
              <a:lnSpc>
                <a:spcPct val="120000"/>
              </a:lnSpc>
            </a:pPr>
            <a:endParaRPr lang="en-GB" b="0">
              <a:solidFill>
                <a:schemeClr val="bg1"/>
              </a:solidFill>
            </a:endParaRPr>
          </a:p>
        </p:txBody>
      </p:sp>
      <p:grpSp>
        <p:nvGrpSpPr>
          <p:cNvPr id="29" name="Group 28">
            <a:extLst>
              <a:ext uri="{FF2B5EF4-FFF2-40B4-BE49-F238E27FC236}">
                <a16:creationId xmlns:a16="http://schemas.microsoft.com/office/drawing/2014/main" id="{028C48DE-778F-467D-B30F-7243025E3EFD}"/>
              </a:ext>
            </a:extLst>
          </p:cNvPr>
          <p:cNvGrpSpPr/>
          <p:nvPr/>
        </p:nvGrpSpPr>
        <p:grpSpPr>
          <a:xfrm>
            <a:off x="9597323" y="745110"/>
            <a:ext cx="146522" cy="280390"/>
            <a:chOff x="5545138" y="625475"/>
            <a:chExt cx="1489075" cy="2849563"/>
          </a:xfrm>
        </p:grpSpPr>
        <p:sp>
          <p:nvSpPr>
            <p:cNvPr id="30" name="Freeform 117">
              <a:extLst>
                <a:ext uri="{FF2B5EF4-FFF2-40B4-BE49-F238E27FC236}">
                  <a16:creationId xmlns:a16="http://schemas.microsoft.com/office/drawing/2014/main" id="{64EA3D83-10C7-49EB-9D0E-BF480133DB9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9559112A-E04F-48F8-A021-743832B22FA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Oval 31">
            <a:hlinkClick r:id="rId3" action="ppaction://hlinksldjump"/>
            <a:extLst>
              <a:ext uri="{FF2B5EF4-FFF2-40B4-BE49-F238E27FC236}">
                <a16:creationId xmlns:a16="http://schemas.microsoft.com/office/drawing/2014/main" id="{04940907-FFFD-4FC8-AD4A-8705882691D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C3A704F4-FA66-4FA8-8489-B96336142A48}"/>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6C076D18-5589-444B-9CC4-61181DAF8FB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1C12701A-6108-45CE-917B-E4A86D4D304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90869AE0-C95C-48F6-A114-FC50D88BF44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778007F9-833D-41B4-A30A-90B105C6056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6D695B96-6981-4D96-AD32-D21517098E1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F6A91661-7647-436D-AE3B-12441ACC35E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F6913526-C3EE-48C5-99C0-7ACB1CC606F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7206BEEC-B8AD-40E2-B80B-8C9641721E3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5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EAA4FC-3B90-4A54-CDF6-EBAEAA07DC45}"/>
              </a:ext>
            </a:extLst>
          </p:cNvPr>
          <p:cNvCxnSpPr>
            <a:cxnSpLocks/>
          </p:cNvCxnSpPr>
          <p:nvPr/>
        </p:nvCxnSpPr>
        <p:spPr>
          <a:xfrm>
            <a:off x="7101396" y="2135225"/>
            <a:ext cx="0" cy="799199"/>
          </a:xfrm>
          <a:prstGeom prst="line">
            <a:avLst/>
          </a:prstGeom>
          <a:ln w="76200">
            <a:solidFill>
              <a:srgbClr val="1C3567"/>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sz="1200" b="0">
                <a:solidFill>
                  <a:schemeClr val="bg1"/>
                </a:solidFill>
              </a:rPr>
              <a:t>Le </a:t>
            </a:r>
            <a:r>
              <a:rPr lang="fr-FR" sz="1200" b="0">
                <a:solidFill>
                  <a:schemeClr val="bg1"/>
                </a:solidFill>
                <a:hlinkClick r:id="rId3">
                  <a:extLst>
                    <a:ext uri="{A12FA001-AC4F-418D-AE19-62706E023703}">
                      <ahyp:hlinkClr xmlns:ahyp="http://schemas.microsoft.com/office/drawing/2018/hyperlinkcolor" val="tx"/>
                    </a:ext>
                  </a:extLst>
                </a:hlinkClick>
              </a:rPr>
              <a:t>cadre commun de présentation des rapports (CRF)</a:t>
            </a:r>
            <a:r>
              <a:rPr lang="fr-FR" sz="1200" b="0">
                <a:solidFill>
                  <a:schemeClr val="bg1"/>
                </a:solidFill>
              </a:rPr>
              <a:t> de la GCoM rassemble les données, les actions et les perspectives locales. Il augmente les exigences en matière de transparence et de solidité de la base de données, permettant ainsi d’amplifier l'impact de l'action climatique des collectivités locales.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sz="1200" b="0">
                <a:solidFill>
                  <a:schemeClr val="bg1"/>
                </a:solidFill>
              </a:rPr>
              <a:t>Ces recommandations rationalisent les procédures de mesure et d'établissement de rapports, garantissent une planification, une mise en œuvre et un suivi solides de l'action climatique et conservent la flexibilité nécessaire pour répondre aux contextes locaux et régionaux.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sz="1200" b="0">
                <a:solidFill>
                  <a:schemeClr val="bg1"/>
                </a:solidFill>
              </a:rPr>
              <a:t>Dans le cadre du CRF, les collectivités locales préparent et soumettent une évaluation de l'accès à l'énergie et de la précarité énergétique dans les deux ans suivant leur adhésion à la GCoM, en tenant compte des trois attributs d'une énergie fiable, durable et abordable.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fr-FR">
                <a:solidFill>
                  <a:schemeClr val="bg1"/>
                </a:solidFill>
              </a:rPr>
              <a:t>Cadre commun de présentation </a:t>
            </a:r>
            <a:br>
              <a:rPr lang="fr-FR">
                <a:solidFill>
                  <a:schemeClr val="bg1"/>
                </a:solidFill>
              </a:rPr>
            </a:br>
            <a:r>
              <a:rPr lang="fr-FR">
                <a:solidFill>
                  <a:schemeClr val="bg1"/>
                </a:solidFill>
              </a:rPr>
              <a:t>des rapports (CCR)</a:t>
            </a:r>
            <a:endParaRPr lang="en-GB">
              <a:solidFill>
                <a:schemeClr val="bg1"/>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chemeClr val="bg1"/>
                </a:solidFill>
              </a:rPr>
              <a:t>Introduction de la boîte à outils</a:t>
            </a:r>
          </a:p>
        </p:txBody>
      </p:sp>
      <p:sp>
        <p:nvSpPr>
          <p:cNvPr id="4" name="Rectangle: Rounded Corners 3">
            <a:extLst>
              <a:ext uri="{FF2B5EF4-FFF2-40B4-BE49-F238E27FC236}">
                <a16:creationId xmlns:a16="http://schemas.microsoft.com/office/drawing/2014/main" id="{CBC42418-8243-F624-E623-0ACAAB028EAC}"/>
              </a:ext>
            </a:extLst>
          </p:cNvPr>
          <p:cNvSpPr/>
          <p:nvPr/>
        </p:nvSpPr>
        <p:spPr>
          <a:xfrm>
            <a:off x="4953000" y="1833562"/>
            <a:ext cx="3962399" cy="4348163"/>
          </a:xfrm>
          <a:prstGeom prst="roundRect">
            <a:avLst>
              <a:gd name="adj" fmla="val 299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Intégration de la précarité énergétique et de l'accès à l'énergie dans le cadre commun de présentation des rapports</a:t>
            </a:r>
          </a:p>
        </p:txBody>
      </p:sp>
      <p:sp>
        <p:nvSpPr>
          <p:cNvPr id="7" name="Rectangle: Rounded Corners 6">
            <a:extLst>
              <a:ext uri="{FF2B5EF4-FFF2-40B4-BE49-F238E27FC236}">
                <a16:creationId xmlns:a16="http://schemas.microsoft.com/office/drawing/2014/main" id="{B8A1DDA7-44B0-3369-BD68-CAE6146302CC}"/>
              </a:ext>
            </a:extLst>
          </p:cNvPr>
          <p:cNvSpPr/>
          <p:nvPr/>
        </p:nvSpPr>
        <p:spPr>
          <a:xfrm>
            <a:off x="5121676" y="2574863"/>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Évaluation</a:t>
            </a: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l’AEPE</a:t>
            </a: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93D168E1-2AAF-827A-32C5-B90CD859D7EB}"/>
              </a:ext>
            </a:extLst>
          </p:cNvPr>
          <p:cNvSpPr/>
          <p:nvPr/>
        </p:nvSpPr>
        <p:spPr>
          <a:xfrm>
            <a:off x="5958397" y="3174972"/>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Une </a:t>
            </a:r>
            <a:r>
              <a:rPr kumimoji="0" lang="en-GB" sz="1200" b="0" i="1"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énergie</a:t>
            </a: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1"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fiable</a:t>
            </a:r>
            <a:endPar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DFEAEF71-5163-5CED-3ADF-7B6413F3F894}"/>
              </a:ext>
            </a:extLst>
          </p:cNvPr>
          <p:cNvSpPr/>
          <p:nvPr/>
        </p:nvSpPr>
        <p:spPr>
          <a:xfrm>
            <a:off x="5958397" y="3538667"/>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Une </a:t>
            </a:r>
            <a:r>
              <a:rPr kumimoji="0" lang="en-GB" sz="1200" b="0" i="1"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énergie</a:t>
            </a: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1"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abordable</a:t>
            </a: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10" name="Rectangle: Rounded Corners 9">
            <a:extLst>
              <a:ext uri="{FF2B5EF4-FFF2-40B4-BE49-F238E27FC236}">
                <a16:creationId xmlns:a16="http://schemas.microsoft.com/office/drawing/2014/main" id="{B1C796C4-E7FB-E36D-5B1E-C3B4BCFD942B}"/>
              </a:ext>
            </a:extLst>
          </p:cNvPr>
          <p:cNvSpPr/>
          <p:nvPr/>
        </p:nvSpPr>
        <p:spPr>
          <a:xfrm>
            <a:off x="5958397" y="3908196"/>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Une </a:t>
            </a:r>
            <a:r>
              <a:rPr kumimoji="0" lang="en-GB" sz="1200" b="0" i="1"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énergie</a:t>
            </a: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durable </a:t>
            </a:r>
          </a:p>
        </p:txBody>
      </p:sp>
      <p:cxnSp>
        <p:nvCxnSpPr>
          <p:cNvPr id="17" name="Straight Connector 16">
            <a:extLst>
              <a:ext uri="{FF2B5EF4-FFF2-40B4-BE49-F238E27FC236}">
                <a16:creationId xmlns:a16="http://schemas.microsoft.com/office/drawing/2014/main" id="{FF494A2D-B7D6-A5F5-54AD-95EB3641349B}"/>
              </a:ext>
            </a:extLst>
          </p:cNvPr>
          <p:cNvCxnSpPr>
            <a:cxnSpLocks/>
          </p:cNvCxnSpPr>
          <p:nvPr/>
        </p:nvCxnSpPr>
        <p:spPr>
          <a:xfrm>
            <a:off x="5346577" y="3685691"/>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0098D37E-84CF-63CC-4759-59BF971E9FC5}"/>
              </a:ext>
            </a:extLst>
          </p:cNvPr>
          <p:cNvCxnSpPr>
            <a:cxnSpLocks/>
          </p:cNvCxnSpPr>
          <p:nvPr/>
        </p:nvCxnSpPr>
        <p:spPr>
          <a:xfrm>
            <a:off x="5346577" y="4055220"/>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B7E6CEA9-DB7E-17AB-6376-4281257E9E28}"/>
              </a:ext>
            </a:extLst>
          </p:cNvPr>
          <p:cNvCxnSpPr>
            <a:cxnSpLocks/>
          </p:cNvCxnSpPr>
          <p:nvPr/>
        </p:nvCxnSpPr>
        <p:spPr>
          <a:xfrm>
            <a:off x="5346577" y="3319853"/>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5FF16C34-5BCA-954D-3728-1BEE9B410FA0}"/>
              </a:ext>
            </a:extLst>
          </p:cNvPr>
          <p:cNvCxnSpPr>
            <a:cxnSpLocks/>
          </p:cNvCxnSpPr>
          <p:nvPr/>
        </p:nvCxnSpPr>
        <p:spPr>
          <a:xfrm flipV="1">
            <a:off x="5346577" y="3005108"/>
            <a:ext cx="10358" cy="1050112"/>
          </a:xfrm>
          <a:prstGeom prst="line">
            <a:avLst/>
          </a:prstGeom>
        </p:spPr>
        <p:style>
          <a:lnRef idx="1">
            <a:schemeClr val="accent3"/>
          </a:lnRef>
          <a:fillRef idx="0">
            <a:schemeClr val="accent3"/>
          </a:fillRef>
          <a:effectRef idx="0">
            <a:schemeClr val="accent3"/>
          </a:effectRef>
          <a:fontRef idx="minor">
            <a:schemeClr val="tx1"/>
          </a:fontRef>
        </p:style>
      </p:cxnSp>
      <p:sp>
        <p:nvSpPr>
          <p:cNvPr id="35" name="Rectangle: Rounded Corners 34">
            <a:extLst>
              <a:ext uri="{FF2B5EF4-FFF2-40B4-BE49-F238E27FC236}">
                <a16:creationId xmlns:a16="http://schemas.microsoft.com/office/drawing/2014/main" id="{6BBE44AE-5482-C39A-9A49-CEAE217E5989}"/>
              </a:ext>
            </a:extLst>
          </p:cNvPr>
          <p:cNvSpPr/>
          <p:nvPr/>
        </p:nvSpPr>
        <p:spPr>
          <a:xfrm>
            <a:off x="5120196" y="4369965"/>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Objectifs</a:t>
            </a: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l’AEPE</a:t>
            </a: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6" name="Rectangle: Rounded Corners 35">
            <a:extLst>
              <a:ext uri="{FF2B5EF4-FFF2-40B4-BE49-F238E27FC236}">
                <a16:creationId xmlns:a16="http://schemas.microsoft.com/office/drawing/2014/main" id="{61848667-29DB-3270-A92D-47C8519EA541}"/>
              </a:ext>
            </a:extLst>
          </p:cNvPr>
          <p:cNvSpPr/>
          <p:nvPr/>
        </p:nvSpPr>
        <p:spPr>
          <a:xfrm>
            <a:off x="5120196" y="4967930"/>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Plan(s) d'action pour l’accès à l'énergie et le climat</a:t>
            </a:r>
          </a:p>
        </p:txBody>
      </p:sp>
      <p:sp>
        <p:nvSpPr>
          <p:cNvPr id="37" name="Rectangle: Rounded Corners 36">
            <a:extLst>
              <a:ext uri="{FF2B5EF4-FFF2-40B4-BE49-F238E27FC236}">
                <a16:creationId xmlns:a16="http://schemas.microsoft.com/office/drawing/2014/main" id="{E783E3F6-2566-20BC-5012-2867181F38FC}"/>
              </a:ext>
            </a:extLst>
          </p:cNvPr>
          <p:cNvSpPr/>
          <p:nvPr/>
        </p:nvSpPr>
        <p:spPr>
          <a:xfrm>
            <a:off x="5120196" y="5559642"/>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Suivi et établissement de rapports </a:t>
            </a:r>
          </a:p>
        </p:txBody>
      </p:sp>
      <p:sp>
        <p:nvSpPr>
          <p:cNvPr id="45" name="Slide Number Placeholder 5">
            <a:extLst>
              <a:ext uri="{FF2B5EF4-FFF2-40B4-BE49-F238E27FC236}">
                <a16:creationId xmlns:a16="http://schemas.microsoft.com/office/drawing/2014/main" id="{D6F31C9E-98C3-406E-AB4D-BE728FFD65A4}"/>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solidFill>
                  <a:srgbClr val="848588"/>
                </a:solidFill>
              </a:rPr>
              <a:pPr/>
              <a:t>18</a:t>
            </a:fld>
            <a:endParaRPr lang="en-US">
              <a:solidFill>
                <a:srgbClr val="848588"/>
              </a:solidFill>
            </a:endParaRPr>
          </a:p>
        </p:txBody>
      </p:sp>
      <p:grpSp>
        <p:nvGrpSpPr>
          <p:cNvPr id="46" name="Group 45">
            <a:extLst>
              <a:ext uri="{FF2B5EF4-FFF2-40B4-BE49-F238E27FC236}">
                <a16:creationId xmlns:a16="http://schemas.microsoft.com/office/drawing/2014/main" id="{3C6E244E-CEB7-4B83-AB02-556E8202347D}"/>
              </a:ext>
            </a:extLst>
          </p:cNvPr>
          <p:cNvGrpSpPr/>
          <p:nvPr/>
        </p:nvGrpSpPr>
        <p:grpSpPr>
          <a:xfrm>
            <a:off x="9597323" y="745110"/>
            <a:ext cx="146522" cy="280390"/>
            <a:chOff x="5545138" y="625475"/>
            <a:chExt cx="1489075" cy="2849563"/>
          </a:xfrm>
        </p:grpSpPr>
        <p:sp>
          <p:nvSpPr>
            <p:cNvPr id="47" name="Freeform 117">
              <a:extLst>
                <a:ext uri="{FF2B5EF4-FFF2-40B4-BE49-F238E27FC236}">
                  <a16:creationId xmlns:a16="http://schemas.microsoft.com/office/drawing/2014/main" id="{6F523411-D6E5-4E8F-8DF7-1421B2E5722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0">
              <a:extLst>
                <a:ext uri="{FF2B5EF4-FFF2-40B4-BE49-F238E27FC236}">
                  <a16:creationId xmlns:a16="http://schemas.microsoft.com/office/drawing/2014/main" id="{0EBC153D-6247-4A99-8FA3-A8EBE59FB3B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Oval 58">
            <a:hlinkClick r:id="rId4" action="ppaction://hlinksldjump"/>
            <a:extLst>
              <a:ext uri="{FF2B5EF4-FFF2-40B4-BE49-F238E27FC236}">
                <a16:creationId xmlns:a16="http://schemas.microsoft.com/office/drawing/2014/main" id="{E327633A-C3BF-4E28-9C09-C219184E7BC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0" name="Oval 59">
            <a:hlinkClick r:id="rId5" action="ppaction://hlinksldjump"/>
            <a:extLst>
              <a:ext uri="{FF2B5EF4-FFF2-40B4-BE49-F238E27FC236}">
                <a16:creationId xmlns:a16="http://schemas.microsoft.com/office/drawing/2014/main" id="{30887EEC-2C16-4B50-A599-0705841CD5B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1" name="Oval 60">
            <a:hlinkClick r:id="rId4" action="ppaction://hlinksldjump"/>
            <a:extLst>
              <a:ext uri="{FF2B5EF4-FFF2-40B4-BE49-F238E27FC236}">
                <a16:creationId xmlns:a16="http://schemas.microsoft.com/office/drawing/2014/main" id="{E4F8391D-B46C-441C-8D6F-C2471CF5663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2" name="Oval 61">
            <a:hlinkClick r:id="rId6" action="ppaction://hlinksldjump"/>
            <a:extLst>
              <a:ext uri="{FF2B5EF4-FFF2-40B4-BE49-F238E27FC236}">
                <a16:creationId xmlns:a16="http://schemas.microsoft.com/office/drawing/2014/main" id="{35CA3A84-49E0-4878-9BBD-D2DF1F9CFD4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3" name="Oval 62">
            <a:hlinkClick r:id="rId7" action="ppaction://hlinksldjump"/>
            <a:extLst>
              <a:ext uri="{FF2B5EF4-FFF2-40B4-BE49-F238E27FC236}">
                <a16:creationId xmlns:a16="http://schemas.microsoft.com/office/drawing/2014/main" id="{69BC7698-63BC-464E-824D-0EA30545FF9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4" name="Oval 63">
            <a:hlinkClick r:id="rId8" action="ppaction://hlinksldjump"/>
            <a:extLst>
              <a:ext uri="{FF2B5EF4-FFF2-40B4-BE49-F238E27FC236}">
                <a16:creationId xmlns:a16="http://schemas.microsoft.com/office/drawing/2014/main" id="{B9397F39-3612-42ED-A6E2-31A4ACE5099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hlinkClick r:id="rId9" action="ppaction://hlinksldjump"/>
            <a:extLst>
              <a:ext uri="{FF2B5EF4-FFF2-40B4-BE49-F238E27FC236}">
                <a16:creationId xmlns:a16="http://schemas.microsoft.com/office/drawing/2014/main" id="{EA4E86FB-CA0F-4CEA-AC78-21E58F8BB86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Click r:id="rId10" action="ppaction://hlinksldjump"/>
            <a:extLst>
              <a:ext uri="{FF2B5EF4-FFF2-40B4-BE49-F238E27FC236}">
                <a16:creationId xmlns:a16="http://schemas.microsoft.com/office/drawing/2014/main" id="{65B17B8B-A6AE-422E-ACD1-735C0E062E1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Click r:id="rId11" action="ppaction://hlinksldjump"/>
            <a:extLst>
              <a:ext uri="{FF2B5EF4-FFF2-40B4-BE49-F238E27FC236}">
                <a16:creationId xmlns:a16="http://schemas.microsoft.com/office/drawing/2014/main" id="{CAEB334C-8CE6-4B32-B539-2555294A586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hlinkClick r:id="rId12" action="ppaction://hlinksldjump"/>
            <a:extLst>
              <a:ext uri="{FF2B5EF4-FFF2-40B4-BE49-F238E27FC236}">
                <a16:creationId xmlns:a16="http://schemas.microsoft.com/office/drawing/2014/main" id="{B28A145B-61EB-46E8-B6DB-B05B298BD85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72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xfrm>
            <a:off x="685800" y="1676400"/>
            <a:ext cx="8271767" cy="1933017"/>
          </a:xfrm>
        </p:spPr>
        <p:txBody>
          <a:bodyPr vert="horz" lIns="91440" tIns="45720" rIns="91440" bIns="45720" rtlCol="0" anchor="t">
            <a:normAutofit/>
          </a:bodyPr>
          <a:lstStyle/>
          <a:p>
            <a:pPr>
              <a:lnSpc>
                <a:spcPct val="100000"/>
              </a:lnSpc>
              <a:defRPr/>
            </a:pPr>
            <a:r>
              <a:rPr kumimoji="0" lang="fr-FR" sz="1200" b="0" i="0" u="none" strike="noStrike" kern="1200" cap="none" spc="0" normalizeH="0" baseline="0" noProof="0">
                <a:ln>
                  <a:noFill/>
                </a:ln>
                <a:solidFill>
                  <a:schemeClr val="bg1"/>
                </a:solidFill>
                <a:effectLst/>
                <a:uLnTx/>
                <a:uFillTx/>
                <a:latin typeface="Arial"/>
                <a:cs typeface="Arial"/>
              </a:rPr>
              <a:t>La </a:t>
            </a:r>
            <a:r>
              <a:rPr kumimoji="0" lang="fr-FR" sz="1200" i="0" u="none" strike="noStrike" kern="1200" cap="none" spc="0" normalizeH="0" baseline="0" noProof="0">
                <a:ln>
                  <a:noFill/>
                </a:ln>
                <a:solidFill>
                  <a:schemeClr val="bg1"/>
                </a:solidFill>
                <a:effectLst/>
                <a:uLnTx/>
                <a:uFillTx/>
                <a:latin typeface="Arial"/>
                <a:cs typeface="Arial"/>
              </a:rPr>
              <a:t>précarité énergétique </a:t>
            </a:r>
            <a:r>
              <a:rPr kumimoji="0" lang="fr-FR" sz="1200" b="0" i="0" u="none" strike="noStrike" kern="1200" cap="none" spc="0" normalizeH="0" baseline="0" noProof="0">
                <a:ln>
                  <a:noFill/>
                </a:ln>
                <a:solidFill>
                  <a:schemeClr val="bg1"/>
                </a:solidFill>
                <a:effectLst/>
                <a:uLnTx/>
                <a:uFillTx/>
                <a:latin typeface="Arial"/>
                <a:cs typeface="Arial"/>
              </a:rPr>
              <a:t>est l'expression directe de la </a:t>
            </a:r>
            <a:r>
              <a:rPr kumimoji="0" lang="fr-FR" sz="1200" i="0" u="none" strike="noStrike" kern="1200" cap="none" spc="0" normalizeH="0" baseline="0" noProof="0">
                <a:ln>
                  <a:noFill/>
                </a:ln>
                <a:solidFill>
                  <a:schemeClr val="bg1"/>
                </a:solidFill>
                <a:effectLst/>
                <a:uLnTx/>
                <a:uFillTx/>
                <a:latin typeface="Arial"/>
                <a:cs typeface="Arial"/>
              </a:rPr>
              <a:t>privation </a:t>
            </a:r>
            <a:r>
              <a:rPr kumimoji="0" lang="fr-FR" sz="1200" b="0" i="0" u="none" strike="noStrike" kern="1200" cap="none" spc="0" normalizeH="0" baseline="0" noProof="0">
                <a:ln>
                  <a:noFill/>
                </a:ln>
                <a:solidFill>
                  <a:schemeClr val="bg1"/>
                </a:solidFill>
                <a:effectLst/>
                <a:uLnTx/>
                <a:uFillTx/>
                <a:latin typeface="Arial"/>
                <a:cs typeface="Arial"/>
              </a:rPr>
              <a:t>dans la </a:t>
            </a:r>
            <a:r>
              <a:rPr kumimoji="0" lang="fr-FR" sz="1200" i="0" u="none" strike="noStrike" kern="1200" cap="none" spc="0" normalizeH="0" baseline="0" noProof="0">
                <a:ln>
                  <a:noFill/>
                </a:ln>
                <a:solidFill>
                  <a:schemeClr val="bg1"/>
                </a:solidFill>
                <a:effectLst/>
                <a:uLnTx/>
                <a:uFillTx/>
                <a:latin typeface="Arial"/>
                <a:cs typeface="Arial"/>
              </a:rPr>
              <a:t>vie quotidienne </a:t>
            </a:r>
            <a:r>
              <a:rPr kumimoji="0" lang="fr-FR" sz="1200" b="0" i="0" u="none" strike="noStrike" kern="1200" cap="none" spc="0" normalizeH="0" baseline="0" noProof="0">
                <a:ln>
                  <a:noFill/>
                </a:ln>
                <a:solidFill>
                  <a:schemeClr val="bg1"/>
                </a:solidFill>
                <a:effectLst/>
                <a:uLnTx/>
                <a:uFillTx/>
                <a:latin typeface="Arial"/>
                <a:cs typeface="Arial"/>
              </a:rPr>
              <a:t>d'une ville. Elle correspond à la fois à un contexte ressenti et un impact qui affecte les individus, les ménages et les communautés.</a:t>
            </a:r>
          </a:p>
          <a:p>
            <a:pPr>
              <a:lnSpc>
                <a:spcPct val="100000"/>
              </a:lnSpc>
              <a:defRPr/>
            </a:pPr>
            <a:r>
              <a:rPr kumimoji="0" lang="fr-FR" sz="1200" b="0" i="0" u="none" strike="noStrike" kern="1200" cap="none" spc="0" normalizeH="0" baseline="0" noProof="0">
                <a:ln>
                  <a:noFill/>
                </a:ln>
                <a:solidFill>
                  <a:schemeClr val="bg1"/>
                </a:solidFill>
                <a:effectLst/>
                <a:uLnTx/>
                <a:uFillTx/>
                <a:latin typeface="Arial"/>
                <a:cs typeface="Arial"/>
              </a:rPr>
              <a:t>Le pilier de l'accès à l'énergie et de la précarité énergétique (PAEPE) fait partie intégrante du parcours des collectivités locales vers un avenir plus durable. Par conséquent, les stratégies et les mesures prises par les collectivités locales peuvent concerner simultanément plusieurs piliers (atténuation du changement climatique, adaptation au changement climatique et accès à l'énergie/précarité énergétique).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7929562" cy="638292"/>
          </a:xfrm>
        </p:spPr>
        <p:txBody>
          <a:bodyPr>
            <a:normAutofit fontScale="90000"/>
          </a:bodyPr>
          <a:lstStyle/>
          <a:p>
            <a:r>
              <a:rPr lang="fr-FR">
                <a:solidFill>
                  <a:schemeClr val="bg1"/>
                </a:solidFill>
                <a:latin typeface="Arial"/>
                <a:cs typeface="Arial"/>
              </a:rPr>
              <a:t>Le pilier "Accès à l'énergie et précarité énergétique" (PAEPE)</a:t>
            </a:r>
            <a:endParaRPr lang="en-GB">
              <a:solidFill>
                <a:schemeClr val="bg1"/>
              </a:solidFill>
              <a:latin typeface="Arial"/>
              <a:cs typeface="Aria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chemeClr val="bg1"/>
                </a:solidFill>
              </a:rPr>
              <a:t>Introduction de la boîte à outils</a:t>
            </a:r>
          </a:p>
        </p:txBody>
      </p:sp>
      <p:sp>
        <p:nvSpPr>
          <p:cNvPr id="16" name="Rectangle: Rounded Corners 15">
            <a:extLst>
              <a:ext uri="{FF2B5EF4-FFF2-40B4-BE49-F238E27FC236}">
                <a16:creationId xmlns:a16="http://schemas.microsoft.com/office/drawing/2014/main" id="{76179C90-47D5-E336-67CD-1004BC217756}"/>
              </a:ext>
            </a:extLst>
          </p:cNvPr>
          <p:cNvSpPr/>
          <p:nvPr/>
        </p:nvSpPr>
        <p:spPr>
          <a:xfrm>
            <a:off x="681037" y="3376086"/>
            <a:ext cx="1991143" cy="2735067"/>
          </a:xfrm>
          <a:prstGeom prst="roundRect">
            <a:avLst>
              <a:gd name="adj" fmla="val 3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Les signataires de la GCoM s'engagent à mettre en œuvre des politiques qui facilitent l'accès à l'énergie et/ou réduisent la précarité énergétique et doivent prendre des mesures pour : </a:t>
            </a:r>
          </a:p>
        </p:txBody>
      </p:sp>
      <p:sp>
        <p:nvSpPr>
          <p:cNvPr id="19" name="Rectangle: Rounded Corners 18">
            <a:extLst>
              <a:ext uri="{FF2B5EF4-FFF2-40B4-BE49-F238E27FC236}">
                <a16:creationId xmlns:a16="http://schemas.microsoft.com/office/drawing/2014/main" id="{2FC16FDF-5217-7E50-96C1-95592A78B437}"/>
              </a:ext>
            </a:extLst>
          </p:cNvPr>
          <p:cNvSpPr/>
          <p:nvPr/>
        </p:nvSpPr>
        <p:spPr>
          <a:xfrm>
            <a:off x="3422547" y="3366209"/>
            <a:ext cx="5464001" cy="538324"/>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Contribuer à la réalisation de l'ODD 7 en garantissant l'accès de tous à une énergie abordable, fiable, durable et moderne;</a:t>
            </a:r>
            <a:endParaRPr kumimoji="0" lang="fr-FR"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F71B3B51-A657-CFD9-2443-6A95C6C2202F}"/>
              </a:ext>
            </a:extLst>
          </p:cNvPr>
          <p:cNvSpPr/>
          <p:nvPr/>
        </p:nvSpPr>
        <p:spPr>
          <a:xfrm>
            <a:off x="3422547" y="4101749"/>
            <a:ext cx="5464001" cy="538324"/>
          </a:xfrm>
          <a:prstGeom prst="roundRect">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Contribuer à augmenter le niveau d'accès à l'énergie </a:t>
            </a:r>
            <a:b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dans les limites administratives;</a:t>
            </a:r>
            <a:endParaRPr kumimoji="0" lang="fr-FR"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0D399FB0-CC7A-E05D-38B0-C60EBBFBD099}"/>
              </a:ext>
            </a:extLst>
          </p:cNvPr>
          <p:cNvSpPr/>
          <p:nvPr/>
        </p:nvSpPr>
        <p:spPr>
          <a:xfrm>
            <a:off x="3422547" y="4837289"/>
            <a:ext cx="5464001" cy="538324"/>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Contribuer à réduire la précarité énergétique dans </a:t>
            </a:r>
            <a:b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dans les limites administratives; et</a:t>
            </a:r>
            <a:endParaRPr kumimoji="0" lang="fr-FR"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E4B61B7F-2966-0E65-A73F-511FE3888783}"/>
              </a:ext>
            </a:extLst>
          </p:cNvPr>
          <p:cNvSpPr/>
          <p:nvPr/>
        </p:nvSpPr>
        <p:spPr>
          <a:xfrm>
            <a:off x="3422547" y="5572829"/>
            <a:ext cx="5464001" cy="538324"/>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fr-FR"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Suivre les progrès accomplis dans la réalisation de ces objectifs. </a:t>
            </a:r>
            <a:endParaRPr kumimoji="0" lang="fr-FR"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26" name="Straight Arrow Connector 25">
            <a:extLst>
              <a:ext uri="{FF2B5EF4-FFF2-40B4-BE49-F238E27FC236}">
                <a16:creationId xmlns:a16="http://schemas.microsoft.com/office/drawing/2014/main" id="{2E3DC0BB-0FF1-F660-B5FC-75714C9043FD}"/>
              </a:ext>
            </a:extLst>
          </p:cNvPr>
          <p:cNvCxnSpPr>
            <a:cxnSpLocks/>
            <a:endCxn id="19" idx="1"/>
          </p:cNvCxnSpPr>
          <p:nvPr/>
        </p:nvCxnSpPr>
        <p:spPr>
          <a:xfrm flipV="1">
            <a:off x="2613660" y="3635371"/>
            <a:ext cx="808887" cy="403229"/>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33A37B-C689-9BEC-EBA5-D4E6B33B008B}"/>
              </a:ext>
            </a:extLst>
          </p:cNvPr>
          <p:cNvCxnSpPr>
            <a:cxnSpLocks/>
            <a:endCxn id="20" idx="1"/>
          </p:cNvCxnSpPr>
          <p:nvPr/>
        </p:nvCxnSpPr>
        <p:spPr>
          <a:xfrm flipV="1">
            <a:off x="2743200" y="4370911"/>
            <a:ext cx="679347"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16A9D7-AE37-DB18-9281-D83B7CB31475}"/>
              </a:ext>
            </a:extLst>
          </p:cNvPr>
          <p:cNvCxnSpPr>
            <a:cxnSpLocks/>
            <a:endCxn id="21" idx="1"/>
          </p:cNvCxnSpPr>
          <p:nvPr/>
        </p:nvCxnSpPr>
        <p:spPr>
          <a:xfrm>
            <a:off x="2805345" y="5051480"/>
            <a:ext cx="617202"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66B40D-0FC4-C57F-0527-B9E6B93747E9}"/>
              </a:ext>
            </a:extLst>
          </p:cNvPr>
          <p:cNvCxnSpPr>
            <a:cxnSpLocks/>
            <a:endCxn id="22" idx="1"/>
          </p:cNvCxnSpPr>
          <p:nvPr/>
        </p:nvCxnSpPr>
        <p:spPr>
          <a:xfrm>
            <a:off x="2613660" y="5375613"/>
            <a:ext cx="808887" cy="466378"/>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A0BD96F-D12D-1671-88DC-968ECC5B1A72}"/>
              </a:ext>
            </a:extLst>
          </p:cNvPr>
          <p:cNvSpPr>
            <a:spLocks noGrp="1"/>
          </p:cNvSpPr>
          <p:nvPr>
            <p:ph type="sldNum" sz="quarter" idx="12"/>
          </p:nvPr>
        </p:nvSpPr>
        <p:spPr/>
        <p:txBody>
          <a:bodyPr/>
          <a:lstStyle/>
          <a:p>
            <a:fld id="{CE97AC88-B9C7-4AEF-9990-0777AFA0136D}" type="slidenum">
              <a:rPr lang="en-US" smtClean="0"/>
              <a:t>19</a:t>
            </a:fld>
            <a:endParaRPr lang="en-US"/>
          </a:p>
        </p:txBody>
      </p:sp>
      <p:grpSp>
        <p:nvGrpSpPr>
          <p:cNvPr id="42" name="Group 41">
            <a:extLst>
              <a:ext uri="{FF2B5EF4-FFF2-40B4-BE49-F238E27FC236}">
                <a16:creationId xmlns:a16="http://schemas.microsoft.com/office/drawing/2014/main" id="{CE2427C2-E6FA-48BC-98D5-84ADD76EDF49}"/>
              </a:ext>
            </a:extLst>
          </p:cNvPr>
          <p:cNvGrpSpPr/>
          <p:nvPr/>
        </p:nvGrpSpPr>
        <p:grpSpPr>
          <a:xfrm>
            <a:off x="9597323" y="745110"/>
            <a:ext cx="146522" cy="280390"/>
            <a:chOff x="5545138" y="625475"/>
            <a:chExt cx="1489075" cy="2849563"/>
          </a:xfrm>
        </p:grpSpPr>
        <p:sp>
          <p:nvSpPr>
            <p:cNvPr id="43" name="Freeform 117">
              <a:extLst>
                <a:ext uri="{FF2B5EF4-FFF2-40B4-BE49-F238E27FC236}">
                  <a16:creationId xmlns:a16="http://schemas.microsoft.com/office/drawing/2014/main" id="{C1699C12-28C7-4A01-B92A-963D51BF83A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0">
              <a:extLst>
                <a:ext uri="{FF2B5EF4-FFF2-40B4-BE49-F238E27FC236}">
                  <a16:creationId xmlns:a16="http://schemas.microsoft.com/office/drawing/2014/main" id="{D623814C-F68D-4410-857A-DA24182EAE3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Oval 54">
            <a:hlinkClick r:id="rId3" action="ppaction://hlinksldjump"/>
            <a:extLst>
              <a:ext uri="{FF2B5EF4-FFF2-40B4-BE49-F238E27FC236}">
                <a16:creationId xmlns:a16="http://schemas.microsoft.com/office/drawing/2014/main" id="{B43E5CFD-ED66-422D-9B28-D5FC4692556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6" name="Oval 55">
            <a:hlinkClick r:id="rId4" action="ppaction://hlinksldjump"/>
            <a:extLst>
              <a:ext uri="{FF2B5EF4-FFF2-40B4-BE49-F238E27FC236}">
                <a16:creationId xmlns:a16="http://schemas.microsoft.com/office/drawing/2014/main" id="{4982137D-2C35-4C21-9DF8-B6D25D30876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7" name="Oval 56">
            <a:hlinkClick r:id="rId3" action="ppaction://hlinksldjump"/>
            <a:extLst>
              <a:ext uri="{FF2B5EF4-FFF2-40B4-BE49-F238E27FC236}">
                <a16:creationId xmlns:a16="http://schemas.microsoft.com/office/drawing/2014/main" id="{09E925B3-4145-465C-B0E4-AA24DEE46F1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8" name="Oval 57">
            <a:hlinkClick r:id="rId5" action="ppaction://hlinksldjump"/>
            <a:extLst>
              <a:ext uri="{FF2B5EF4-FFF2-40B4-BE49-F238E27FC236}">
                <a16:creationId xmlns:a16="http://schemas.microsoft.com/office/drawing/2014/main" id="{0785DD96-A17C-4571-BDAA-0FE3F8648B3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9" name="Oval 58">
            <a:hlinkClick r:id="rId6" action="ppaction://hlinksldjump"/>
            <a:extLst>
              <a:ext uri="{FF2B5EF4-FFF2-40B4-BE49-F238E27FC236}">
                <a16:creationId xmlns:a16="http://schemas.microsoft.com/office/drawing/2014/main" id="{DABAA4AF-4DFC-4D2C-9DAB-F228EE4EB3F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0" name="Oval 59">
            <a:hlinkClick r:id="rId7" action="ppaction://hlinksldjump"/>
            <a:extLst>
              <a:ext uri="{FF2B5EF4-FFF2-40B4-BE49-F238E27FC236}">
                <a16:creationId xmlns:a16="http://schemas.microsoft.com/office/drawing/2014/main" id="{A2647B80-935A-46B3-8024-1640C11098F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hlinkClick r:id="rId8" action="ppaction://hlinksldjump"/>
            <a:extLst>
              <a:ext uri="{FF2B5EF4-FFF2-40B4-BE49-F238E27FC236}">
                <a16:creationId xmlns:a16="http://schemas.microsoft.com/office/drawing/2014/main" id="{89D7F4E5-B042-44C4-8935-5DF4573BE64A}"/>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hlinkClick r:id="rId9" action="ppaction://hlinksldjump"/>
            <a:extLst>
              <a:ext uri="{FF2B5EF4-FFF2-40B4-BE49-F238E27FC236}">
                <a16:creationId xmlns:a16="http://schemas.microsoft.com/office/drawing/2014/main" id="{495E7AA2-EC5D-4E91-AFD0-F2B865664F9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hlinkClick r:id="rId10" action="ppaction://hlinksldjump"/>
            <a:extLst>
              <a:ext uri="{FF2B5EF4-FFF2-40B4-BE49-F238E27FC236}">
                <a16:creationId xmlns:a16="http://schemas.microsoft.com/office/drawing/2014/main" id="{AE711736-7504-42DE-AE87-4273AC6158A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hlinkClick r:id="rId11" action="ppaction://hlinksldjump"/>
            <a:extLst>
              <a:ext uri="{FF2B5EF4-FFF2-40B4-BE49-F238E27FC236}">
                <a16:creationId xmlns:a16="http://schemas.microsoft.com/office/drawing/2014/main" id="{6D02B373-B22A-417E-AFA9-F32A0D48234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2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685800"/>
            <a:ext cx="4695668"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100" b="0">
                <a:solidFill>
                  <a:schemeClr val="bg1"/>
                </a:solidFill>
              </a:rPr>
              <a:t>Lors de la COP27, la Convention mondiale des maires (GCoM) a lancé le nouveau pilier "Accès à l'énergie et précarité énergétique" (PAEPE) de son cadre </a:t>
            </a:r>
            <a:r>
              <a:rPr lang="fr-FR" sz="1100" b="0" i="1">
                <a:solidFill>
                  <a:schemeClr val="bg1"/>
                </a:solidFill>
                <a:hlinkClick r:id="rId2">
                  <a:extLst>
                    <a:ext uri="{A12FA001-AC4F-418D-AE19-62706E023703}">
                      <ahyp:hlinkClr xmlns:ahyp="http://schemas.microsoft.com/office/drawing/2018/hyperlinkcolor" val="tx"/>
                    </a:ext>
                  </a:extLst>
                </a:hlinkClick>
              </a:rPr>
              <a:t>commun de présentation des rapports (CRF)</a:t>
            </a:r>
            <a:r>
              <a:rPr lang="fr-FR" sz="1100" b="0">
                <a:solidFill>
                  <a:schemeClr val="bg1"/>
                </a:solidFill>
              </a:rPr>
              <a:t> (bientôt disponible en français). Afin de soutenir la compréhension et le partage des données pour ce pilier, la GCoM a publié le rapport </a:t>
            </a:r>
            <a:r>
              <a:rPr lang="fr-FR" sz="1100" b="0" i="1">
                <a:solidFill>
                  <a:schemeClr val="bg1"/>
                </a:solidFill>
                <a:hlinkClick r:id="rId3">
                  <a:extLst>
                    <a:ext uri="{A12FA001-AC4F-418D-AE19-62706E023703}">
                      <ahyp:hlinkClr xmlns:ahyp="http://schemas.microsoft.com/office/drawing/2018/hyperlinkcolor" val="tx"/>
                    </a:ext>
                  </a:extLst>
                </a:hlinkClick>
              </a:rPr>
              <a:t>Unlocking Urban Energy Access and </a:t>
            </a:r>
            <a:r>
              <a:rPr lang="fr-FR" sz="1100" b="0" i="1" err="1">
                <a:solidFill>
                  <a:schemeClr val="bg1"/>
                </a:solidFill>
                <a:hlinkClick r:id="rId3">
                  <a:extLst>
                    <a:ext uri="{A12FA001-AC4F-418D-AE19-62706E023703}">
                      <ahyp:hlinkClr xmlns:ahyp="http://schemas.microsoft.com/office/drawing/2018/hyperlinkcolor" val="tx"/>
                    </a:ext>
                  </a:extLst>
                </a:hlinkClick>
              </a:rPr>
              <a:t>Poverty</a:t>
            </a:r>
            <a:r>
              <a:rPr lang="fr-FR" sz="1100" b="0" i="1">
                <a:solidFill>
                  <a:schemeClr val="bg1"/>
                </a:solidFill>
                <a:hlinkClick r:id="rId3">
                  <a:extLst>
                    <a:ext uri="{A12FA001-AC4F-418D-AE19-62706E023703}">
                      <ahyp:hlinkClr xmlns:ahyp="http://schemas.microsoft.com/office/drawing/2018/hyperlinkcolor" val="tx"/>
                    </a:ext>
                  </a:extLst>
                </a:hlinkClick>
              </a:rPr>
              <a:t> </a:t>
            </a:r>
            <a:r>
              <a:rPr lang="fr-FR" sz="1100" b="0">
                <a:solidFill>
                  <a:schemeClr val="bg1"/>
                </a:solidFill>
              </a:rPr>
              <a:t>in 2023 (</a:t>
            </a:r>
            <a:r>
              <a:rPr lang="fr-FR" sz="1100" b="0" i="1">
                <a:solidFill>
                  <a:schemeClr val="bg1"/>
                </a:solidFill>
                <a:hlinkClick r:id="rId3">
                  <a:extLst>
                    <a:ext uri="{A12FA001-AC4F-418D-AE19-62706E023703}">
                      <ahyp:hlinkClr xmlns:ahyp="http://schemas.microsoft.com/office/drawing/2018/hyperlinkcolor" val="tx"/>
                    </a:ext>
                  </a:extLst>
                </a:hlinkClick>
              </a:rPr>
              <a:t>Débloquer l'accès à l'énergie et la précarité énergétique en milieu urbain </a:t>
            </a:r>
            <a:r>
              <a:rPr lang="fr-FR" sz="1100" b="0">
                <a:solidFill>
                  <a:schemeClr val="bg1"/>
                </a:solidFill>
              </a:rPr>
              <a:t>- disponible en anglais uniquement). Ce rapport comprend des analyses du contexte local, des obstacles, des compétences et des solutions - afin de mieux comprendre comment les collectivités locales peuvent aborder la question de l'accès à l'énergie et la précarité énergétique (AEPE). </a:t>
            </a:r>
          </a:p>
          <a:p>
            <a:pPr>
              <a:lnSpc>
                <a:spcPct val="120000"/>
              </a:lnSpc>
            </a:pPr>
            <a:r>
              <a:rPr lang="fr-FR" sz="1100" b="0">
                <a:solidFill>
                  <a:schemeClr val="bg1"/>
                </a:solidFill>
              </a:rPr>
              <a:t>Grâce à la recherche et à l'implication des signataires, il est apparu clairement que l'analyse n'était que le point de départ du développement d'un vocabulaire et d'une pratique autour de l'AEPE. Cependant, une étape supplémentaire était nécessaire pour soutenir efficacement les collectivités locales. Cette boîte à outils sur l'accès à l'énergie en milieu urbain pour les collectivités locales a donc été conçue pour fournir une ressource pratique à leur personnel. Elle vise à permettre au personnel et aux administrations des collectivités locales de: </a:t>
            </a:r>
          </a:p>
          <a:p>
            <a:pPr marL="171450" indent="-171450">
              <a:lnSpc>
                <a:spcPct val="120000"/>
              </a:lnSpc>
              <a:spcBef>
                <a:spcPts val="0"/>
              </a:spcBef>
              <a:buFont typeface="Arial" panose="020B0604020202020204" pitchFamily="34" charset="0"/>
              <a:buChar char="•"/>
            </a:pPr>
            <a:r>
              <a:rPr lang="fr-FR" sz="1100" b="0">
                <a:solidFill>
                  <a:schemeClr val="bg1"/>
                </a:solidFill>
              </a:rPr>
              <a:t>Définir le contexte local de la précarité énergétique et les défis de l'accès à l'énergie à l'aide de témoignages communautaires et de données quantitatives;</a:t>
            </a:r>
          </a:p>
          <a:p>
            <a:pPr marL="171450" indent="-171450">
              <a:lnSpc>
                <a:spcPct val="120000"/>
              </a:lnSpc>
              <a:spcBef>
                <a:spcPts val="0"/>
              </a:spcBef>
              <a:buFont typeface="Arial" panose="020B0604020202020204" pitchFamily="34" charset="0"/>
              <a:buChar char="•"/>
            </a:pPr>
            <a:r>
              <a:rPr lang="fr-FR" sz="1100" b="0">
                <a:solidFill>
                  <a:schemeClr val="bg1"/>
                </a:solidFill>
              </a:rPr>
              <a:t>Analyser les obstacles systémiques qu'ils rencontrent dans la mise en œuvre des mesures d’AEPE; et </a:t>
            </a:r>
          </a:p>
          <a:p>
            <a:pPr marL="171450" indent="-171450">
              <a:lnSpc>
                <a:spcPct val="120000"/>
              </a:lnSpc>
              <a:spcBef>
                <a:spcPts val="0"/>
              </a:spcBef>
              <a:buFont typeface="Arial" panose="020B0604020202020204" pitchFamily="34" charset="0"/>
              <a:buChar char="•"/>
            </a:pPr>
            <a:r>
              <a:rPr lang="fr-FR" sz="1100" b="0">
                <a:solidFill>
                  <a:schemeClr val="bg1"/>
                </a:solidFill>
              </a:rPr>
              <a:t>Identifier les moyens d'aborder la question de l’AEPE, tels que les compétences et l'influence disponibles, les mesures appropriées, les parties prenantes concernées et les bénéfices potentiels.</a:t>
            </a:r>
          </a:p>
          <a:p>
            <a:pPr>
              <a:lnSpc>
                <a:spcPct val="120000"/>
              </a:lnSpc>
            </a:pPr>
            <a:endParaRPr lang="en-GB" sz="1100" b="0">
              <a:solidFill>
                <a:schemeClr val="bg1"/>
              </a:solidFill>
            </a:endParaRPr>
          </a:p>
          <a:p>
            <a:pPr>
              <a:lnSpc>
                <a:spcPct val="120000"/>
              </a:lnSpc>
            </a:pPr>
            <a:endParaRPr lang="en-GB" sz="1100" b="0">
              <a:solidFill>
                <a:schemeClr val="bg1"/>
              </a:solidFill>
            </a:endParaRPr>
          </a:p>
        </p:txBody>
      </p:sp>
      <p:sp>
        <p:nvSpPr>
          <p:cNvPr id="5" name="Content Placeholder 1">
            <a:extLst>
              <a:ext uri="{FF2B5EF4-FFF2-40B4-BE49-F238E27FC236}">
                <a16:creationId xmlns:a16="http://schemas.microsoft.com/office/drawing/2014/main" id="{AD93E8F5-695B-2E7E-FF28-886223318DB2}"/>
              </a:ext>
            </a:extLst>
          </p:cNvPr>
          <p:cNvSpPr txBox="1">
            <a:spLocks/>
          </p:cNvSpPr>
          <p:nvPr/>
        </p:nvSpPr>
        <p:spPr>
          <a:xfrm>
            <a:off x="5508884" y="685800"/>
            <a:ext cx="3939915"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100" b="0">
                <a:solidFill>
                  <a:schemeClr val="bg1"/>
                </a:solidFill>
              </a:rPr>
              <a:t>Nous espérons que les résultats et les impacts des solutions d'accès à l'énergie développées par l’administration des collectivités locales - et le partage des meilleures pratiques et des </a:t>
            </a:r>
            <a:r>
              <a:rPr lang="fr-FR" sz="1100" b="0" i="1">
                <a:solidFill>
                  <a:schemeClr val="bg1"/>
                </a:solidFill>
                <a:hlinkClick r:id="rId4">
                  <a:extLst>
                    <a:ext uri="{A12FA001-AC4F-418D-AE19-62706E023703}">
                      <ahyp:hlinkClr xmlns:ahyp="http://schemas.microsoft.com/office/drawing/2018/hyperlinkcolor" val="tx"/>
                    </a:ext>
                  </a:extLst>
                </a:hlinkClick>
              </a:rPr>
              <a:t>indicateurs du pilier de l'accès à l'énergie et de la précarité énergétique (PAEPE) de la GCoM</a:t>
            </a:r>
            <a:r>
              <a:rPr lang="fr-FR" sz="1100" b="0">
                <a:solidFill>
                  <a:schemeClr val="bg1"/>
                </a:solidFill>
              </a:rPr>
              <a:t> - permettront aux individus, aux ménages et aux communautés de participer davantage à la vie économique, sociale et culturelle de leurs quartiers. </a:t>
            </a:r>
          </a:p>
          <a:p>
            <a:pPr>
              <a:lnSpc>
                <a:spcPct val="120000"/>
              </a:lnSpc>
            </a:pPr>
            <a:r>
              <a:rPr lang="fr-FR" sz="1100" b="0">
                <a:solidFill>
                  <a:schemeClr val="bg1"/>
                </a:solidFill>
              </a:rPr>
              <a:t>Les modules apportent un soutien à la collecte de données sur l’AEPE conformément aux exigences du CRF, ainsi qu'à la définition et à l'élaboration de solutions d’AEPE. Le format et le contenu de la boîte à outils, des modules et des outils sont basés sur la consultation des parties prenantes avec les points focaux des villes signataires et le sous-comité en charge du PAEPE. Des ateliers ont été organisés pour comprendre leurs principaux défis et le soutien dont ils ont besoin, ainsi que pour tester les modules auprès d'un éventail de collectivités locales et de contextes. </a:t>
            </a:r>
          </a:p>
          <a:p>
            <a:pPr>
              <a:lnSpc>
                <a:spcPct val="120000"/>
              </a:lnSpc>
            </a:pPr>
            <a:r>
              <a:rPr lang="fr-FR" sz="1100" b="0">
                <a:solidFill>
                  <a:schemeClr val="bg1"/>
                </a:solidFill>
              </a:rPr>
              <a:t>Cette boîte à outils a été créée à l'attention du personnel des collectivités locales, qui manque souvent des ressources nécessaires pour communiquer sur la manière dont l’AEPE affecte les citoyens qu'il sert et les solutions pour remédier à cette précarité. Les outils fournis vous aideront à lancer des consultations au sein de votre propre collectivité locale, à compiler vos témoignages, vos expériences et vos idées dans une feuille de route dynamique et vivante. </a:t>
            </a:r>
          </a:p>
        </p:txBody>
      </p:sp>
      <p:sp>
        <p:nvSpPr>
          <p:cNvPr id="6" name="Slide Number Placeholder 5">
            <a:extLst>
              <a:ext uri="{FF2B5EF4-FFF2-40B4-BE49-F238E27FC236}">
                <a16:creationId xmlns:a16="http://schemas.microsoft.com/office/drawing/2014/main" id="{1FAC9B1C-0B33-2F15-3DB6-2F05847B1A9A}"/>
              </a:ext>
            </a:extLst>
          </p:cNvPr>
          <p:cNvSpPr>
            <a:spLocks noGrp="1"/>
          </p:cNvSpPr>
          <p:nvPr>
            <p:ph type="sldNum" sz="quarter" idx="12"/>
          </p:nvPr>
        </p:nvSpPr>
        <p:spPr/>
        <p:txBody>
          <a:bodyPr/>
          <a:lstStyle/>
          <a:p>
            <a:fld id="{CE97AC88-B9C7-4AEF-9990-0777AFA0136D}" type="slidenum">
              <a:rPr lang="en-US" smtClean="0"/>
              <a:t>2</a:t>
            </a:fld>
            <a:endParaRPr lang="en-US"/>
          </a:p>
        </p:txBody>
      </p:sp>
    </p:spTree>
    <p:extLst>
      <p:ext uri="{BB962C8B-B14F-4D97-AF65-F5344CB8AC3E}">
        <p14:creationId xmlns:p14="http://schemas.microsoft.com/office/powerpoint/2010/main" val="72421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214985-3187-C3B1-2120-3D515E82E5D3}"/>
              </a:ext>
            </a:extLst>
          </p:cNvPr>
          <p:cNvSpPr/>
          <p:nvPr/>
        </p:nvSpPr>
        <p:spPr>
          <a:xfrm>
            <a:off x="2743730" y="1981200"/>
            <a:ext cx="923290" cy="3866940"/>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4BC64F2-9562-7234-8D62-1E0E6641AE49}"/>
              </a:ext>
            </a:extLst>
          </p:cNvPr>
          <p:cNvSpPr/>
          <p:nvPr/>
        </p:nvSpPr>
        <p:spPr>
          <a:xfrm>
            <a:off x="7149547" y="1991128"/>
            <a:ext cx="1633574" cy="4311540"/>
          </a:xfrm>
          <a:prstGeom prst="roundRect">
            <a:avLst>
              <a:gd name="adj" fmla="val 9551"/>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EA3F055-F595-3F78-2E95-FA6D7C2F2B2B}"/>
              </a:ext>
            </a:extLst>
          </p:cNvPr>
          <p:cNvSpPr/>
          <p:nvPr/>
        </p:nvSpPr>
        <p:spPr>
          <a:xfrm>
            <a:off x="5440233" y="2002539"/>
            <a:ext cx="1633574" cy="4299328"/>
          </a:xfrm>
          <a:prstGeom prst="roundRect">
            <a:avLst>
              <a:gd name="adj" fmla="val 955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BC2E706-2F28-8982-5FAA-457D07ACD8B1}"/>
              </a:ext>
            </a:extLst>
          </p:cNvPr>
          <p:cNvSpPr/>
          <p:nvPr/>
        </p:nvSpPr>
        <p:spPr>
          <a:xfrm>
            <a:off x="3730352" y="1981198"/>
            <a:ext cx="1633574" cy="4322166"/>
          </a:xfrm>
          <a:prstGeom prst="roundRect">
            <a:avLst>
              <a:gd name="adj" fmla="val 9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chemeClr val="bg1"/>
                </a:solidFill>
              </a:rPr>
              <a:t>Introduction de la boîte à outils</a:t>
            </a:r>
          </a:p>
        </p:txBody>
      </p:sp>
      <p:sp>
        <p:nvSpPr>
          <p:cNvPr id="13" name="Subtitle 2">
            <a:extLst>
              <a:ext uri="{FF2B5EF4-FFF2-40B4-BE49-F238E27FC236}">
                <a16:creationId xmlns:a16="http://schemas.microsoft.com/office/drawing/2014/main" id="{C5968461-8E83-647C-9018-68E81FF219A8}"/>
              </a:ext>
            </a:extLst>
          </p:cNvPr>
          <p:cNvSpPr txBox="1">
            <a:spLocks/>
          </p:cNvSpPr>
          <p:nvPr/>
        </p:nvSpPr>
        <p:spPr>
          <a:xfrm>
            <a:off x="3652565" y="1676400"/>
            <a:ext cx="1747043"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Energia </a:t>
            </a:r>
            <a:r>
              <a:rPr lang="en-GB" sz="1400" err="1">
                <a:solidFill>
                  <a:schemeClr val="bg1"/>
                </a:solidFill>
              </a:rPr>
              <a:t>segura</a:t>
            </a:r>
            <a:endParaRPr lang="en-GB" sz="1400">
              <a:solidFill>
                <a:schemeClr val="bg1"/>
              </a:solidFill>
            </a:endParaRPr>
          </a:p>
        </p:txBody>
      </p:sp>
      <p:sp>
        <p:nvSpPr>
          <p:cNvPr id="14" name="Subtitle 2">
            <a:extLst>
              <a:ext uri="{FF2B5EF4-FFF2-40B4-BE49-F238E27FC236}">
                <a16:creationId xmlns:a16="http://schemas.microsoft.com/office/drawing/2014/main" id="{EF254438-021B-8BEF-2F9A-B4E5C485BC35}"/>
              </a:ext>
            </a:extLst>
          </p:cNvPr>
          <p:cNvSpPr txBox="1">
            <a:spLocks/>
          </p:cNvSpPr>
          <p:nvPr/>
        </p:nvSpPr>
        <p:spPr>
          <a:xfrm>
            <a:off x="5399608"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Energia </a:t>
            </a:r>
            <a:r>
              <a:rPr lang="en-GB" sz="1400" err="1">
                <a:solidFill>
                  <a:schemeClr val="bg1"/>
                </a:solidFill>
              </a:rPr>
              <a:t>sustentável</a:t>
            </a:r>
            <a:endParaRPr lang="en-GB" sz="1400">
              <a:solidFill>
                <a:schemeClr val="bg1"/>
              </a:solidFill>
            </a:endParaRPr>
          </a:p>
        </p:txBody>
      </p:sp>
      <p:sp>
        <p:nvSpPr>
          <p:cNvPr id="15" name="Subtitle 2">
            <a:extLst>
              <a:ext uri="{FF2B5EF4-FFF2-40B4-BE49-F238E27FC236}">
                <a16:creationId xmlns:a16="http://schemas.microsoft.com/office/drawing/2014/main" id="{A87BCC14-47B0-F841-2863-426217DD2B43}"/>
              </a:ext>
            </a:extLst>
          </p:cNvPr>
          <p:cNvSpPr txBox="1">
            <a:spLocks/>
          </p:cNvSpPr>
          <p:nvPr/>
        </p:nvSpPr>
        <p:spPr>
          <a:xfrm>
            <a:off x="7110970"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Energia </a:t>
            </a:r>
            <a:r>
              <a:rPr lang="en-GB" sz="1400" err="1">
                <a:solidFill>
                  <a:schemeClr val="bg1"/>
                </a:solidFill>
              </a:rPr>
              <a:t>acessível</a:t>
            </a:r>
            <a:endParaRPr lang="en-GB" sz="1400">
              <a:solidFill>
                <a:schemeClr val="bg1"/>
              </a:solidFill>
            </a:endParaRPr>
          </a:p>
        </p:txBody>
      </p:sp>
      <p:sp>
        <p:nvSpPr>
          <p:cNvPr id="16" name="Subtitle 2">
            <a:extLst>
              <a:ext uri="{FF2B5EF4-FFF2-40B4-BE49-F238E27FC236}">
                <a16:creationId xmlns:a16="http://schemas.microsoft.com/office/drawing/2014/main" id="{BF96A933-64E4-36FA-440C-6C96B31FDB0F}"/>
              </a:ext>
            </a:extLst>
          </p:cNvPr>
          <p:cNvSpPr txBox="1">
            <a:spLocks/>
          </p:cNvSpPr>
          <p:nvPr/>
        </p:nvSpPr>
        <p:spPr>
          <a:xfrm>
            <a:off x="2836628" y="2155271"/>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a:solidFill>
                  <a:schemeClr val="accent6"/>
                </a:solidFill>
              </a:rPr>
              <a:t>Définition</a:t>
            </a:r>
          </a:p>
        </p:txBody>
      </p:sp>
      <p:sp>
        <p:nvSpPr>
          <p:cNvPr id="17" name="Subtitle 2">
            <a:extLst>
              <a:ext uri="{FF2B5EF4-FFF2-40B4-BE49-F238E27FC236}">
                <a16:creationId xmlns:a16="http://schemas.microsoft.com/office/drawing/2014/main" id="{42E3E5A7-C69B-3984-FDC7-2F302F2AB283}"/>
              </a:ext>
            </a:extLst>
          </p:cNvPr>
          <p:cNvSpPr txBox="1">
            <a:spLocks/>
          </p:cNvSpPr>
          <p:nvPr/>
        </p:nvSpPr>
        <p:spPr>
          <a:xfrm>
            <a:off x="2820631" y="4123715"/>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fr-FR" sz="1100">
                <a:solidFill>
                  <a:schemeClr val="accent6"/>
                </a:solidFill>
              </a:rPr>
              <a:t>Objectifs du PAEPE dans le CRF</a:t>
            </a:r>
          </a:p>
        </p:txBody>
      </p:sp>
      <p:sp>
        <p:nvSpPr>
          <p:cNvPr id="21" name="Subtitle 2">
            <a:extLst>
              <a:ext uri="{FF2B5EF4-FFF2-40B4-BE49-F238E27FC236}">
                <a16:creationId xmlns:a16="http://schemas.microsoft.com/office/drawing/2014/main" id="{6F1D98D4-C2F8-AAFE-E987-D76D35BFB544}"/>
              </a:ext>
            </a:extLst>
          </p:cNvPr>
          <p:cNvSpPr txBox="1">
            <a:spLocks/>
          </p:cNvSpPr>
          <p:nvPr/>
        </p:nvSpPr>
        <p:spPr>
          <a:xfrm>
            <a:off x="3831270"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fr-FR" sz="1100" b="0">
                <a:solidFill>
                  <a:schemeClr val="bg1"/>
                </a:solidFill>
              </a:rPr>
              <a:t>L'énergie est accessible et/ou fiable - </a:t>
            </a:r>
            <a:br>
              <a:rPr lang="fr-FR" sz="1100" b="0">
                <a:solidFill>
                  <a:schemeClr val="bg1"/>
                </a:solidFill>
              </a:rPr>
            </a:br>
            <a:r>
              <a:rPr lang="fr-FR" sz="1100" b="0">
                <a:solidFill>
                  <a:schemeClr val="bg1"/>
                </a:solidFill>
              </a:rPr>
              <a:t>permettant la participation à la vie économique, sociale et culturelle</a:t>
            </a:r>
          </a:p>
        </p:txBody>
      </p:sp>
      <p:sp>
        <p:nvSpPr>
          <p:cNvPr id="22" name="Subtitle 2">
            <a:extLst>
              <a:ext uri="{FF2B5EF4-FFF2-40B4-BE49-F238E27FC236}">
                <a16:creationId xmlns:a16="http://schemas.microsoft.com/office/drawing/2014/main" id="{F76A6140-C2A1-B5C0-4145-B345EDF7211F}"/>
              </a:ext>
            </a:extLst>
          </p:cNvPr>
          <p:cNvSpPr txBox="1">
            <a:spLocks/>
          </p:cNvSpPr>
          <p:nvPr/>
        </p:nvSpPr>
        <p:spPr>
          <a:xfrm>
            <a:off x="5513982"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fr-FR" sz="1100" b="0">
                <a:solidFill>
                  <a:schemeClr val="bg1"/>
                </a:solidFill>
              </a:rPr>
              <a:t>L'énergie est produite à partir de ressources renouvelables et non polluantes, ce qui permet d'éviter les conséquences négatives sur la santé, la société et l'égalité des sexes.</a:t>
            </a:r>
          </a:p>
        </p:txBody>
      </p:sp>
      <p:sp>
        <p:nvSpPr>
          <p:cNvPr id="23" name="Subtitle 2">
            <a:extLst>
              <a:ext uri="{FF2B5EF4-FFF2-40B4-BE49-F238E27FC236}">
                <a16:creationId xmlns:a16="http://schemas.microsoft.com/office/drawing/2014/main" id="{909984E4-DAE5-BAF4-D471-C01AC52F1B5A}"/>
              </a:ext>
            </a:extLst>
          </p:cNvPr>
          <p:cNvSpPr txBox="1">
            <a:spLocks/>
          </p:cNvSpPr>
          <p:nvPr/>
        </p:nvSpPr>
        <p:spPr>
          <a:xfrm>
            <a:off x="7241146"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fr-FR" sz="1100" b="0">
                <a:solidFill>
                  <a:schemeClr val="bg1"/>
                </a:solidFill>
              </a:rPr>
              <a:t>L'énergie est abordable et/ou le parc immobilier </a:t>
            </a:r>
            <a:br>
              <a:rPr lang="fr-FR" sz="1100" b="0">
                <a:solidFill>
                  <a:schemeClr val="bg1"/>
                </a:solidFill>
              </a:rPr>
            </a:br>
            <a:r>
              <a:rPr lang="fr-FR" sz="1100" b="0">
                <a:solidFill>
                  <a:schemeClr val="bg1"/>
                </a:solidFill>
              </a:rPr>
              <a:t>est efficace sur le plan énergétique afin d’optimiser la valeur des dépenses - ouvrant des opportunités économiques, sociales et culturelles grâce à l’utilisation de l’énergie.</a:t>
            </a:r>
          </a:p>
        </p:txBody>
      </p:sp>
      <p:sp>
        <p:nvSpPr>
          <p:cNvPr id="24" name="Subtitle 2">
            <a:extLst>
              <a:ext uri="{FF2B5EF4-FFF2-40B4-BE49-F238E27FC236}">
                <a16:creationId xmlns:a16="http://schemas.microsoft.com/office/drawing/2014/main" id="{DE82CE4C-5C6D-1E3B-61D8-8A7DE4051F68}"/>
              </a:ext>
            </a:extLst>
          </p:cNvPr>
          <p:cNvSpPr txBox="1">
            <a:spLocks/>
          </p:cNvSpPr>
          <p:nvPr/>
        </p:nvSpPr>
        <p:spPr>
          <a:xfrm>
            <a:off x="3749022" y="4084297"/>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fr-FR" sz="1000" b="0">
                <a:solidFill>
                  <a:schemeClr val="bg1"/>
                </a:solidFill>
              </a:rPr>
              <a:t>Augmenter la durée moyenne de l'électricité disponible</a:t>
            </a:r>
          </a:p>
          <a:p>
            <a:pPr marL="91440" indent="-91440">
              <a:spcAft>
                <a:spcPts val="600"/>
              </a:spcAft>
              <a:buFont typeface="Arial" panose="020B0604020202020204" pitchFamily="34" charset="0"/>
              <a:buChar char="•"/>
            </a:pPr>
            <a:r>
              <a:rPr lang="fr-FR" sz="1000" b="0">
                <a:solidFill>
                  <a:schemeClr val="bg1"/>
                </a:solidFill>
              </a:rPr>
              <a:t>Augmenter le pourcentage de la population ou des ménages ayant accès à l'électricité</a:t>
            </a:r>
          </a:p>
          <a:p>
            <a:pPr marL="91440" indent="-91440">
              <a:spcAft>
                <a:spcPts val="600"/>
              </a:spcAft>
              <a:buFont typeface="Arial" panose="020B0604020202020204" pitchFamily="34" charset="0"/>
              <a:buChar char="•"/>
            </a:pPr>
            <a:r>
              <a:rPr lang="fr-FR" sz="1000" b="0">
                <a:solidFill>
                  <a:schemeClr val="bg1"/>
                </a:solidFill>
              </a:rPr>
              <a:t>Améliorer la consommation moyenne annuelle d'énergie par habitant, sans affecter le niveau et la qualité de l'utilisation.</a:t>
            </a:r>
            <a:endParaRPr lang="fr-FR" sz="1000" b="0" err="1">
              <a:solidFill>
                <a:schemeClr val="bg1"/>
              </a:solidFill>
            </a:endParaRPr>
          </a:p>
        </p:txBody>
      </p:sp>
      <p:sp>
        <p:nvSpPr>
          <p:cNvPr id="25" name="Subtitle 2">
            <a:extLst>
              <a:ext uri="{FF2B5EF4-FFF2-40B4-BE49-F238E27FC236}">
                <a16:creationId xmlns:a16="http://schemas.microsoft.com/office/drawing/2014/main" id="{4E9C6536-E8C0-945B-C99A-5D310DC02F47}"/>
              </a:ext>
            </a:extLst>
          </p:cNvPr>
          <p:cNvSpPr txBox="1">
            <a:spLocks/>
          </p:cNvSpPr>
          <p:nvPr/>
        </p:nvSpPr>
        <p:spPr>
          <a:xfrm>
            <a:off x="5487634" y="4079878"/>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fr-FR" sz="1000" b="0">
                <a:solidFill>
                  <a:schemeClr val="bg1"/>
                </a:solidFill>
              </a:rPr>
              <a:t>Augmenter la capacité installée des énergies renouvelables</a:t>
            </a:r>
          </a:p>
          <a:p>
            <a:pPr marL="91440" indent="-91440">
              <a:spcAft>
                <a:spcPts val="600"/>
              </a:spcAft>
              <a:buFont typeface="Arial" panose="020B0604020202020204" pitchFamily="34" charset="0"/>
              <a:buChar char="•"/>
            </a:pPr>
            <a:r>
              <a:rPr lang="fr-FR" sz="1000" b="0">
                <a:solidFill>
                  <a:schemeClr val="bg1"/>
                </a:solidFill>
              </a:rPr>
              <a:t>Augmenter la production totale d'énergie renouvelable</a:t>
            </a:r>
          </a:p>
          <a:p>
            <a:pPr marL="91440" indent="-91440">
              <a:spcAft>
                <a:spcPts val="600"/>
              </a:spcAft>
              <a:buFont typeface="Arial" panose="020B0604020202020204" pitchFamily="34" charset="0"/>
              <a:buChar char="•"/>
            </a:pPr>
            <a:r>
              <a:rPr lang="fr-FR" sz="1000" b="0">
                <a:solidFill>
                  <a:schemeClr val="bg1"/>
                </a:solidFill>
              </a:rPr>
              <a:t>Augmenter la consommation d'énergies renouvelables</a:t>
            </a:r>
          </a:p>
          <a:p>
            <a:pPr marL="91440" indent="-91440">
              <a:spcAft>
                <a:spcPts val="600"/>
              </a:spcAft>
              <a:buFont typeface="Arial" panose="020B0604020202020204" pitchFamily="34" charset="0"/>
              <a:buChar char="•"/>
            </a:pPr>
            <a:r>
              <a:rPr lang="fr-FR" sz="1000" b="0">
                <a:solidFill>
                  <a:schemeClr val="bg1"/>
                </a:solidFill>
              </a:rPr>
              <a:t>Mix de sources d'énergie de transition pour le chauffage et le refroidissement</a:t>
            </a:r>
            <a:endParaRPr lang="fr-FR" sz="1000" b="0" err="1">
              <a:solidFill>
                <a:schemeClr val="bg1"/>
              </a:solidFill>
            </a:endParaRPr>
          </a:p>
        </p:txBody>
      </p:sp>
      <p:sp>
        <p:nvSpPr>
          <p:cNvPr id="26" name="Subtitle 2">
            <a:extLst>
              <a:ext uri="{FF2B5EF4-FFF2-40B4-BE49-F238E27FC236}">
                <a16:creationId xmlns:a16="http://schemas.microsoft.com/office/drawing/2014/main" id="{B34AF274-23B9-572F-A146-20310402AD48}"/>
              </a:ext>
            </a:extLst>
          </p:cNvPr>
          <p:cNvSpPr txBox="1">
            <a:spLocks/>
          </p:cNvSpPr>
          <p:nvPr/>
        </p:nvSpPr>
        <p:spPr>
          <a:xfrm>
            <a:off x="7166767" y="4118659"/>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fr-FR" sz="1000" b="0">
                <a:solidFill>
                  <a:schemeClr val="bg1"/>
                </a:solidFill>
              </a:rPr>
              <a:t>Réduire le pourcentage de la population ou des ménages confrontés à la précarité énergétique</a:t>
            </a:r>
          </a:p>
          <a:p>
            <a:pPr marL="91440" indent="-91440">
              <a:spcAft>
                <a:spcPts val="600"/>
              </a:spcAft>
              <a:buFont typeface="Arial" panose="020B0604020202020204" pitchFamily="34" charset="0"/>
              <a:buChar char="•"/>
            </a:pPr>
            <a:r>
              <a:rPr lang="fr-FR" sz="1000" b="0">
                <a:solidFill>
                  <a:schemeClr val="bg1"/>
                </a:solidFill>
              </a:rPr>
              <a:t>Augmenter l'efficacité énergétique des bâtiments</a:t>
            </a:r>
            <a:endParaRPr lang="fr-FR" sz="1000" b="0" err="1">
              <a:solidFill>
                <a:schemeClr val="bg1"/>
              </a:solidFill>
            </a:endParaRPr>
          </a:p>
        </p:txBody>
      </p:sp>
      <p:sp>
        <p:nvSpPr>
          <p:cNvPr id="30" name="Title 2">
            <a:extLst>
              <a:ext uri="{FF2B5EF4-FFF2-40B4-BE49-F238E27FC236}">
                <a16:creationId xmlns:a16="http://schemas.microsoft.com/office/drawing/2014/main" id="{7778FA78-37C5-C819-CDFA-A8FE9E80AC93}"/>
              </a:ext>
            </a:extLst>
          </p:cNvPr>
          <p:cNvSpPr>
            <a:spLocks noGrp="1"/>
          </p:cNvSpPr>
          <p:nvPr>
            <p:ph type="title"/>
          </p:nvPr>
        </p:nvSpPr>
        <p:spPr>
          <a:xfrm>
            <a:off x="681038" y="685800"/>
            <a:ext cx="8205510" cy="638292"/>
          </a:xfrm>
        </p:spPr>
        <p:txBody>
          <a:bodyPr/>
          <a:lstStyle/>
          <a:p>
            <a:r>
              <a:rPr lang="en-GB">
                <a:solidFill>
                  <a:schemeClr val="bg1"/>
                </a:solidFill>
              </a:rPr>
              <a:t>Définitions du PAEPE</a:t>
            </a:r>
          </a:p>
        </p:txBody>
      </p:sp>
      <p:sp>
        <p:nvSpPr>
          <p:cNvPr id="3" name="Slide Number Placeholder 2">
            <a:extLst>
              <a:ext uri="{FF2B5EF4-FFF2-40B4-BE49-F238E27FC236}">
                <a16:creationId xmlns:a16="http://schemas.microsoft.com/office/drawing/2014/main" id="{FBDAABB5-23F2-FB99-6819-9AA6EB4DF49B}"/>
              </a:ext>
            </a:extLst>
          </p:cNvPr>
          <p:cNvSpPr>
            <a:spLocks noGrp="1"/>
          </p:cNvSpPr>
          <p:nvPr>
            <p:ph type="sldNum" sz="quarter" idx="12"/>
          </p:nvPr>
        </p:nvSpPr>
        <p:spPr/>
        <p:txBody>
          <a:bodyPr/>
          <a:lstStyle/>
          <a:p>
            <a:fld id="{CE97AC88-B9C7-4AEF-9990-0777AFA0136D}" type="slidenum">
              <a:rPr lang="en-US" smtClean="0"/>
              <a:t>20</a:t>
            </a:fld>
            <a:endParaRPr lang="en-US"/>
          </a:p>
        </p:txBody>
      </p:sp>
      <p:cxnSp>
        <p:nvCxnSpPr>
          <p:cNvPr id="10" name="Straight Connector 9">
            <a:extLst>
              <a:ext uri="{FF2B5EF4-FFF2-40B4-BE49-F238E27FC236}">
                <a16:creationId xmlns:a16="http://schemas.microsoft.com/office/drawing/2014/main" id="{06A3AA21-E869-2326-93D2-FEF7F912E2DF}"/>
              </a:ext>
            </a:extLst>
          </p:cNvPr>
          <p:cNvCxnSpPr>
            <a:cxnSpLocks/>
          </p:cNvCxnSpPr>
          <p:nvPr/>
        </p:nvCxnSpPr>
        <p:spPr>
          <a:xfrm>
            <a:off x="2790179" y="4065135"/>
            <a:ext cx="601927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46C12E7-AF77-49A2-2903-5D266DC03B55}"/>
              </a:ext>
            </a:extLst>
          </p:cNvPr>
          <p:cNvSpPr/>
          <p:nvPr/>
        </p:nvSpPr>
        <p:spPr>
          <a:xfrm>
            <a:off x="3831270" y="1878051"/>
            <a:ext cx="244784" cy="152731"/>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4C5B5B0-4A2D-8786-1735-FC681A455208}"/>
              </a:ext>
            </a:extLst>
          </p:cNvPr>
          <p:cNvSpPr/>
          <p:nvPr/>
        </p:nvSpPr>
        <p:spPr>
          <a:xfrm>
            <a:off x="5528573" y="1893696"/>
            <a:ext cx="244784" cy="1527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6F427D3-3776-8500-CD43-399B5830F82D}"/>
              </a:ext>
            </a:extLst>
          </p:cNvPr>
          <p:cNvSpPr/>
          <p:nvPr/>
        </p:nvSpPr>
        <p:spPr>
          <a:xfrm>
            <a:off x="7238454" y="1891921"/>
            <a:ext cx="244784" cy="15273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isplay 33">
            <a:extLst>
              <a:ext uri="{FF2B5EF4-FFF2-40B4-BE49-F238E27FC236}">
                <a16:creationId xmlns:a16="http://schemas.microsoft.com/office/drawing/2014/main" id="{35FB3FF2-EB55-E3D7-14AE-5E36584BE267}"/>
              </a:ext>
            </a:extLst>
          </p:cNvPr>
          <p:cNvSpPr/>
          <p:nvPr/>
        </p:nvSpPr>
        <p:spPr>
          <a:xfrm>
            <a:off x="8729714" y="3967637"/>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isplay 32">
            <a:extLst>
              <a:ext uri="{FF2B5EF4-FFF2-40B4-BE49-F238E27FC236}">
                <a16:creationId xmlns:a16="http://schemas.microsoft.com/office/drawing/2014/main" id="{E2BC1F7C-0ADF-7814-91E7-568998CB8CA0}"/>
              </a:ext>
            </a:extLst>
          </p:cNvPr>
          <p:cNvSpPr>
            <a:spLocks noGrp="1" noRot="1" noMove="1" noResize="1" noEditPoints="1" noAdjustHandles="1" noChangeArrowheads="1" noChangeShapeType="1"/>
          </p:cNvSpPr>
          <p:nvPr/>
        </p:nvSpPr>
        <p:spPr>
          <a:xfrm rot="10800000">
            <a:off x="2399093" y="3942024"/>
            <a:ext cx="391086" cy="246221"/>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C0FA5FA3-2CB5-F3BE-D35C-18BAC0BB6216}"/>
              </a:ext>
            </a:extLst>
          </p:cNvPr>
          <p:cNvSpPr>
            <a:spLocks noGrp="1"/>
          </p:cNvSpPr>
          <p:nvPr>
            <p:ph idx="1"/>
          </p:nvPr>
        </p:nvSpPr>
        <p:spPr>
          <a:xfrm>
            <a:off x="863966" y="1954656"/>
            <a:ext cx="1832850" cy="3689299"/>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Les trois attributs évalués dans le cadre du CRF pour le PAEPE sont une énergie fiable, durable et abordable.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Ces trois catégories permettent d'évaluer les conditions d'accès à l'énergie et la précarité énergétique des collectivités locales.</a:t>
            </a:r>
          </a:p>
        </p:txBody>
      </p:sp>
      <p:grpSp>
        <p:nvGrpSpPr>
          <p:cNvPr id="59" name="Group 58">
            <a:extLst>
              <a:ext uri="{FF2B5EF4-FFF2-40B4-BE49-F238E27FC236}">
                <a16:creationId xmlns:a16="http://schemas.microsoft.com/office/drawing/2014/main" id="{1BB84BF2-61DD-4D59-B381-16F0D9F055F6}"/>
              </a:ext>
            </a:extLst>
          </p:cNvPr>
          <p:cNvGrpSpPr/>
          <p:nvPr/>
        </p:nvGrpSpPr>
        <p:grpSpPr>
          <a:xfrm>
            <a:off x="9597323" y="745110"/>
            <a:ext cx="146522" cy="280390"/>
            <a:chOff x="5545138" y="625475"/>
            <a:chExt cx="1489075" cy="2849563"/>
          </a:xfrm>
        </p:grpSpPr>
        <p:sp>
          <p:nvSpPr>
            <p:cNvPr id="60" name="Freeform 117">
              <a:extLst>
                <a:ext uri="{FF2B5EF4-FFF2-40B4-BE49-F238E27FC236}">
                  <a16:creationId xmlns:a16="http://schemas.microsoft.com/office/drawing/2014/main" id="{C2FE7AEC-2F30-4A0A-8244-23BF7818200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0">
              <a:extLst>
                <a:ext uri="{FF2B5EF4-FFF2-40B4-BE49-F238E27FC236}">
                  <a16:creationId xmlns:a16="http://schemas.microsoft.com/office/drawing/2014/main" id="{BD49A3AB-4C66-49CA-B444-FD727840AAE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Oval 61">
            <a:hlinkClick r:id="rId3" action="ppaction://hlinksldjump"/>
            <a:extLst>
              <a:ext uri="{FF2B5EF4-FFF2-40B4-BE49-F238E27FC236}">
                <a16:creationId xmlns:a16="http://schemas.microsoft.com/office/drawing/2014/main" id="{D2883294-3C1D-43A1-8733-E38E0138E27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3" name="Oval 62">
            <a:hlinkClick r:id="rId4" action="ppaction://hlinksldjump"/>
            <a:extLst>
              <a:ext uri="{FF2B5EF4-FFF2-40B4-BE49-F238E27FC236}">
                <a16:creationId xmlns:a16="http://schemas.microsoft.com/office/drawing/2014/main" id="{C1DEF808-A7C7-4DE9-8375-01A75C19AD8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4" name="Oval 63">
            <a:hlinkClick r:id="rId3" action="ppaction://hlinksldjump"/>
            <a:extLst>
              <a:ext uri="{FF2B5EF4-FFF2-40B4-BE49-F238E27FC236}">
                <a16:creationId xmlns:a16="http://schemas.microsoft.com/office/drawing/2014/main" id="{10C3FC4E-FA81-4CA7-A980-1FBA7C8B839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5" name="Oval 64">
            <a:hlinkClick r:id="rId5" action="ppaction://hlinksldjump"/>
            <a:extLst>
              <a:ext uri="{FF2B5EF4-FFF2-40B4-BE49-F238E27FC236}">
                <a16:creationId xmlns:a16="http://schemas.microsoft.com/office/drawing/2014/main" id="{B2C0825C-C57D-4F3D-8FD9-B27D57B1ABAF}"/>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6" name="Oval 65">
            <a:hlinkClick r:id="rId6" action="ppaction://hlinksldjump"/>
            <a:extLst>
              <a:ext uri="{FF2B5EF4-FFF2-40B4-BE49-F238E27FC236}">
                <a16:creationId xmlns:a16="http://schemas.microsoft.com/office/drawing/2014/main" id="{F26146A9-A71A-4CDA-B3D8-DBEC87387AC8}"/>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7" name="Oval 66">
            <a:hlinkClick r:id="rId7" action="ppaction://hlinksldjump"/>
            <a:extLst>
              <a:ext uri="{FF2B5EF4-FFF2-40B4-BE49-F238E27FC236}">
                <a16:creationId xmlns:a16="http://schemas.microsoft.com/office/drawing/2014/main" id="{170AF6B8-ADDD-48DC-A933-E8DD08D3DEE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hlinkClick r:id="rId8" action="ppaction://hlinksldjump"/>
            <a:extLst>
              <a:ext uri="{FF2B5EF4-FFF2-40B4-BE49-F238E27FC236}">
                <a16:creationId xmlns:a16="http://schemas.microsoft.com/office/drawing/2014/main" id="{AD128971-9A83-494F-940D-EBD5AB58494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hlinkClick r:id="rId9" action="ppaction://hlinksldjump"/>
            <a:extLst>
              <a:ext uri="{FF2B5EF4-FFF2-40B4-BE49-F238E27FC236}">
                <a16:creationId xmlns:a16="http://schemas.microsoft.com/office/drawing/2014/main" id="{B2CD212D-38FA-4F00-88EE-2CF5EF55723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10" action="ppaction://hlinksldjump"/>
            <a:extLst>
              <a:ext uri="{FF2B5EF4-FFF2-40B4-BE49-F238E27FC236}">
                <a16:creationId xmlns:a16="http://schemas.microsoft.com/office/drawing/2014/main" id="{BAA28D75-F19C-44F0-A550-35EAE6CE696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11" action="ppaction://hlinksldjump"/>
            <a:extLst>
              <a:ext uri="{FF2B5EF4-FFF2-40B4-BE49-F238E27FC236}">
                <a16:creationId xmlns:a16="http://schemas.microsoft.com/office/drawing/2014/main" id="{2534B67A-40AE-4760-BCB0-E0512D4A50B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30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6B101AE-607D-82AC-F413-A9EE4F8B6A5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711CF34-CB82-19CB-FA14-34FA10330C8E}"/>
              </a:ext>
            </a:extLst>
          </p:cNvPr>
          <p:cNvSpPr>
            <a:spLocks noGrp="1"/>
          </p:cNvSpPr>
          <p:nvPr>
            <p:ph idx="1"/>
          </p:nvPr>
        </p:nvSpPr>
        <p:spPr>
          <a:xfrm>
            <a:off x="685801" y="1828800"/>
            <a:ext cx="3962399" cy="4348163"/>
          </a:xfrm>
        </p:spPr>
        <p:txBody>
          <a:bodyPr>
            <a:normAutofit/>
          </a:bodyPr>
          <a:lstStyle/>
          <a:p>
            <a:pPr>
              <a:lnSpc>
                <a:spcPct val="120000"/>
              </a:lnSpc>
            </a:pPr>
            <a:r>
              <a:rPr lang="fr-FR" sz="1200" b="0">
                <a:solidFill>
                  <a:schemeClr val="bg1"/>
                </a:solidFill>
              </a:rPr>
              <a:t>Un accès à l'énergie peu fiable, non durable et inabordable peut entraîner des défis concomitants avec les émissions, les risques climatiques et les inégalités socio-économiques. Les différentes collectivités locales ont des structures et des conceptions diverses qui peuvent conduire à traiter l’AEPE séparément ou à le combiner avec des objectifs climatiques plus larges. </a:t>
            </a:r>
          </a:p>
          <a:p>
            <a:pPr>
              <a:lnSpc>
                <a:spcPct val="120000"/>
              </a:lnSpc>
            </a:pPr>
            <a:r>
              <a:rPr lang="fr-FR" sz="1200" b="0">
                <a:solidFill>
                  <a:schemeClr val="bg1"/>
                </a:solidFill>
              </a:rPr>
              <a:t>Compte tenu du manque de données dans de nombreuses collectivités locales, cette interdépendance est l'occasion d'identifier les domaines dans lesquels les données peuvent être partagées. </a:t>
            </a:r>
          </a:p>
          <a:p>
            <a:pPr>
              <a:lnSpc>
                <a:spcPct val="120000"/>
              </a:lnSpc>
            </a:pPr>
            <a:r>
              <a:rPr lang="fr-FR" sz="1200" b="0">
                <a:solidFill>
                  <a:schemeClr val="bg1"/>
                </a:solidFill>
              </a:rPr>
              <a:t>C'est aussi l'occasion de mettre en œuvre des solutions qui répondent à des défis multiples, en partageant et en optimisant les ressources limitées entre les départements. </a:t>
            </a:r>
          </a:p>
        </p:txBody>
      </p:sp>
      <p:sp>
        <p:nvSpPr>
          <p:cNvPr id="3" name="Slide Number Placeholder 2">
            <a:extLst>
              <a:ext uri="{FF2B5EF4-FFF2-40B4-BE49-F238E27FC236}">
                <a16:creationId xmlns:a16="http://schemas.microsoft.com/office/drawing/2014/main" id="{38D1B28E-A445-908C-2A9D-6AC7CAB56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EE259555-6AA2-BD8F-7885-B8E76E7A9C62}"/>
              </a:ext>
            </a:extLst>
          </p:cNvPr>
          <p:cNvSpPr>
            <a:spLocks noGrp="1"/>
          </p:cNvSpPr>
          <p:nvPr>
            <p:ph type="title"/>
          </p:nvPr>
        </p:nvSpPr>
        <p:spPr/>
        <p:txBody>
          <a:bodyPr/>
          <a:lstStyle/>
          <a:p>
            <a:r>
              <a:rPr lang="fr-FR">
                <a:solidFill>
                  <a:schemeClr val="bg1"/>
                </a:solidFill>
              </a:rPr>
              <a:t>Possibilités de réduction des émissions, de résilience climatique et d'équité sociale</a:t>
            </a:r>
            <a:endParaRPr lang="en-GB">
              <a:solidFill>
                <a:schemeClr val="bg1"/>
              </a:solidFill>
            </a:endParaRPr>
          </a:p>
        </p:txBody>
      </p:sp>
      <p:sp>
        <p:nvSpPr>
          <p:cNvPr id="14" name="Content Placeholder 13">
            <a:extLst>
              <a:ext uri="{FF2B5EF4-FFF2-40B4-BE49-F238E27FC236}">
                <a16:creationId xmlns:a16="http://schemas.microsoft.com/office/drawing/2014/main" id="{89ABF34C-ECAE-3A86-A7A4-293C5C407C09}"/>
              </a:ext>
            </a:extLst>
          </p:cNvPr>
          <p:cNvSpPr>
            <a:spLocks noGrp="1"/>
          </p:cNvSpPr>
          <p:nvPr>
            <p:ph idx="14"/>
          </p:nvPr>
        </p:nvSpPr>
        <p:spPr/>
        <p:txBody>
          <a:bodyPr/>
          <a:lstStyle/>
          <a:p>
            <a:r>
              <a:rPr lang="fr-FR">
                <a:solidFill>
                  <a:schemeClr val="bg1"/>
                </a:solidFill>
              </a:rPr>
              <a:t>Introduction de la boîte à outils</a:t>
            </a:r>
          </a:p>
        </p:txBody>
      </p:sp>
      <p:sp>
        <p:nvSpPr>
          <p:cNvPr id="2" name="Rectangle 1">
            <a:extLst>
              <a:ext uri="{FF2B5EF4-FFF2-40B4-BE49-F238E27FC236}">
                <a16:creationId xmlns:a16="http://schemas.microsoft.com/office/drawing/2014/main" id="{5CE9FB1A-7831-4BAD-8DFD-895E9279C083}"/>
              </a:ext>
            </a:extLst>
          </p:cNvPr>
          <p:cNvSpPr/>
          <p:nvPr/>
        </p:nvSpPr>
        <p:spPr>
          <a:xfrm>
            <a:off x="9317421" y="0"/>
            <a:ext cx="245679" cy="5699234"/>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C32613-90AB-8A24-4DB8-290C7DD18A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3000" y="1902182"/>
            <a:ext cx="4953000" cy="2780903"/>
          </a:xfrm>
          <a:prstGeom prst="rect">
            <a:avLst/>
          </a:prstGeom>
        </p:spPr>
      </p:pic>
      <p:sp>
        <p:nvSpPr>
          <p:cNvPr id="6" name="Slide Number Placeholder 5">
            <a:extLst>
              <a:ext uri="{FF2B5EF4-FFF2-40B4-BE49-F238E27FC236}">
                <a16:creationId xmlns:a16="http://schemas.microsoft.com/office/drawing/2014/main" id="{EFD69833-E4ED-B801-5F88-83BC99DC95C4}"/>
              </a:ext>
            </a:extLst>
          </p:cNvPr>
          <p:cNvSpPr txBox="1">
            <a:spLocks/>
          </p:cNvSpPr>
          <p:nvPr/>
        </p:nvSpPr>
        <p:spPr>
          <a:xfrm>
            <a:off x="6936828" y="4733496"/>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Francisco Kemeny, Unsplash</a:t>
            </a:r>
          </a:p>
        </p:txBody>
      </p:sp>
    </p:spTree>
    <p:extLst>
      <p:ext uri="{BB962C8B-B14F-4D97-AF65-F5344CB8AC3E}">
        <p14:creationId xmlns:p14="http://schemas.microsoft.com/office/powerpoint/2010/main" val="311551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AB075D-5AD1-C652-5B50-38922E5E50A4}"/>
              </a:ext>
            </a:extLst>
          </p:cNvPr>
          <p:cNvSpPr>
            <a:spLocks noGrp="1"/>
          </p:cNvSpPr>
          <p:nvPr>
            <p:ph idx="1"/>
          </p:nvPr>
        </p:nvSpPr>
        <p:spPr>
          <a:xfrm>
            <a:off x="685801" y="1828800"/>
            <a:ext cx="3962399" cy="4348163"/>
          </a:xfrm>
        </p:spPr>
        <p:txBody>
          <a:bodyPr>
            <a:normAutofit/>
          </a:bodyPr>
          <a:lstStyle/>
          <a:p>
            <a:pPr marL="0" indent="0">
              <a:lnSpc>
                <a:spcPct val="120000"/>
              </a:lnSpc>
              <a:spcBef>
                <a:spcPts val="0"/>
              </a:spcBef>
              <a:buClr>
                <a:schemeClr val="lt1"/>
              </a:buClr>
              <a:buSzPts val="1000"/>
            </a:pPr>
            <a:r>
              <a:rPr lang="fr-FR" sz="1200" b="0">
                <a:solidFill>
                  <a:schemeClr val="lt1"/>
                </a:solidFill>
              </a:rPr>
              <a:t>Dans le contexte de l'AEPE, le concept d’ "actifs" est utilisé pour décrire les conditions technologiques et économiques ainsi que les infrastructures qui ont un impact sur l'accès à l'énergie et la réduction de la précarité énergétique.</a:t>
            </a:r>
            <a:endParaRPr lang="fr-FR" sz="1100"/>
          </a:p>
          <a:p>
            <a:pPr marL="0" indent="0">
              <a:lnSpc>
                <a:spcPct val="120000"/>
              </a:lnSpc>
              <a:buClr>
                <a:schemeClr val="lt1"/>
              </a:buClr>
              <a:buSzPts val="1000"/>
            </a:pPr>
            <a:r>
              <a:rPr lang="fr-FR" sz="1200" b="0">
                <a:solidFill>
                  <a:schemeClr val="lt1"/>
                </a:solidFill>
              </a:rPr>
              <a:t>Les actifs peuvent être classés en trois catégories principales, en fonction de leurs fonctions :</a:t>
            </a:r>
            <a:endParaRPr lang="fr-FR" sz="1100"/>
          </a:p>
          <a:p>
            <a:pPr marL="292079" indent="-292079">
              <a:lnSpc>
                <a:spcPct val="120000"/>
              </a:lnSpc>
              <a:buClr>
                <a:schemeClr val="lt1"/>
              </a:buClr>
              <a:buSzPts val="1000"/>
              <a:buAutoNum type="arabicPeriod"/>
            </a:pPr>
            <a:r>
              <a:rPr lang="fr-FR" sz="1200" b="0">
                <a:solidFill>
                  <a:schemeClr val="lt1"/>
                </a:solidFill>
              </a:rPr>
              <a:t>Production d'énergie</a:t>
            </a:r>
            <a:endParaRPr lang="fr-FR" sz="1100"/>
          </a:p>
          <a:p>
            <a:pPr marL="292079" indent="-292079">
              <a:lnSpc>
                <a:spcPct val="120000"/>
              </a:lnSpc>
              <a:buClr>
                <a:schemeClr val="lt1"/>
              </a:buClr>
              <a:buSzPts val="1000"/>
              <a:buAutoNum type="arabicPeriod"/>
            </a:pPr>
            <a:r>
              <a:rPr lang="fr-FR" sz="1200" b="0">
                <a:solidFill>
                  <a:schemeClr val="lt1"/>
                </a:solidFill>
              </a:rPr>
              <a:t>Transport et distribution d'énergie</a:t>
            </a:r>
            <a:endParaRPr lang="fr-FR" sz="1100"/>
          </a:p>
          <a:p>
            <a:pPr marL="292079" indent="-292079">
              <a:lnSpc>
                <a:spcPct val="120000"/>
              </a:lnSpc>
              <a:buClr>
                <a:schemeClr val="lt1"/>
              </a:buClr>
              <a:buSzPts val="1000"/>
              <a:buAutoNum type="arabicPeriod"/>
            </a:pPr>
            <a:r>
              <a:rPr lang="fr-FR" sz="1200" b="0">
                <a:solidFill>
                  <a:schemeClr val="lt1"/>
                </a:solidFill>
              </a:rPr>
              <a:t>Consommation d'énergie</a:t>
            </a:r>
            <a:endParaRPr lang="fr-FR" sz="1100"/>
          </a:p>
          <a:p>
            <a:pPr marL="0" indent="0">
              <a:lnSpc>
                <a:spcPct val="120000"/>
              </a:lnSpc>
              <a:buClr>
                <a:schemeClr val="lt1"/>
              </a:buClr>
              <a:buSzPts val="1000"/>
            </a:pPr>
            <a:r>
              <a:rPr lang="fr-FR" sz="1200" b="0">
                <a:solidFill>
                  <a:schemeClr val="lt1"/>
                </a:solidFill>
              </a:rPr>
              <a:t>Tout au long de cette boîte à outils, nous utilisons les actifs comme cadre pour explorer les obstacles, les compétences, les mesures et les parties prenantes afin de vous aider à mieux comprendre l’AEPE dans votre contexte local. </a:t>
            </a:r>
            <a:endParaRPr lang="fr-FR" sz="1100"/>
          </a:p>
        </p:txBody>
      </p:sp>
      <p:sp>
        <p:nvSpPr>
          <p:cNvPr id="3" name="Slide Number Placeholder 2">
            <a:extLst>
              <a:ext uri="{FF2B5EF4-FFF2-40B4-BE49-F238E27FC236}">
                <a16:creationId xmlns:a16="http://schemas.microsoft.com/office/drawing/2014/main" id="{99926327-EF1A-4774-588A-84D33509D57D}"/>
              </a:ext>
            </a:extLst>
          </p:cNvPr>
          <p:cNvSpPr>
            <a:spLocks noGrp="1"/>
          </p:cNvSpPr>
          <p:nvPr>
            <p:ph type="sldNum" sz="quarter" idx="12"/>
          </p:nvPr>
        </p:nvSpPr>
        <p:spPr/>
        <p:txBody>
          <a:bodyPr/>
          <a:lstStyle/>
          <a:p>
            <a:fld id="{CE97AC88-B9C7-4AEF-9990-0777AFA0136D}" type="slidenum">
              <a:rPr lang="en-US" smtClean="0"/>
              <a:t>22</a:t>
            </a:fld>
            <a:endParaRPr lang="en-US"/>
          </a:p>
        </p:txBody>
      </p:sp>
      <p:sp>
        <p:nvSpPr>
          <p:cNvPr id="11" name="Title 10">
            <a:extLst>
              <a:ext uri="{FF2B5EF4-FFF2-40B4-BE49-F238E27FC236}">
                <a16:creationId xmlns:a16="http://schemas.microsoft.com/office/drawing/2014/main" id="{8667AB7B-B822-D5C7-2B96-AD5304CE0AC1}"/>
              </a:ext>
            </a:extLst>
          </p:cNvPr>
          <p:cNvSpPr>
            <a:spLocks noGrp="1"/>
          </p:cNvSpPr>
          <p:nvPr>
            <p:ph type="title"/>
          </p:nvPr>
        </p:nvSpPr>
        <p:spPr/>
        <p:txBody>
          <a:bodyPr/>
          <a:lstStyle/>
          <a:p>
            <a:r>
              <a:rPr lang="fr-FR">
                <a:solidFill>
                  <a:schemeClr val="bg1"/>
                </a:solidFill>
              </a:rPr>
              <a:t>Comprendre les actifs de l’AEPE</a:t>
            </a:r>
            <a:endParaRPr lang="en-GB">
              <a:solidFill>
                <a:schemeClr val="bg1"/>
              </a:solidFill>
            </a:endParaRPr>
          </a:p>
        </p:txBody>
      </p:sp>
      <p:sp>
        <p:nvSpPr>
          <p:cNvPr id="13" name="Content Placeholder 12">
            <a:extLst>
              <a:ext uri="{FF2B5EF4-FFF2-40B4-BE49-F238E27FC236}">
                <a16:creationId xmlns:a16="http://schemas.microsoft.com/office/drawing/2014/main" id="{E8A91140-6B00-7B19-3644-D9FFE1549D0E}"/>
              </a:ext>
            </a:extLst>
          </p:cNvPr>
          <p:cNvSpPr>
            <a:spLocks noGrp="1"/>
          </p:cNvSpPr>
          <p:nvPr>
            <p:ph idx="13"/>
          </p:nvPr>
        </p:nvSpPr>
        <p:spPr>
          <a:xfrm>
            <a:off x="5257801" y="1828800"/>
            <a:ext cx="3962399" cy="4348163"/>
          </a:xfrm>
        </p:spPr>
        <p:txBody>
          <a:bodyPr vert="horz" lIns="91440" tIns="45720" rIns="91440" bIns="45720" rtlCol="0">
            <a:normAutofit/>
          </a:bodyPr>
          <a:lstStyle/>
          <a:p>
            <a:pPr marL="0" indent="0">
              <a:lnSpc>
                <a:spcPct val="120000"/>
              </a:lnSpc>
              <a:spcBef>
                <a:spcPts val="0"/>
              </a:spcBef>
              <a:buClr>
                <a:schemeClr val="lt1"/>
              </a:buClr>
              <a:buSzPts val="1000"/>
            </a:pPr>
            <a:r>
              <a:rPr lang="fr-FR" sz="1200" b="0">
                <a:solidFill>
                  <a:schemeClr val="lt1"/>
                </a:solidFill>
              </a:rPr>
              <a:t>Les deux pages suivantes présentent des actifs spécifiques au sein des trois groupes principaux que sont la production, le transport et la distribution, et la consommation. Ils sont classés en trois groupes principaux : </a:t>
            </a:r>
            <a:endParaRPr lang="fr-FR" sz="1100"/>
          </a:p>
          <a:p>
            <a:pPr marL="292079" indent="-292079">
              <a:lnSpc>
                <a:spcPct val="120000"/>
              </a:lnSpc>
              <a:buClr>
                <a:schemeClr val="lt1"/>
              </a:buClr>
              <a:buSzPts val="1000"/>
              <a:buAutoNum type="arabicPeriod"/>
            </a:pPr>
            <a:r>
              <a:rPr lang="fr-FR" sz="1200" b="0">
                <a:solidFill>
                  <a:schemeClr val="lt1"/>
                </a:solidFill>
              </a:rPr>
              <a:t>Actifs liés à la production, au transport et à la distribution à la source</a:t>
            </a:r>
            <a:endParaRPr lang="fr-FR" sz="1100"/>
          </a:p>
          <a:p>
            <a:pPr marL="292079" indent="-292079">
              <a:lnSpc>
                <a:spcPct val="120000"/>
              </a:lnSpc>
              <a:buClr>
                <a:schemeClr val="lt1"/>
              </a:buClr>
              <a:buSzPts val="1000"/>
              <a:buAutoNum type="arabicPeriod"/>
            </a:pPr>
            <a:r>
              <a:rPr lang="fr-FR" sz="1200" b="0">
                <a:solidFill>
                  <a:schemeClr val="lt1"/>
                </a:solidFill>
              </a:rPr>
              <a:t>Actifs au niveau des collectivités locales, des arrondissements et des quartiers</a:t>
            </a:r>
            <a:endParaRPr lang="fr-FR" sz="1100"/>
          </a:p>
          <a:p>
            <a:pPr marL="292079" indent="-292079">
              <a:lnSpc>
                <a:spcPct val="120000"/>
              </a:lnSpc>
              <a:buClr>
                <a:schemeClr val="lt1"/>
              </a:buClr>
              <a:buSzPts val="1000"/>
              <a:buAutoNum type="arabicPeriod"/>
            </a:pPr>
            <a:r>
              <a:rPr lang="fr-FR" sz="1200" b="0">
                <a:solidFill>
                  <a:schemeClr val="lt1"/>
                </a:solidFill>
              </a:rPr>
              <a:t>Actifs au niveau du bâtiment</a:t>
            </a:r>
            <a:endParaRPr lang="fr-FR" sz="1100"/>
          </a:p>
          <a:p>
            <a:pPr marL="0" indent="0">
              <a:lnSpc>
                <a:spcPct val="120000"/>
              </a:lnSpc>
              <a:buClr>
                <a:schemeClr val="lt1"/>
              </a:buClr>
              <a:buSzPts val="1200"/>
            </a:pPr>
            <a:r>
              <a:rPr lang="fr-FR" sz="1100" b="0">
                <a:solidFill>
                  <a:schemeClr val="lt1"/>
                </a:solidFill>
              </a:rPr>
              <a:t> </a:t>
            </a:r>
            <a:endParaRPr lang="fr-FR" sz="1100"/>
          </a:p>
          <a:p>
            <a:pPr marL="0" indent="0">
              <a:lnSpc>
                <a:spcPct val="120000"/>
              </a:lnSpc>
              <a:buSzPts val="1200"/>
            </a:pPr>
            <a:endParaRPr lang="fr-FR" sz="1100" b="0">
              <a:solidFill>
                <a:schemeClr val="lt1"/>
              </a:solidFill>
            </a:endParaRPr>
          </a:p>
        </p:txBody>
      </p:sp>
      <p:sp>
        <p:nvSpPr>
          <p:cNvPr id="14" name="Content Placeholder 13">
            <a:extLst>
              <a:ext uri="{FF2B5EF4-FFF2-40B4-BE49-F238E27FC236}">
                <a16:creationId xmlns:a16="http://schemas.microsoft.com/office/drawing/2014/main" id="{2B49848B-150B-2B9A-9ADC-2619656DCB63}"/>
              </a:ext>
            </a:extLst>
          </p:cNvPr>
          <p:cNvSpPr>
            <a:spLocks noGrp="1"/>
          </p:cNvSpPr>
          <p:nvPr>
            <p:ph idx="14"/>
          </p:nvPr>
        </p:nvSpPr>
        <p:spPr/>
        <p:txBody>
          <a:bodyPr/>
          <a:lstStyle/>
          <a:p>
            <a:r>
              <a:rPr lang="fr-FR">
                <a:solidFill>
                  <a:schemeClr val="bg1"/>
                </a:solidFill>
              </a:rPr>
              <a:t>Introduction de la boîte à outils</a:t>
            </a:r>
          </a:p>
        </p:txBody>
      </p:sp>
      <p:grpSp>
        <p:nvGrpSpPr>
          <p:cNvPr id="39" name="Group 38">
            <a:extLst>
              <a:ext uri="{FF2B5EF4-FFF2-40B4-BE49-F238E27FC236}">
                <a16:creationId xmlns:a16="http://schemas.microsoft.com/office/drawing/2014/main" id="{9E756E9E-7681-467D-98A6-93ACD3AAD67C}"/>
              </a:ext>
            </a:extLst>
          </p:cNvPr>
          <p:cNvGrpSpPr/>
          <p:nvPr/>
        </p:nvGrpSpPr>
        <p:grpSpPr>
          <a:xfrm>
            <a:off x="9597323" y="745110"/>
            <a:ext cx="146522" cy="280390"/>
            <a:chOff x="5545138" y="625475"/>
            <a:chExt cx="1489075" cy="2849563"/>
          </a:xfrm>
        </p:grpSpPr>
        <p:sp>
          <p:nvSpPr>
            <p:cNvPr id="40" name="Freeform 117">
              <a:extLst>
                <a:ext uri="{FF2B5EF4-FFF2-40B4-BE49-F238E27FC236}">
                  <a16:creationId xmlns:a16="http://schemas.microsoft.com/office/drawing/2014/main" id="{874DB542-573B-4459-86F3-77556EAD881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61AC83A1-4048-4186-A243-8F5D8114428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Oval 41">
            <a:hlinkClick r:id="rId2" action="ppaction://hlinksldjump"/>
            <a:extLst>
              <a:ext uri="{FF2B5EF4-FFF2-40B4-BE49-F238E27FC236}">
                <a16:creationId xmlns:a16="http://schemas.microsoft.com/office/drawing/2014/main" id="{7562F28A-4BAD-4FD6-B990-43856C7254A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3" action="ppaction://hlinksldjump"/>
            <a:extLst>
              <a:ext uri="{FF2B5EF4-FFF2-40B4-BE49-F238E27FC236}">
                <a16:creationId xmlns:a16="http://schemas.microsoft.com/office/drawing/2014/main" id="{C3303E0D-0688-4262-8F73-C550B28FD77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2" action="ppaction://hlinksldjump"/>
            <a:extLst>
              <a:ext uri="{FF2B5EF4-FFF2-40B4-BE49-F238E27FC236}">
                <a16:creationId xmlns:a16="http://schemas.microsoft.com/office/drawing/2014/main" id="{38C0BC67-8637-48C7-BC69-A5A2EC42176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4" action="ppaction://hlinksldjump"/>
            <a:extLst>
              <a:ext uri="{FF2B5EF4-FFF2-40B4-BE49-F238E27FC236}">
                <a16:creationId xmlns:a16="http://schemas.microsoft.com/office/drawing/2014/main" id="{5C124087-EAEF-415D-8950-DB3F98E803E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5" action="ppaction://hlinksldjump"/>
            <a:extLst>
              <a:ext uri="{FF2B5EF4-FFF2-40B4-BE49-F238E27FC236}">
                <a16:creationId xmlns:a16="http://schemas.microsoft.com/office/drawing/2014/main" id="{2CAAEBBF-9BE4-4CFC-83AE-ED97FCEA9DC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Oval 46">
            <a:hlinkClick r:id="rId6" action="ppaction://hlinksldjump"/>
            <a:extLst>
              <a:ext uri="{FF2B5EF4-FFF2-40B4-BE49-F238E27FC236}">
                <a16:creationId xmlns:a16="http://schemas.microsoft.com/office/drawing/2014/main" id="{D4F1F1D8-9A61-4D11-85DB-05CACCD9815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7" action="ppaction://hlinksldjump"/>
            <a:extLst>
              <a:ext uri="{FF2B5EF4-FFF2-40B4-BE49-F238E27FC236}">
                <a16:creationId xmlns:a16="http://schemas.microsoft.com/office/drawing/2014/main" id="{27E1F2D2-656D-4960-B885-865C7AC4A88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8" action="ppaction://hlinksldjump"/>
            <a:extLst>
              <a:ext uri="{FF2B5EF4-FFF2-40B4-BE49-F238E27FC236}">
                <a16:creationId xmlns:a16="http://schemas.microsoft.com/office/drawing/2014/main" id="{4F9BE616-38D3-4A4B-B005-5D586DE36D7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9" action="ppaction://hlinksldjump"/>
            <a:extLst>
              <a:ext uri="{FF2B5EF4-FFF2-40B4-BE49-F238E27FC236}">
                <a16:creationId xmlns:a16="http://schemas.microsoft.com/office/drawing/2014/main" id="{2A8D7F68-2CE7-4599-B502-02919FDEB8AA}"/>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0" action="ppaction://hlinksldjump"/>
            <a:extLst>
              <a:ext uri="{FF2B5EF4-FFF2-40B4-BE49-F238E27FC236}">
                <a16:creationId xmlns:a16="http://schemas.microsoft.com/office/drawing/2014/main" id="{1030DE13-0E8B-4C88-9A9D-E80D14BFDDF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15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1EBE01-BC1B-EB23-6A3F-DDE35A8FADB0}"/>
              </a:ext>
            </a:extLst>
          </p:cNvPr>
          <p:cNvCxnSpPr>
            <a:cxnSpLocks/>
          </p:cNvCxnSpPr>
          <p:nvPr/>
        </p:nvCxnSpPr>
        <p:spPr>
          <a:xfrm>
            <a:off x="2637790" y="4164406"/>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7DE3F6-CB31-2614-D1F2-F65D401CEB40}"/>
              </a:ext>
            </a:extLst>
          </p:cNvPr>
          <p:cNvCxnSpPr>
            <a:cxnSpLocks/>
          </p:cNvCxnSpPr>
          <p:nvPr/>
        </p:nvCxnSpPr>
        <p:spPr>
          <a:xfrm>
            <a:off x="3970432" y="3438874"/>
            <a:ext cx="21578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6902"/>
            <a:ext cx="8534369" cy="956480"/>
          </a:xfrm>
        </p:spPr>
        <p:txBody>
          <a:bodyPr>
            <a:noAutofit/>
          </a:bodyPr>
          <a:lstStyle/>
          <a:p>
            <a:r>
              <a:rPr lang="en">
                <a:solidFill>
                  <a:schemeClr val="lt1"/>
                </a:solidFill>
              </a:rPr>
              <a:t>Types d'actifs de l’AEPE</a:t>
            </a:r>
            <a:br>
              <a:rPr lang="en-GB">
                <a:solidFill>
                  <a:schemeClr val="bg1"/>
                </a:solidFill>
              </a:rPr>
            </a:br>
            <a:r>
              <a:rPr lang="fr-FR" sz="2400" b="0">
                <a:solidFill>
                  <a:schemeClr val="bg1"/>
                </a:solidFill>
              </a:rPr>
              <a:t>Production et distribution à la source</a:t>
            </a:r>
            <a:endParaRPr lang="pt-BR" sz="2400" b="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fr-FR">
                <a:solidFill>
                  <a:schemeClr val="bg1"/>
                </a:solidFill>
              </a:rPr>
              <a:t>Introduction de la boîte à outils</a:t>
            </a:r>
          </a:p>
        </p:txBody>
      </p:sp>
      <p:grpSp>
        <p:nvGrpSpPr>
          <p:cNvPr id="39" name="Group 38">
            <a:extLst>
              <a:ext uri="{FF2B5EF4-FFF2-40B4-BE49-F238E27FC236}">
                <a16:creationId xmlns:a16="http://schemas.microsoft.com/office/drawing/2014/main" id="{2C56A693-00F3-B09B-3BDD-C01FBFF09DA8}"/>
              </a:ext>
            </a:extLst>
          </p:cNvPr>
          <p:cNvGrpSpPr/>
          <p:nvPr/>
        </p:nvGrpSpPr>
        <p:grpSpPr>
          <a:xfrm>
            <a:off x="1071373" y="3116473"/>
            <a:ext cx="1599917" cy="656928"/>
            <a:chOff x="76758" y="3011772"/>
            <a:chExt cx="1599917" cy="656928"/>
          </a:xfrm>
        </p:grpSpPr>
        <p:sp>
          <p:nvSpPr>
            <p:cNvPr id="32" name="Oval 31">
              <a:extLst>
                <a:ext uri="{FF2B5EF4-FFF2-40B4-BE49-F238E27FC236}">
                  <a16:creationId xmlns:a16="http://schemas.microsoft.com/office/drawing/2014/main" id="{64E6F177-F37A-FF1B-652F-A2CD7404F25F}"/>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F7A32859-B247-440E-22E4-1E84EE597109}"/>
                </a:ext>
              </a:extLst>
            </p:cNvPr>
            <p:cNvSpPr txBox="1"/>
            <p:nvPr/>
          </p:nvSpPr>
          <p:spPr>
            <a:xfrm>
              <a:off x="76758" y="3245999"/>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Solaire</a:t>
              </a:r>
            </a:p>
          </p:txBody>
        </p:sp>
      </p:grpSp>
      <p:grpSp>
        <p:nvGrpSpPr>
          <p:cNvPr id="40" name="Group 39">
            <a:extLst>
              <a:ext uri="{FF2B5EF4-FFF2-40B4-BE49-F238E27FC236}">
                <a16:creationId xmlns:a16="http://schemas.microsoft.com/office/drawing/2014/main" id="{0C3C2467-3DC9-5A83-74A3-EA332D3D1863}"/>
              </a:ext>
            </a:extLst>
          </p:cNvPr>
          <p:cNvGrpSpPr/>
          <p:nvPr/>
        </p:nvGrpSpPr>
        <p:grpSpPr>
          <a:xfrm>
            <a:off x="797713" y="3829444"/>
            <a:ext cx="1856021" cy="656928"/>
            <a:chOff x="-179346" y="4214930"/>
            <a:chExt cx="1856021" cy="656928"/>
          </a:xfrm>
        </p:grpSpPr>
        <p:sp>
          <p:nvSpPr>
            <p:cNvPr id="37" name="Oval 36">
              <a:extLst>
                <a:ext uri="{FF2B5EF4-FFF2-40B4-BE49-F238E27FC236}">
                  <a16:creationId xmlns:a16="http://schemas.microsoft.com/office/drawing/2014/main" id="{DF9557E9-F478-30D1-8257-5BBCC729C833}"/>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E7FA73C0-C2ED-DD19-AF4B-117C853DEE16}"/>
                </a:ext>
              </a:extLst>
            </p:cNvPr>
            <p:cNvSpPr txBox="1"/>
            <p:nvPr/>
          </p:nvSpPr>
          <p:spPr>
            <a:xfrm>
              <a:off x="-179346" y="4419087"/>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Hydroélectricité</a:t>
              </a:r>
            </a:p>
          </p:txBody>
        </p:sp>
      </p:grpSp>
      <p:grpSp>
        <p:nvGrpSpPr>
          <p:cNvPr id="41" name="Group 40">
            <a:extLst>
              <a:ext uri="{FF2B5EF4-FFF2-40B4-BE49-F238E27FC236}">
                <a16:creationId xmlns:a16="http://schemas.microsoft.com/office/drawing/2014/main" id="{C355ACEE-46AE-8343-268B-34E45460403B}"/>
              </a:ext>
            </a:extLst>
          </p:cNvPr>
          <p:cNvGrpSpPr/>
          <p:nvPr/>
        </p:nvGrpSpPr>
        <p:grpSpPr>
          <a:xfrm>
            <a:off x="867425" y="4537690"/>
            <a:ext cx="1770365" cy="656928"/>
            <a:chOff x="-93690" y="4214930"/>
            <a:chExt cx="1770365" cy="656928"/>
          </a:xfrm>
        </p:grpSpPr>
        <p:sp>
          <p:nvSpPr>
            <p:cNvPr id="42" name="Oval 41">
              <a:extLst>
                <a:ext uri="{FF2B5EF4-FFF2-40B4-BE49-F238E27FC236}">
                  <a16:creationId xmlns:a16="http://schemas.microsoft.com/office/drawing/2014/main" id="{C3C26D90-6CFD-80A1-0378-44DCC1065A15}"/>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TextBox 42">
              <a:extLst>
                <a:ext uri="{FF2B5EF4-FFF2-40B4-BE49-F238E27FC236}">
                  <a16:creationId xmlns:a16="http://schemas.microsoft.com/office/drawing/2014/main" id="{CCF03AE4-B4FA-2576-F4C0-ADA14DE2F2E0}"/>
                </a:ext>
              </a:extLst>
            </p:cNvPr>
            <p:cNvSpPr txBox="1"/>
            <p:nvPr/>
          </p:nvSpPr>
          <p:spPr>
            <a:xfrm>
              <a:off x="-93690" y="4383110"/>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Géothermie</a:t>
              </a:r>
            </a:p>
          </p:txBody>
        </p:sp>
      </p:grpSp>
      <p:cxnSp>
        <p:nvCxnSpPr>
          <p:cNvPr id="48" name="Straight Connector 47">
            <a:extLst>
              <a:ext uri="{FF2B5EF4-FFF2-40B4-BE49-F238E27FC236}">
                <a16:creationId xmlns:a16="http://schemas.microsoft.com/office/drawing/2014/main" id="{4794E089-4C18-F2CA-0EE4-DC9E76A41D63}"/>
              </a:ext>
            </a:extLst>
          </p:cNvPr>
          <p:cNvCxnSpPr>
            <a:cxnSpLocks/>
          </p:cNvCxnSpPr>
          <p:nvPr/>
        </p:nvCxnSpPr>
        <p:spPr>
          <a:xfrm>
            <a:off x="3970432" y="2158254"/>
            <a:ext cx="0" cy="23801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6A7FC-6027-D4C5-DDE1-37440DFEDDF6}"/>
              </a:ext>
            </a:extLst>
          </p:cNvPr>
          <p:cNvCxnSpPr>
            <a:cxnSpLocks/>
          </p:cNvCxnSpPr>
          <p:nvPr/>
        </p:nvCxnSpPr>
        <p:spPr>
          <a:xfrm>
            <a:off x="1355559" y="2158254"/>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6004EE-3F2A-18BA-8894-54E30269E4FF}"/>
              </a:ext>
            </a:extLst>
          </p:cNvPr>
          <p:cNvCxnSpPr>
            <a:cxnSpLocks/>
          </p:cNvCxnSpPr>
          <p:nvPr/>
        </p:nvCxnSpPr>
        <p:spPr>
          <a:xfrm>
            <a:off x="2887723" y="3438874"/>
            <a:ext cx="0" cy="219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D77D5E-BD93-74D2-1B0B-DB7F364B6CF9}"/>
              </a:ext>
            </a:extLst>
          </p:cNvPr>
          <p:cNvCxnSpPr>
            <a:cxnSpLocks/>
          </p:cNvCxnSpPr>
          <p:nvPr/>
        </p:nvCxnSpPr>
        <p:spPr>
          <a:xfrm>
            <a:off x="2564728" y="5624133"/>
            <a:ext cx="3260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7FBE6E-2C3D-708B-0B83-35D71410F779}"/>
              </a:ext>
            </a:extLst>
          </p:cNvPr>
          <p:cNvCxnSpPr>
            <a:cxnSpLocks/>
          </p:cNvCxnSpPr>
          <p:nvPr/>
        </p:nvCxnSpPr>
        <p:spPr>
          <a:xfrm flipV="1">
            <a:off x="2887723" y="4538410"/>
            <a:ext cx="1082709" cy="89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C3AA49-8377-6A7D-FF5E-9A166418D366}"/>
              </a:ext>
            </a:extLst>
          </p:cNvPr>
          <p:cNvCxnSpPr>
            <a:cxnSpLocks/>
          </p:cNvCxnSpPr>
          <p:nvPr/>
        </p:nvCxnSpPr>
        <p:spPr>
          <a:xfrm>
            <a:off x="2671290" y="3444937"/>
            <a:ext cx="216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6984A4B-5BCA-32FD-DC63-C1C039139758}"/>
              </a:ext>
            </a:extLst>
          </p:cNvPr>
          <p:cNvGrpSpPr/>
          <p:nvPr/>
        </p:nvGrpSpPr>
        <p:grpSpPr>
          <a:xfrm>
            <a:off x="2755709" y="4209946"/>
            <a:ext cx="1321196" cy="1047933"/>
            <a:chOff x="696196" y="3011772"/>
            <a:chExt cx="1321196" cy="1047933"/>
          </a:xfrm>
        </p:grpSpPr>
        <p:sp>
          <p:nvSpPr>
            <p:cNvPr id="73" name="Oval 72">
              <a:extLst>
                <a:ext uri="{FF2B5EF4-FFF2-40B4-BE49-F238E27FC236}">
                  <a16:creationId xmlns:a16="http://schemas.microsoft.com/office/drawing/2014/main" id="{6D6DDB96-88F3-8957-167B-FFF0F8CEAEA2}"/>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TextBox 73">
              <a:extLst>
                <a:ext uri="{FF2B5EF4-FFF2-40B4-BE49-F238E27FC236}">
                  <a16:creationId xmlns:a16="http://schemas.microsoft.com/office/drawing/2014/main" id="{03924E14-0D86-CEEA-5734-D757CDA398C5}"/>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Stockage d'énergie</a:t>
              </a:r>
              <a:endParaRPr lang="en-GB" sz="1100" err="1">
                <a:solidFill>
                  <a:schemeClr val="bg1"/>
                </a:solidFill>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35C2AB75-6603-544F-1136-15C16FA5DF9E}"/>
              </a:ext>
            </a:extLst>
          </p:cNvPr>
          <p:cNvGrpSpPr/>
          <p:nvPr/>
        </p:nvGrpSpPr>
        <p:grpSpPr>
          <a:xfrm>
            <a:off x="479685" y="1828800"/>
            <a:ext cx="1356422" cy="1217210"/>
            <a:chOff x="660970" y="3011772"/>
            <a:chExt cx="1356422" cy="1217210"/>
          </a:xfrm>
        </p:grpSpPr>
        <p:sp>
          <p:nvSpPr>
            <p:cNvPr id="76" name="Oval 75">
              <a:extLst>
                <a:ext uri="{FF2B5EF4-FFF2-40B4-BE49-F238E27FC236}">
                  <a16:creationId xmlns:a16="http://schemas.microsoft.com/office/drawing/2014/main" id="{2FDD9698-6162-4367-41DE-C596136E1E8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7" name="TextBox 76">
              <a:extLst>
                <a:ext uri="{FF2B5EF4-FFF2-40B4-BE49-F238E27FC236}">
                  <a16:creationId xmlns:a16="http://schemas.microsoft.com/office/drawing/2014/main" id="{643A180D-2909-2453-8D50-698FE407F096}"/>
                </a:ext>
              </a:extLst>
            </p:cNvPr>
            <p:cNvSpPr txBox="1"/>
            <p:nvPr/>
          </p:nvSpPr>
          <p:spPr>
            <a:xfrm>
              <a:off x="660970" y="3628818"/>
              <a:ext cx="1356422" cy="600164"/>
            </a:xfrm>
            <a:prstGeom prst="rect">
              <a:avLst/>
            </a:prstGeom>
            <a:noFill/>
          </p:spPr>
          <p:txBody>
            <a:bodyPr wrap="square" rtlCol="0">
              <a:spAutoFit/>
            </a:bodyPr>
            <a:lstStyle/>
            <a:p>
              <a:pPr algn="ctr"/>
              <a:r>
                <a:rPr lang="en-US" sz="1100">
                  <a:solidFill>
                    <a:schemeClr val="lt1"/>
                  </a:solidFill>
                  <a:latin typeface="Arial" panose="020B0604020202020204" pitchFamily="34" charset="0"/>
                  <a:cs typeface="Arial" panose="020B0604020202020204" pitchFamily="34" charset="0"/>
                </a:rPr>
                <a:t>Approvisionnement en sources d'énergie</a:t>
              </a:r>
              <a:endParaRPr lang="en-US" sz="160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2BA431CB-3FF2-1222-E285-E8A3561F5B83}"/>
              </a:ext>
            </a:extLst>
          </p:cNvPr>
          <p:cNvGrpSpPr/>
          <p:nvPr/>
        </p:nvGrpSpPr>
        <p:grpSpPr>
          <a:xfrm>
            <a:off x="1687226" y="1829790"/>
            <a:ext cx="1321196" cy="1217210"/>
            <a:chOff x="696196" y="1843849"/>
            <a:chExt cx="1321196" cy="1217210"/>
          </a:xfrm>
        </p:grpSpPr>
        <p:grpSp>
          <p:nvGrpSpPr>
            <p:cNvPr id="26" name="Group 25">
              <a:extLst>
                <a:ext uri="{FF2B5EF4-FFF2-40B4-BE49-F238E27FC236}">
                  <a16:creationId xmlns:a16="http://schemas.microsoft.com/office/drawing/2014/main" id="{6C112692-057B-70F7-F2B0-75650BFA21C8}"/>
                </a:ext>
              </a:extLst>
            </p:cNvPr>
            <p:cNvGrpSpPr/>
            <p:nvPr/>
          </p:nvGrpSpPr>
          <p:grpSpPr>
            <a:xfrm>
              <a:off x="1029744" y="1843849"/>
              <a:ext cx="654100" cy="656928"/>
              <a:chOff x="685800" y="1828800"/>
              <a:chExt cx="837627" cy="841248"/>
            </a:xfrm>
          </p:grpSpPr>
          <p:sp>
            <p:nvSpPr>
              <p:cNvPr id="2" name="Oval 1">
                <a:extLst>
                  <a:ext uri="{FF2B5EF4-FFF2-40B4-BE49-F238E27FC236}">
                    <a16:creationId xmlns:a16="http://schemas.microsoft.com/office/drawing/2014/main" id="{DF3FED94-6538-8436-09DA-E18C5865409B}"/>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6" name="Graphic 15" descr="Production outline">
                <a:extLst>
                  <a:ext uri="{FF2B5EF4-FFF2-40B4-BE49-F238E27FC236}">
                    <a16:creationId xmlns:a16="http://schemas.microsoft.com/office/drawing/2014/main" id="{C7F22D66-E86E-BA89-6B11-2C9CB8FBF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18" name="Graphic 17" descr="Lightning bolt with solid fill">
                <a:extLst>
                  <a:ext uri="{FF2B5EF4-FFF2-40B4-BE49-F238E27FC236}">
                    <a16:creationId xmlns:a16="http://schemas.microsoft.com/office/drawing/2014/main" id="{20AC42DB-A044-F3A6-6179-B07018A26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25" name="TextBox 24">
              <a:extLst>
                <a:ext uri="{FF2B5EF4-FFF2-40B4-BE49-F238E27FC236}">
                  <a16:creationId xmlns:a16="http://schemas.microsoft.com/office/drawing/2014/main" id="{232FCEDA-4D61-587B-55C5-2206FC5F0E3B}"/>
                </a:ext>
              </a:extLst>
            </p:cNvPr>
            <p:cNvSpPr txBox="1"/>
            <p:nvPr/>
          </p:nvSpPr>
          <p:spPr>
            <a:xfrm>
              <a:off x="696196" y="2460895"/>
              <a:ext cx="1321196" cy="600164"/>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Production d'énergie non-renouvelable</a:t>
              </a:r>
            </a:p>
          </p:txBody>
        </p:sp>
      </p:grpSp>
      <p:grpSp>
        <p:nvGrpSpPr>
          <p:cNvPr id="82" name="Group 81">
            <a:extLst>
              <a:ext uri="{FF2B5EF4-FFF2-40B4-BE49-F238E27FC236}">
                <a16:creationId xmlns:a16="http://schemas.microsoft.com/office/drawing/2014/main" id="{A35C60FD-531A-5156-7F7E-2FE755941C8E}"/>
              </a:ext>
            </a:extLst>
          </p:cNvPr>
          <p:cNvGrpSpPr/>
          <p:nvPr/>
        </p:nvGrpSpPr>
        <p:grpSpPr>
          <a:xfrm>
            <a:off x="3863726" y="3116473"/>
            <a:ext cx="1321196" cy="1047933"/>
            <a:chOff x="696196" y="3011772"/>
            <a:chExt cx="1321196" cy="1047933"/>
          </a:xfrm>
        </p:grpSpPr>
        <p:sp>
          <p:nvSpPr>
            <p:cNvPr id="83" name="Oval 82">
              <a:extLst>
                <a:ext uri="{FF2B5EF4-FFF2-40B4-BE49-F238E27FC236}">
                  <a16:creationId xmlns:a16="http://schemas.microsoft.com/office/drawing/2014/main" id="{13D18044-2BF7-7A1F-56D4-26AE54FB8448}"/>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4" name="TextBox 83">
              <a:extLst>
                <a:ext uri="{FF2B5EF4-FFF2-40B4-BE49-F238E27FC236}">
                  <a16:creationId xmlns:a16="http://schemas.microsoft.com/office/drawing/2014/main" id="{443F0F28-98D5-69C8-0DD8-8822639DC49D}"/>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Transport d’énergie</a:t>
              </a:r>
              <a:endParaRPr lang="en-GB" sz="1100" err="1">
                <a:solidFill>
                  <a:schemeClr val="bg1"/>
                </a:solidFill>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id="{7806A269-BD2F-5381-F181-83FE6A944362}"/>
              </a:ext>
            </a:extLst>
          </p:cNvPr>
          <p:cNvGrpSpPr/>
          <p:nvPr/>
        </p:nvGrpSpPr>
        <p:grpSpPr>
          <a:xfrm>
            <a:off x="4895818" y="3116473"/>
            <a:ext cx="1321196" cy="1047933"/>
            <a:chOff x="696196" y="3011772"/>
            <a:chExt cx="1321196" cy="1047933"/>
          </a:xfrm>
        </p:grpSpPr>
        <p:sp>
          <p:nvSpPr>
            <p:cNvPr id="86" name="Oval 85">
              <a:extLst>
                <a:ext uri="{FF2B5EF4-FFF2-40B4-BE49-F238E27FC236}">
                  <a16:creationId xmlns:a16="http://schemas.microsoft.com/office/drawing/2014/main" id="{718C9088-EFA2-ED52-2DE9-18720292A7A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7" name="TextBox 86">
              <a:extLst>
                <a:ext uri="{FF2B5EF4-FFF2-40B4-BE49-F238E27FC236}">
                  <a16:creationId xmlns:a16="http://schemas.microsoft.com/office/drawing/2014/main" id="{FCCC994B-09F6-BA99-C356-D52B6A4CF359}"/>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Distribution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d’énergie</a:t>
              </a:r>
              <a:endParaRPr lang="en-GB" sz="1100" err="1">
                <a:solidFill>
                  <a:schemeClr val="bg1"/>
                </a:solidFill>
                <a:latin typeface="Arial" panose="020B0604020202020204" pitchFamily="34" charset="0"/>
                <a:cs typeface="Arial" panose="020B0604020202020204" pitchFamily="34" charset="0"/>
              </a:endParaRPr>
            </a:p>
          </p:txBody>
        </p:sp>
      </p:grpSp>
      <p:cxnSp>
        <p:nvCxnSpPr>
          <p:cNvPr id="99" name="Straight Connector 98">
            <a:extLst>
              <a:ext uri="{FF2B5EF4-FFF2-40B4-BE49-F238E27FC236}">
                <a16:creationId xmlns:a16="http://schemas.microsoft.com/office/drawing/2014/main" id="{DF6F11C0-6706-0FAC-A5FE-02A0B626CDF6}"/>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FE7057B-B4BF-313C-1B65-5E234AB9AFF8}"/>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20428C-EEE7-DD2A-DB90-12D132DD3EC4}"/>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C69B092-4DEA-8A87-D132-10377544371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48E58CE3-254E-A9A7-FCF0-FD85BCF7D346}"/>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4" name="TextBox 123">
            <a:extLst>
              <a:ext uri="{FF2B5EF4-FFF2-40B4-BE49-F238E27FC236}">
                <a16:creationId xmlns:a16="http://schemas.microsoft.com/office/drawing/2014/main" id="{6E644B90-6D17-A3ED-0CCD-B7C7D2670B77}"/>
              </a:ext>
            </a:extLst>
          </p:cNvPr>
          <p:cNvSpPr txBox="1"/>
          <p:nvPr/>
        </p:nvSpPr>
        <p:spPr>
          <a:xfrm>
            <a:off x="8037650" y="3120336"/>
            <a:ext cx="1277219" cy="600164"/>
          </a:xfrm>
          <a:prstGeom prst="rect">
            <a:avLst/>
          </a:prstGeom>
          <a:noFill/>
        </p:spPr>
        <p:txBody>
          <a:bodyPr wrap="square" rtlCol="0">
            <a:spAutoFit/>
          </a:bodyPr>
          <a:lstStyle/>
          <a:p>
            <a:r>
              <a:rPr lang="fr-FR" sz="1100">
                <a:solidFill>
                  <a:schemeClr val="bg1"/>
                </a:solidFill>
                <a:latin typeface="Arial" panose="020B0604020202020204" pitchFamily="34" charset="0"/>
                <a:cs typeface="Arial" panose="020B0604020202020204" pitchFamily="34" charset="0"/>
              </a:rPr>
              <a:t>Arrondissements et quartiers de la collectivité locale</a:t>
            </a:r>
          </a:p>
        </p:txBody>
      </p:sp>
      <p:grpSp>
        <p:nvGrpSpPr>
          <p:cNvPr id="96" name="Group 95">
            <a:extLst>
              <a:ext uri="{FF2B5EF4-FFF2-40B4-BE49-F238E27FC236}">
                <a16:creationId xmlns:a16="http://schemas.microsoft.com/office/drawing/2014/main" id="{0B61F672-4325-6A34-CDF5-665148A9156C}"/>
              </a:ext>
            </a:extLst>
          </p:cNvPr>
          <p:cNvGrpSpPr/>
          <p:nvPr/>
        </p:nvGrpSpPr>
        <p:grpSpPr>
          <a:xfrm>
            <a:off x="4895818" y="4518469"/>
            <a:ext cx="1321196" cy="1386487"/>
            <a:chOff x="696196" y="3011772"/>
            <a:chExt cx="1321196" cy="1386487"/>
          </a:xfrm>
        </p:grpSpPr>
        <p:sp>
          <p:nvSpPr>
            <p:cNvPr id="97" name="Oval 96">
              <a:extLst>
                <a:ext uri="{FF2B5EF4-FFF2-40B4-BE49-F238E27FC236}">
                  <a16:creationId xmlns:a16="http://schemas.microsoft.com/office/drawing/2014/main" id="{24AA8E18-9404-6D6A-CAA7-6A75549C4134}"/>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8" name="TextBox 97">
              <a:extLst>
                <a:ext uri="{FF2B5EF4-FFF2-40B4-BE49-F238E27FC236}">
                  <a16:creationId xmlns:a16="http://schemas.microsoft.com/office/drawing/2014/main" id="{D82DC067-F718-2106-73AA-AD13457E863D}"/>
                </a:ext>
              </a:extLst>
            </p:cNvPr>
            <p:cNvSpPr txBox="1"/>
            <p:nvPr/>
          </p:nvSpPr>
          <p:spPr>
            <a:xfrm>
              <a:off x="696196" y="3628818"/>
              <a:ext cx="1321196" cy="769441"/>
            </a:xfrm>
            <a:prstGeom prst="rect">
              <a:avLst/>
            </a:prstGeom>
            <a:noFill/>
          </p:spPr>
          <p:txBody>
            <a:bodyPr wrap="square" rtlCol="0">
              <a:spAutoFit/>
            </a:bodyPr>
            <a:lstStyle/>
            <a:p>
              <a:pPr algn="ctr"/>
              <a:r>
                <a:rPr lang="fr-FR" sz="1100">
                  <a:solidFill>
                    <a:schemeClr val="bg1"/>
                  </a:solidFill>
                  <a:latin typeface="Arial" panose="020B0604020202020204" pitchFamily="34" charset="0"/>
                  <a:cs typeface="Arial" panose="020B0604020202020204" pitchFamily="34" charset="0"/>
                </a:rPr>
                <a:t>Production de chaleur et refroidissement en milieu urbain</a:t>
              </a:r>
            </a:p>
          </p:txBody>
        </p:sp>
      </p:grpSp>
      <p:pic>
        <p:nvPicPr>
          <p:cNvPr id="132" name="Graphic 131" descr="Water with solid fill">
            <a:extLst>
              <a:ext uri="{FF2B5EF4-FFF2-40B4-BE49-F238E27FC236}">
                <a16:creationId xmlns:a16="http://schemas.microsoft.com/office/drawing/2014/main" id="{DC758C5C-A3C1-D386-1E37-FDD0795798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375" y="4382231"/>
            <a:ext cx="298599" cy="298599"/>
          </a:xfrm>
          <a:prstGeom prst="rect">
            <a:avLst/>
          </a:prstGeom>
        </p:spPr>
      </p:pic>
      <p:pic>
        <p:nvPicPr>
          <p:cNvPr id="133" name="Graphic 132" descr="Snowflake with solid fill">
            <a:extLst>
              <a:ext uri="{FF2B5EF4-FFF2-40B4-BE49-F238E27FC236}">
                <a16:creationId xmlns:a16="http://schemas.microsoft.com/office/drawing/2014/main" id="{3FCDE690-627E-936D-99A8-8925DA7C4A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5945" y="4961349"/>
            <a:ext cx="329459" cy="329459"/>
          </a:xfrm>
          <a:prstGeom prst="rect">
            <a:avLst/>
          </a:prstGeom>
        </p:spPr>
      </p:pic>
      <p:pic>
        <p:nvPicPr>
          <p:cNvPr id="138" name="Graphic 137" descr="City outline">
            <a:extLst>
              <a:ext uri="{FF2B5EF4-FFF2-40B4-BE49-F238E27FC236}">
                <a16:creationId xmlns:a16="http://schemas.microsoft.com/office/drawing/2014/main" id="{E2808100-075F-1D08-8136-96DFA81049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6" name="Graphic 5" descr="Thermometer with solid fill">
            <a:extLst>
              <a:ext uri="{FF2B5EF4-FFF2-40B4-BE49-F238E27FC236}">
                <a16:creationId xmlns:a16="http://schemas.microsoft.com/office/drawing/2014/main" id="{9B12D2B4-9693-80C7-37FD-26A8286D4D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7" name="Picture 6" descr="Electric transformer icon outline style Royalty Free Vector">
            <a:extLst>
              <a:ext uri="{FF2B5EF4-FFF2-40B4-BE49-F238E27FC236}">
                <a16:creationId xmlns:a16="http://schemas.microsoft.com/office/drawing/2014/main" id="{D0044CF9-81CD-799C-1527-6814944141B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Electric Tower outline">
            <a:extLst>
              <a:ext uri="{FF2B5EF4-FFF2-40B4-BE49-F238E27FC236}">
                <a16:creationId xmlns:a16="http://schemas.microsoft.com/office/drawing/2014/main" id="{B4ED757B-57EA-A609-166A-ED0DA477C4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9" name="Picture 20" descr="Solar Icons &amp; Symbols">
            <a:extLst>
              <a:ext uri="{FF2B5EF4-FFF2-40B4-BE49-F238E27FC236}">
                <a16:creationId xmlns:a16="http://schemas.microsoft.com/office/drawing/2014/main" id="{8687AF23-00CF-3488-5D63-E803E2E4F4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ttery charging outline">
            <a:extLst>
              <a:ext uri="{FF2B5EF4-FFF2-40B4-BE49-F238E27FC236}">
                <a16:creationId xmlns:a16="http://schemas.microsoft.com/office/drawing/2014/main" id="{7C38003D-3672-4898-B44A-DAB5B0313B9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1" name="Picture 22" descr="Dam Icon Royalty-Free Images, Stock Photos &amp; Pictures | Shutterstock">
            <a:extLst>
              <a:ext uri="{FF2B5EF4-FFF2-40B4-BE49-F238E27FC236}">
                <a16:creationId xmlns:a16="http://schemas.microsoft.com/office/drawing/2014/main" id="{74D6743E-E9D6-B8AA-33C8-82D9C96C328B}"/>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Outline geothermal energy icon isolated black Vector Image">
            <a:extLst>
              <a:ext uri="{FF2B5EF4-FFF2-40B4-BE49-F238E27FC236}">
                <a16:creationId xmlns:a16="http://schemas.microsoft.com/office/drawing/2014/main" id="{AE5560B2-BB32-1301-10F4-C1564601832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Lightning bolt with solid fill">
            <a:extLst>
              <a:ext uri="{FF2B5EF4-FFF2-40B4-BE49-F238E27FC236}">
                <a16:creationId xmlns:a16="http://schemas.microsoft.com/office/drawing/2014/main" id="{69157350-5318-4325-436D-AFDC17B44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21" name="Oval 20">
            <a:extLst>
              <a:ext uri="{FF2B5EF4-FFF2-40B4-BE49-F238E27FC236}">
                <a16:creationId xmlns:a16="http://schemas.microsoft.com/office/drawing/2014/main" id="{FC04C25C-78EF-07FA-A9CB-CD7146CA4F40}"/>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28" name="Straight Connector 27">
            <a:extLst>
              <a:ext uri="{FF2B5EF4-FFF2-40B4-BE49-F238E27FC236}">
                <a16:creationId xmlns:a16="http://schemas.microsoft.com/office/drawing/2014/main" id="{6F407641-E63A-D725-A52A-35B9A8B7CE94}"/>
              </a:ext>
            </a:extLst>
          </p:cNvPr>
          <p:cNvCxnSpPr>
            <a:cxnSpLocks/>
          </p:cNvCxnSpPr>
          <p:nvPr/>
        </p:nvCxnSpPr>
        <p:spPr>
          <a:xfrm>
            <a:off x="2639042" y="4882180"/>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E45ADB-D2DA-E666-F017-43919FD45606}"/>
              </a:ext>
            </a:extLst>
          </p:cNvPr>
          <p:cNvSpPr txBox="1"/>
          <p:nvPr/>
        </p:nvSpPr>
        <p:spPr>
          <a:xfrm>
            <a:off x="584374" y="5475092"/>
            <a:ext cx="1321196" cy="261610"/>
          </a:xfrm>
          <a:prstGeom prst="rect">
            <a:avLst/>
          </a:prstGeom>
          <a:noFill/>
        </p:spPr>
        <p:txBody>
          <a:bodyPr wrap="square" rtlCol="0">
            <a:spAutoFit/>
          </a:bodyPr>
          <a:lstStyle/>
          <a:p>
            <a:pPr algn="r"/>
            <a:r>
              <a:rPr lang="en-GB" sz="1100">
                <a:solidFill>
                  <a:schemeClr val="bg1"/>
                </a:solidFill>
                <a:latin typeface="Arial" panose="020B0604020202020204" pitchFamily="34" charset="0"/>
                <a:cs typeface="Arial" panose="020B0604020202020204" pitchFamily="34" charset="0"/>
              </a:rPr>
              <a:t>Vent</a:t>
            </a:r>
          </a:p>
        </p:txBody>
      </p:sp>
      <p:pic>
        <p:nvPicPr>
          <p:cNvPr id="34" name="Graphic 33" descr="Wind Turbines with solid fill">
            <a:extLst>
              <a:ext uri="{FF2B5EF4-FFF2-40B4-BE49-F238E27FC236}">
                <a16:creationId xmlns:a16="http://schemas.microsoft.com/office/drawing/2014/main" id="{0A5B83E1-5271-C2DF-5602-F4A2314367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sp>
        <p:nvSpPr>
          <p:cNvPr id="102" name="Slide Number Placeholder 2">
            <a:extLst>
              <a:ext uri="{FF2B5EF4-FFF2-40B4-BE49-F238E27FC236}">
                <a16:creationId xmlns:a16="http://schemas.microsoft.com/office/drawing/2014/main" id="{C15D5991-ED48-4656-910D-769CBA682A6F}"/>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23</a:t>
            </a:fld>
            <a:endParaRPr lang="en-US"/>
          </a:p>
        </p:txBody>
      </p:sp>
      <p:grpSp>
        <p:nvGrpSpPr>
          <p:cNvPr id="103" name="Group 102">
            <a:extLst>
              <a:ext uri="{FF2B5EF4-FFF2-40B4-BE49-F238E27FC236}">
                <a16:creationId xmlns:a16="http://schemas.microsoft.com/office/drawing/2014/main" id="{C86BBBEC-1D8A-4C70-9413-66DC4743BD2A}"/>
              </a:ext>
            </a:extLst>
          </p:cNvPr>
          <p:cNvGrpSpPr/>
          <p:nvPr/>
        </p:nvGrpSpPr>
        <p:grpSpPr>
          <a:xfrm>
            <a:off x="9597323" y="745110"/>
            <a:ext cx="146522" cy="280390"/>
            <a:chOff x="5545138" y="625475"/>
            <a:chExt cx="1489075" cy="2849563"/>
          </a:xfrm>
        </p:grpSpPr>
        <p:sp>
          <p:nvSpPr>
            <p:cNvPr id="104" name="Freeform 117">
              <a:extLst>
                <a:ext uri="{FF2B5EF4-FFF2-40B4-BE49-F238E27FC236}">
                  <a16:creationId xmlns:a16="http://schemas.microsoft.com/office/drawing/2014/main" id="{C39DF379-D0B1-4488-8BF1-484086E4943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0">
              <a:extLst>
                <a:ext uri="{FF2B5EF4-FFF2-40B4-BE49-F238E27FC236}">
                  <a16:creationId xmlns:a16="http://schemas.microsoft.com/office/drawing/2014/main" id="{1D7207A2-FC5E-4BC1-B7A5-83537E578EA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Oval 105">
            <a:hlinkClick r:id="rId27" action="ppaction://hlinksldjump"/>
            <a:extLst>
              <a:ext uri="{FF2B5EF4-FFF2-40B4-BE49-F238E27FC236}">
                <a16:creationId xmlns:a16="http://schemas.microsoft.com/office/drawing/2014/main" id="{2894CE2E-04C5-4FA1-BFF1-3B91B093A45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7" name="Oval 106">
            <a:hlinkClick r:id="rId28" action="ppaction://hlinksldjump"/>
            <a:extLst>
              <a:ext uri="{FF2B5EF4-FFF2-40B4-BE49-F238E27FC236}">
                <a16:creationId xmlns:a16="http://schemas.microsoft.com/office/drawing/2014/main" id="{6E752D3E-50CD-4457-9540-160AA8351ED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8" name="Oval 107">
            <a:hlinkClick r:id="rId27" action="ppaction://hlinksldjump"/>
            <a:extLst>
              <a:ext uri="{FF2B5EF4-FFF2-40B4-BE49-F238E27FC236}">
                <a16:creationId xmlns:a16="http://schemas.microsoft.com/office/drawing/2014/main" id="{02BA5BC8-C26E-4710-BBF7-EBC5C41E7CA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9" name="Oval 108">
            <a:hlinkClick r:id="rId29" action="ppaction://hlinksldjump"/>
            <a:extLst>
              <a:ext uri="{FF2B5EF4-FFF2-40B4-BE49-F238E27FC236}">
                <a16:creationId xmlns:a16="http://schemas.microsoft.com/office/drawing/2014/main" id="{825A3378-29AE-4158-8F45-008091714242}"/>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0" name="Oval 109">
            <a:hlinkClick r:id="rId30" action="ppaction://hlinksldjump"/>
            <a:extLst>
              <a:ext uri="{FF2B5EF4-FFF2-40B4-BE49-F238E27FC236}">
                <a16:creationId xmlns:a16="http://schemas.microsoft.com/office/drawing/2014/main" id="{D7B2AA12-8995-49E9-BD9A-08569C9C50E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1" name="Oval 110">
            <a:hlinkClick r:id="rId31" action="ppaction://hlinksldjump"/>
            <a:extLst>
              <a:ext uri="{FF2B5EF4-FFF2-40B4-BE49-F238E27FC236}">
                <a16:creationId xmlns:a16="http://schemas.microsoft.com/office/drawing/2014/main" id="{E978C98E-4C8E-44AB-981B-C0F28E08377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hlinkClick r:id="rId32" action="ppaction://hlinksldjump"/>
            <a:extLst>
              <a:ext uri="{FF2B5EF4-FFF2-40B4-BE49-F238E27FC236}">
                <a16:creationId xmlns:a16="http://schemas.microsoft.com/office/drawing/2014/main" id="{067CC615-E7A2-40EE-9E41-7FD5EB4F238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hlinkClick r:id="rId33" action="ppaction://hlinksldjump"/>
            <a:extLst>
              <a:ext uri="{FF2B5EF4-FFF2-40B4-BE49-F238E27FC236}">
                <a16:creationId xmlns:a16="http://schemas.microsoft.com/office/drawing/2014/main" id="{4269179A-E7F9-4930-AF18-3E0E821D3F9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hlinkClick r:id="rId34" action="ppaction://hlinksldjump"/>
            <a:extLst>
              <a:ext uri="{FF2B5EF4-FFF2-40B4-BE49-F238E27FC236}">
                <a16:creationId xmlns:a16="http://schemas.microsoft.com/office/drawing/2014/main" id="{4FBCCF46-D4CE-469D-81D5-6C142770ED5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hlinkClick r:id="rId35" action="ppaction://hlinksldjump"/>
            <a:extLst>
              <a:ext uri="{FF2B5EF4-FFF2-40B4-BE49-F238E27FC236}">
                <a16:creationId xmlns:a16="http://schemas.microsoft.com/office/drawing/2014/main" id="{EFCEE931-B161-4B5F-A8F3-3FB2167D384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440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A06E0163-FA45-CB04-868A-469E5EE0042F}"/>
              </a:ext>
            </a:extLst>
          </p:cNvPr>
          <p:cNvCxnSpPr>
            <a:cxnSpLocks/>
          </p:cNvCxnSpPr>
          <p:nvPr/>
        </p:nvCxnSpPr>
        <p:spPr>
          <a:xfrm>
            <a:off x="1654657" y="2626737"/>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2978AB-2E30-92F0-98D9-11B6C2150CD9}"/>
              </a:ext>
            </a:extLst>
          </p:cNvPr>
          <p:cNvCxnSpPr>
            <a:cxnSpLocks/>
          </p:cNvCxnSpPr>
          <p:nvPr/>
        </p:nvCxnSpPr>
        <p:spPr>
          <a:xfrm>
            <a:off x="723866" y="3840615"/>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0450"/>
            <a:ext cx="8534390" cy="977089"/>
          </a:xfrm>
        </p:spPr>
        <p:txBody>
          <a:bodyPr>
            <a:normAutofit/>
          </a:bodyPr>
          <a:lstStyle/>
          <a:p>
            <a:r>
              <a:rPr lang="en">
                <a:solidFill>
                  <a:srgbClr val="FFFFFF"/>
                </a:solidFill>
              </a:rPr>
              <a:t>Types d'actifs de l’AEPE</a:t>
            </a:r>
            <a:b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br>
            <a:r>
              <a:rPr kumimoji="0" lang="fr-FR" sz="24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Échelle de l’arrondissement et du quartier</a:t>
            </a:r>
            <a:endParaRPr lang="en-GB" sz="360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fr-FR">
                <a:solidFill>
                  <a:schemeClr val="bg1"/>
                </a:solidFill>
              </a:rPr>
              <a:t>Introduction de la boîte à outils</a:t>
            </a:r>
          </a:p>
        </p:txBody>
      </p:sp>
      <p:sp>
        <p:nvSpPr>
          <p:cNvPr id="18" name="Rectangle: Rounded Corners 17">
            <a:extLst>
              <a:ext uri="{FF2B5EF4-FFF2-40B4-BE49-F238E27FC236}">
                <a16:creationId xmlns:a16="http://schemas.microsoft.com/office/drawing/2014/main" id="{F77F0398-EC0D-FC25-F0A5-CD9267F0BF84}"/>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AE6CA6F4-8226-5619-7293-0FB906AECAB8}"/>
              </a:ext>
            </a:extLst>
          </p:cNvPr>
          <p:cNvSpPr txBox="1"/>
          <p:nvPr/>
        </p:nvSpPr>
        <p:spPr>
          <a:xfrm>
            <a:off x="923919" y="5920464"/>
            <a:ext cx="3486162" cy="261610"/>
          </a:xfrm>
          <a:prstGeom prst="rect">
            <a:avLst/>
          </a:prstGeom>
          <a:noFill/>
        </p:spPr>
        <p:txBody>
          <a:bodyPr wrap="square" rtlCol="0">
            <a:spAutoFit/>
          </a:bodyPr>
          <a:lstStyle/>
          <a:p>
            <a:pPr algn="ctr"/>
            <a:r>
              <a:rPr lang="fr-FR" sz="1100">
                <a:solidFill>
                  <a:schemeClr val="bg1"/>
                </a:solidFill>
                <a:latin typeface="Arial" panose="020B0604020202020204" pitchFamily="34" charset="0"/>
                <a:cs typeface="Arial" panose="020B0604020202020204" pitchFamily="34" charset="0"/>
              </a:rPr>
              <a:t>Arrondissements et quartiers de la collectivité locale</a:t>
            </a:r>
          </a:p>
        </p:txBody>
      </p:sp>
      <p:grpSp>
        <p:nvGrpSpPr>
          <p:cNvPr id="20" name="Group 19">
            <a:extLst>
              <a:ext uri="{FF2B5EF4-FFF2-40B4-BE49-F238E27FC236}">
                <a16:creationId xmlns:a16="http://schemas.microsoft.com/office/drawing/2014/main" id="{ACAE4750-0EBF-4081-BF07-B0ABDFCC6F91}"/>
              </a:ext>
            </a:extLst>
          </p:cNvPr>
          <p:cNvGrpSpPr/>
          <p:nvPr/>
        </p:nvGrpSpPr>
        <p:grpSpPr>
          <a:xfrm>
            <a:off x="423930" y="1867386"/>
            <a:ext cx="1321196" cy="1047933"/>
            <a:chOff x="696196" y="3011772"/>
            <a:chExt cx="1321196" cy="1047933"/>
          </a:xfrm>
        </p:grpSpPr>
        <p:sp>
          <p:nvSpPr>
            <p:cNvPr id="21" name="Oval 20">
              <a:extLst>
                <a:ext uri="{FF2B5EF4-FFF2-40B4-BE49-F238E27FC236}">
                  <a16:creationId xmlns:a16="http://schemas.microsoft.com/office/drawing/2014/main" id="{05FA45D0-4BCF-CCAC-2F12-D844B451716C}"/>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2A543DF-E129-3DF3-00DF-AED4AF515D84}"/>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Solutions de micro-réseau</a:t>
              </a:r>
            </a:p>
          </p:txBody>
        </p:sp>
      </p:grpSp>
      <p:grpSp>
        <p:nvGrpSpPr>
          <p:cNvPr id="23" name="Group 22">
            <a:extLst>
              <a:ext uri="{FF2B5EF4-FFF2-40B4-BE49-F238E27FC236}">
                <a16:creationId xmlns:a16="http://schemas.microsoft.com/office/drawing/2014/main" id="{3A0E5117-9BCF-3CF8-B9A7-AAE005F6F121}"/>
              </a:ext>
            </a:extLst>
          </p:cNvPr>
          <p:cNvGrpSpPr/>
          <p:nvPr/>
        </p:nvGrpSpPr>
        <p:grpSpPr>
          <a:xfrm>
            <a:off x="6093372" y="2479960"/>
            <a:ext cx="1493919" cy="1217210"/>
            <a:chOff x="523473" y="3011772"/>
            <a:chExt cx="1493919" cy="1217210"/>
          </a:xfrm>
        </p:grpSpPr>
        <p:sp>
          <p:nvSpPr>
            <p:cNvPr id="24" name="Oval 23">
              <a:extLst>
                <a:ext uri="{FF2B5EF4-FFF2-40B4-BE49-F238E27FC236}">
                  <a16:creationId xmlns:a16="http://schemas.microsoft.com/office/drawing/2014/main" id="{57F097AC-C2D2-3C0D-A669-C2CE65BA9CA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C0F6FFBB-380E-A18F-CB6A-1CC3E239ECBC}"/>
                </a:ext>
              </a:extLst>
            </p:cNvPr>
            <p:cNvSpPr txBox="1"/>
            <p:nvPr/>
          </p:nvSpPr>
          <p:spPr>
            <a:xfrm>
              <a:off x="523473" y="3628818"/>
              <a:ext cx="1493919" cy="600164"/>
            </a:xfrm>
            <a:prstGeom prst="rect">
              <a:avLst/>
            </a:prstGeom>
            <a:noFill/>
          </p:spPr>
          <p:txBody>
            <a:bodyPr wrap="square" rtlCol="0">
              <a:spAutoFit/>
            </a:bodyPr>
            <a:lstStyle/>
            <a:p>
              <a:pPr algn="ctr"/>
              <a:r>
                <a:rPr lang="fr-FR" sz="1100">
                  <a:solidFill>
                    <a:schemeClr val="bg1"/>
                  </a:solidFill>
                  <a:latin typeface="Arial" panose="020B0604020202020204" pitchFamily="34" charset="0"/>
                  <a:cs typeface="Arial" panose="020B0604020202020204" pitchFamily="34" charset="0"/>
                </a:rPr>
                <a:t>Parc immobilier à haute efficacité énergétique</a:t>
              </a:r>
              <a:endParaRPr lang="fr-FR" sz="1100" err="1">
                <a:solidFill>
                  <a:schemeClr val="bg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07341CC9-087D-9D36-3403-38525FB9E5B2}"/>
              </a:ext>
            </a:extLst>
          </p:cNvPr>
          <p:cNvGrpSpPr/>
          <p:nvPr/>
        </p:nvGrpSpPr>
        <p:grpSpPr>
          <a:xfrm>
            <a:off x="2301165" y="2126592"/>
            <a:ext cx="2325989" cy="908952"/>
            <a:chOff x="950539" y="2840091"/>
            <a:chExt cx="2325989" cy="908952"/>
          </a:xfrm>
        </p:grpSpPr>
        <p:sp>
          <p:nvSpPr>
            <p:cNvPr id="32" name="Isosceles Triangle 31">
              <a:extLst>
                <a:ext uri="{FF2B5EF4-FFF2-40B4-BE49-F238E27FC236}">
                  <a16:creationId xmlns:a16="http://schemas.microsoft.com/office/drawing/2014/main" id="{47F67260-9A64-4A2E-A1D2-D6CBB807001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21054FA0-C8A0-5337-9AF8-4F1FB720D9D8}"/>
                </a:ext>
              </a:extLst>
            </p:cNvPr>
            <p:cNvSpPr txBox="1"/>
            <p:nvPr/>
          </p:nvSpPr>
          <p:spPr>
            <a:xfrm>
              <a:off x="1694998" y="2916617"/>
              <a:ext cx="1581530" cy="430887"/>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Bâtiments résidentiels et commerciaux</a:t>
              </a:r>
            </a:p>
          </p:txBody>
        </p:sp>
      </p:grpSp>
      <p:grpSp>
        <p:nvGrpSpPr>
          <p:cNvPr id="56" name="Group 55">
            <a:extLst>
              <a:ext uri="{FF2B5EF4-FFF2-40B4-BE49-F238E27FC236}">
                <a16:creationId xmlns:a16="http://schemas.microsoft.com/office/drawing/2014/main" id="{1A583EF1-5BF3-68C8-2B6B-0BB4352B0A0D}"/>
              </a:ext>
            </a:extLst>
          </p:cNvPr>
          <p:cNvGrpSpPr/>
          <p:nvPr/>
        </p:nvGrpSpPr>
        <p:grpSpPr>
          <a:xfrm>
            <a:off x="1678758" y="3509153"/>
            <a:ext cx="2402327" cy="1386487"/>
            <a:chOff x="1678758" y="3509153"/>
            <a:chExt cx="2402327" cy="1386487"/>
          </a:xfrm>
        </p:grpSpPr>
        <p:grpSp>
          <p:nvGrpSpPr>
            <p:cNvPr id="26" name="Group 25">
              <a:extLst>
                <a:ext uri="{FF2B5EF4-FFF2-40B4-BE49-F238E27FC236}">
                  <a16:creationId xmlns:a16="http://schemas.microsoft.com/office/drawing/2014/main" id="{F929727E-21DE-7585-C7DD-FBB6BCA9133F}"/>
                </a:ext>
              </a:extLst>
            </p:cNvPr>
            <p:cNvGrpSpPr/>
            <p:nvPr/>
          </p:nvGrpSpPr>
          <p:grpSpPr>
            <a:xfrm>
              <a:off x="1678758" y="3509153"/>
              <a:ext cx="1321196" cy="1047933"/>
              <a:chOff x="696196" y="3011772"/>
              <a:chExt cx="1321196" cy="1047933"/>
            </a:xfrm>
          </p:grpSpPr>
          <p:sp>
            <p:nvSpPr>
              <p:cNvPr id="27" name="Oval 26">
                <a:extLst>
                  <a:ext uri="{FF2B5EF4-FFF2-40B4-BE49-F238E27FC236}">
                    <a16:creationId xmlns:a16="http://schemas.microsoft.com/office/drawing/2014/main" id="{F1934D7D-8BB1-7B9B-C9A6-BCB08D603D03}"/>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FCF19489-AE9A-CF6C-6848-2E14E03B74AB}"/>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Stockage d'énergie</a:t>
                </a:r>
                <a:endParaRPr lang="en-GB" sz="1100" err="1">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1A1A98CA-4159-2C85-7521-4C2B278AC817}"/>
                </a:ext>
              </a:extLst>
            </p:cNvPr>
            <p:cNvGrpSpPr/>
            <p:nvPr/>
          </p:nvGrpSpPr>
          <p:grpSpPr>
            <a:xfrm>
              <a:off x="2759889" y="3509153"/>
              <a:ext cx="1321196" cy="1386487"/>
              <a:chOff x="696196" y="4214930"/>
              <a:chExt cx="1321196" cy="1386487"/>
            </a:xfrm>
          </p:grpSpPr>
          <p:sp>
            <p:nvSpPr>
              <p:cNvPr id="38" name="Oval 37">
                <a:extLst>
                  <a:ext uri="{FF2B5EF4-FFF2-40B4-BE49-F238E27FC236}">
                    <a16:creationId xmlns:a16="http://schemas.microsoft.com/office/drawing/2014/main" id="{8B8DB4C3-A26D-74F6-8438-05DDCEAA9B0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000B471C-393F-82ED-E802-EF9EDC54C23A}"/>
                  </a:ext>
                </a:extLst>
              </p:cNvPr>
              <p:cNvSpPr txBox="1"/>
              <p:nvPr/>
            </p:nvSpPr>
            <p:spPr>
              <a:xfrm>
                <a:off x="696196" y="4831976"/>
                <a:ext cx="1321196" cy="769441"/>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Production décentralisée d’énergie solaire</a:t>
                </a:r>
              </a:p>
              <a:p>
                <a:pPr algn="ctr"/>
                <a:endParaRPr lang="en-GB" sz="1100">
                  <a:solidFill>
                    <a:schemeClr val="bg1"/>
                  </a:solidFill>
                  <a:latin typeface="Arial" panose="020B0604020202020204" pitchFamily="34" charset="0"/>
                  <a:cs typeface="Arial" panose="020B0604020202020204" pitchFamily="34" charset="0"/>
                </a:endParaRPr>
              </a:p>
            </p:txBody>
          </p:sp>
        </p:grpSp>
      </p:grpSp>
      <p:cxnSp>
        <p:nvCxnSpPr>
          <p:cNvPr id="40" name="Straight Connector 39">
            <a:extLst>
              <a:ext uri="{FF2B5EF4-FFF2-40B4-BE49-F238E27FC236}">
                <a16:creationId xmlns:a16="http://schemas.microsoft.com/office/drawing/2014/main" id="{25B2A8E3-FAF5-66F9-EED3-0E233508A76C}"/>
              </a:ext>
            </a:extLst>
          </p:cNvPr>
          <p:cNvCxnSpPr>
            <a:cxnSpLocks/>
          </p:cNvCxnSpPr>
          <p:nvPr/>
        </p:nvCxnSpPr>
        <p:spPr>
          <a:xfrm>
            <a:off x="1654657" y="2626737"/>
            <a:ext cx="0" cy="23454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C3BA0D-1E3A-A816-B1CB-721B0CCC7EEF}"/>
              </a:ext>
            </a:extLst>
          </p:cNvPr>
          <p:cNvCxnSpPr>
            <a:cxnSpLocks/>
          </p:cNvCxnSpPr>
          <p:nvPr/>
        </p:nvCxnSpPr>
        <p:spPr>
          <a:xfrm>
            <a:off x="1654657" y="4966133"/>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5415FC4-D0EB-C01E-F14A-AF8671493466}"/>
              </a:ext>
            </a:extLst>
          </p:cNvPr>
          <p:cNvGrpSpPr/>
          <p:nvPr/>
        </p:nvGrpSpPr>
        <p:grpSpPr>
          <a:xfrm>
            <a:off x="2219323" y="4625120"/>
            <a:ext cx="1321196" cy="1217210"/>
            <a:chOff x="696196" y="4214930"/>
            <a:chExt cx="1321196" cy="1217210"/>
          </a:xfrm>
        </p:grpSpPr>
        <p:sp>
          <p:nvSpPr>
            <p:cNvPr id="35" name="Oval 34">
              <a:extLst>
                <a:ext uri="{FF2B5EF4-FFF2-40B4-BE49-F238E27FC236}">
                  <a16:creationId xmlns:a16="http://schemas.microsoft.com/office/drawing/2014/main" id="{71F25E72-8AD7-C56C-1126-DB25432807BF}"/>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5A40DCDA-9997-450D-E35E-FBBF17E27B12}"/>
                </a:ext>
              </a:extLst>
            </p:cNvPr>
            <p:cNvSpPr txBox="1"/>
            <p:nvPr/>
          </p:nvSpPr>
          <p:spPr>
            <a:xfrm>
              <a:off x="696196" y="4831976"/>
              <a:ext cx="1321196" cy="600164"/>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Production d'énergie de secours</a:t>
              </a:r>
              <a:endParaRPr lang="en-GB" sz="1100" err="1">
                <a:solidFill>
                  <a:schemeClr val="bg1"/>
                </a:solidFill>
                <a:latin typeface="Arial" panose="020B0604020202020204" pitchFamily="34" charset="0"/>
                <a:cs typeface="Arial" panose="020B0604020202020204" pitchFamily="34" charset="0"/>
              </a:endParaRPr>
            </a:p>
          </p:txBody>
        </p:sp>
      </p:grpSp>
      <p:sp>
        <p:nvSpPr>
          <p:cNvPr id="57" name="Isosceles Triangle 56">
            <a:extLst>
              <a:ext uri="{FF2B5EF4-FFF2-40B4-BE49-F238E27FC236}">
                <a16:creationId xmlns:a16="http://schemas.microsoft.com/office/drawing/2014/main" id="{1764AF05-8F45-078B-1764-52839D0CF7A0}"/>
              </a:ext>
            </a:extLst>
          </p:cNvPr>
          <p:cNvSpPr/>
          <p:nvPr/>
        </p:nvSpPr>
        <p:spPr>
          <a:xfrm>
            <a:off x="5132613" y="1772633"/>
            <a:ext cx="3563190" cy="3294042"/>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63" name="Group 62">
            <a:extLst>
              <a:ext uri="{FF2B5EF4-FFF2-40B4-BE49-F238E27FC236}">
                <a16:creationId xmlns:a16="http://schemas.microsoft.com/office/drawing/2014/main" id="{9882934D-18E9-59D3-023E-1DDFF5206DEB}"/>
              </a:ext>
            </a:extLst>
          </p:cNvPr>
          <p:cNvGrpSpPr/>
          <p:nvPr/>
        </p:nvGrpSpPr>
        <p:grpSpPr>
          <a:xfrm>
            <a:off x="5565228" y="3592324"/>
            <a:ext cx="1402554" cy="1386487"/>
            <a:chOff x="754168" y="3011772"/>
            <a:chExt cx="1402554" cy="1386487"/>
          </a:xfrm>
        </p:grpSpPr>
        <p:sp>
          <p:nvSpPr>
            <p:cNvPr id="64" name="Oval 63">
              <a:extLst>
                <a:ext uri="{FF2B5EF4-FFF2-40B4-BE49-F238E27FC236}">
                  <a16:creationId xmlns:a16="http://schemas.microsoft.com/office/drawing/2014/main" id="{D5686F72-D184-DB57-8360-F278CB2E7E17}"/>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TextBox 64">
              <a:extLst>
                <a:ext uri="{FF2B5EF4-FFF2-40B4-BE49-F238E27FC236}">
                  <a16:creationId xmlns:a16="http://schemas.microsoft.com/office/drawing/2014/main" id="{D2993280-4587-5D02-37C8-E4BA6A9B4863}"/>
                </a:ext>
              </a:extLst>
            </p:cNvPr>
            <p:cNvSpPr txBox="1"/>
            <p:nvPr/>
          </p:nvSpPr>
          <p:spPr>
            <a:xfrm>
              <a:off x="754168" y="3628818"/>
              <a:ext cx="1402554" cy="769441"/>
            </a:xfrm>
            <a:prstGeom prst="rect">
              <a:avLst/>
            </a:prstGeom>
            <a:noFill/>
          </p:spPr>
          <p:txBody>
            <a:bodyPr wrap="square" rtlCol="0">
              <a:spAutoFit/>
            </a:bodyPr>
            <a:lstStyle/>
            <a:p>
              <a:pPr algn="ctr"/>
              <a:r>
                <a:rPr lang="fr-FR" sz="1100">
                  <a:solidFill>
                    <a:schemeClr val="bg1"/>
                  </a:solidFill>
                  <a:latin typeface="Arial" panose="020B0604020202020204" pitchFamily="34" charset="0"/>
                  <a:cs typeface="Arial" panose="020B0604020202020204" pitchFamily="34" charset="0"/>
                </a:rPr>
                <a:t>Faible teneur en carbone du chauffage et du refroidissement</a:t>
              </a:r>
              <a:endParaRPr lang="fr-FR" sz="1100" err="1">
                <a:solidFill>
                  <a:schemeClr val="bg1"/>
                </a:solidFill>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F63E85B6-DECC-E9B6-E9F5-C14D50C3E2AF}"/>
              </a:ext>
            </a:extLst>
          </p:cNvPr>
          <p:cNvGrpSpPr/>
          <p:nvPr/>
        </p:nvGrpSpPr>
        <p:grpSpPr>
          <a:xfrm>
            <a:off x="6857028" y="3602232"/>
            <a:ext cx="1460526" cy="1217210"/>
            <a:chOff x="696196" y="3011772"/>
            <a:chExt cx="1460526" cy="1217210"/>
          </a:xfrm>
        </p:grpSpPr>
        <p:sp>
          <p:nvSpPr>
            <p:cNvPr id="67" name="Oval 66">
              <a:extLst>
                <a:ext uri="{FF2B5EF4-FFF2-40B4-BE49-F238E27FC236}">
                  <a16:creationId xmlns:a16="http://schemas.microsoft.com/office/drawing/2014/main" id="{6D08116E-9368-B146-77EF-BBE83CE03086}"/>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8" name="TextBox 67">
              <a:extLst>
                <a:ext uri="{FF2B5EF4-FFF2-40B4-BE49-F238E27FC236}">
                  <a16:creationId xmlns:a16="http://schemas.microsoft.com/office/drawing/2014/main" id="{6E26A851-9E1A-4571-3153-E411BA25C803}"/>
                </a:ext>
              </a:extLst>
            </p:cNvPr>
            <p:cNvSpPr txBox="1"/>
            <p:nvPr/>
          </p:nvSpPr>
          <p:spPr>
            <a:xfrm>
              <a:off x="696196" y="3628818"/>
              <a:ext cx="1460526" cy="600164"/>
            </a:xfrm>
            <a:prstGeom prst="rect">
              <a:avLst/>
            </a:prstGeom>
            <a:noFill/>
          </p:spPr>
          <p:txBody>
            <a:bodyPr wrap="square" rtlCol="0">
              <a:spAutoFit/>
            </a:bodyPr>
            <a:lstStyle/>
            <a:p>
              <a:pPr algn="ctr"/>
              <a:r>
                <a:rPr lang="fr-FR" sz="1100">
                  <a:solidFill>
                    <a:schemeClr val="bg1"/>
                  </a:solidFill>
                  <a:latin typeface="Arial" panose="020B0604020202020204" pitchFamily="34" charset="0"/>
                  <a:cs typeface="Arial" panose="020B0604020202020204" pitchFamily="34" charset="0"/>
                </a:rPr>
                <a:t>Matériel de cuisson et combustibles propres </a:t>
              </a:r>
            </a:p>
          </p:txBody>
        </p:sp>
      </p:grpSp>
      <p:cxnSp>
        <p:nvCxnSpPr>
          <p:cNvPr id="70" name="Straight Connector 69">
            <a:extLst>
              <a:ext uri="{FF2B5EF4-FFF2-40B4-BE49-F238E27FC236}">
                <a16:creationId xmlns:a16="http://schemas.microsoft.com/office/drawing/2014/main" id="{AE482449-3CC9-E495-69E4-2FAD09122E5E}"/>
              </a:ext>
            </a:extLst>
          </p:cNvPr>
          <p:cNvCxnSpPr>
            <a:cxnSpLocks/>
            <a:stCxn id="32" idx="0"/>
            <a:endCxn id="57" idx="0"/>
          </p:cNvCxnSpPr>
          <p:nvPr/>
        </p:nvCxnSpPr>
        <p:spPr>
          <a:xfrm flipV="1">
            <a:off x="2826571" y="1772633"/>
            <a:ext cx="4087637" cy="35395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D48D8A-4550-5D5F-7FD9-AF0DEED8938F}"/>
              </a:ext>
            </a:extLst>
          </p:cNvPr>
          <p:cNvCxnSpPr>
            <a:cxnSpLocks/>
            <a:endCxn id="57" idx="2"/>
          </p:cNvCxnSpPr>
          <p:nvPr/>
        </p:nvCxnSpPr>
        <p:spPr>
          <a:xfrm>
            <a:off x="3351976" y="3035544"/>
            <a:ext cx="1780637" cy="2031131"/>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3" name="Graphic 92" descr="Building outline">
            <a:extLst>
              <a:ext uri="{FF2B5EF4-FFF2-40B4-BE49-F238E27FC236}">
                <a16:creationId xmlns:a16="http://schemas.microsoft.com/office/drawing/2014/main" id="{DC8E8EB2-4620-A720-785D-B72E818B2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103" name="Graphic 102" descr="Home outline">
            <a:extLst>
              <a:ext uri="{FF2B5EF4-FFF2-40B4-BE49-F238E27FC236}">
                <a16:creationId xmlns:a16="http://schemas.microsoft.com/office/drawing/2014/main" id="{2B43D06C-5951-2D53-A1AF-9C0290F7B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2" name="Picture 12" descr="Generator - Free industry icons">
            <a:extLst>
              <a:ext uri="{FF2B5EF4-FFF2-40B4-BE49-F238E27FC236}">
                <a16:creationId xmlns:a16="http://schemas.microsoft.com/office/drawing/2014/main" id="{60613045-989F-0BEA-ACEE-FDC251FD0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ttery charging outline">
            <a:extLst>
              <a:ext uri="{FF2B5EF4-FFF2-40B4-BE49-F238E27FC236}">
                <a16:creationId xmlns:a16="http://schemas.microsoft.com/office/drawing/2014/main" id="{E2E99936-38F3-3F3E-4A4A-AC634988B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 name="Picture 36" descr="Low-Carbon Icons - Free SVG &amp; PNG Low-Carbon Images - Noun Project">
            <a:extLst>
              <a:ext uri="{FF2B5EF4-FFF2-40B4-BE49-F238E27FC236}">
                <a16:creationId xmlns:a16="http://schemas.microsoft.com/office/drawing/2014/main" id="{43365EE6-4DDC-62CF-AE5E-C4B86B7B90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4" descr="Best Epc Royalty-Free Images, Stock Photos &amp; Pictures | Shutterstock">
            <a:extLst>
              <a:ext uri="{FF2B5EF4-FFF2-40B4-BE49-F238E27FC236}">
                <a16:creationId xmlns:a16="http://schemas.microsoft.com/office/drawing/2014/main" id="{04D98BF9-736B-7B1F-4B80-587BF90A1507}"/>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Solar Roof Icons - Free SVG &amp; PNG Solar Roof Images - Noun Project">
            <a:extLst>
              <a:ext uri="{FF2B5EF4-FFF2-40B4-BE49-F238E27FC236}">
                <a16:creationId xmlns:a16="http://schemas.microsoft.com/office/drawing/2014/main" id="{3A4BC8A4-3B20-0570-6DC5-0624ED81B5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Off-page Connector 10">
            <a:extLst>
              <a:ext uri="{FF2B5EF4-FFF2-40B4-BE49-F238E27FC236}">
                <a16:creationId xmlns:a16="http://schemas.microsoft.com/office/drawing/2014/main" id="{906E07CA-35B8-2C01-DAF5-75009BAAF8E2}"/>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descr="Lightning bolt with solid fill">
            <a:extLst>
              <a:ext uri="{FF2B5EF4-FFF2-40B4-BE49-F238E27FC236}">
                <a16:creationId xmlns:a16="http://schemas.microsoft.com/office/drawing/2014/main" id="{A4A4A9F6-E29A-95A2-836D-4EFEE54B31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1026" name="Picture 2" descr="Cooking - Free Tools and utensils icons">
            <a:extLst>
              <a:ext uri="{FF2B5EF4-FFF2-40B4-BE49-F238E27FC236}">
                <a16:creationId xmlns:a16="http://schemas.microsoft.com/office/drawing/2014/main" id="{8F077577-6C8F-E90B-6F90-3F9E193B2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olar Roof Icons - Free SVG &amp; PNG Solar Roof Images - Noun Project">
            <a:extLst>
              <a:ext uri="{FF2B5EF4-FFF2-40B4-BE49-F238E27FC236}">
                <a16:creationId xmlns:a16="http://schemas.microsoft.com/office/drawing/2014/main" id="{97C82FD6-0350-CB10-C5C3-D48515C62B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
        <p:nvSpPr>
          <p:cNvPr id="60" name="Slide Number Placeholder 2">
            <a:extLst>
              <a:ext uri="{FF2B5EF4-FFF2-40B4-BE49-F238E27FC236}">
                <a16:creationId xmlns:a16="http://schemas.microsoft.com/office/drawing/2014/main" id="{A38FFE98-8D3F-4607-9595-5C64A74E15A2}"/>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24</a:t>
            </a:fld>
            <a:endParaRPr lang="en-US"/>
          </a:p>
        </p:txBody>
      </p:sp>
      <p:grpSp>
        <p:nvGrpSpPr>
          <p:cNvPr id="61" name="Group 60">
            <a:extLst>
              <a:ext uri="{FF2B5EF4-FFF2-40B4-BE49-F238E27FC236}">
                <a16:creationId xmlns:a16="http://schemas.microsoft.com/office/drawing/2014/main" id="{B34F3162-5B5A-4660-9BB6-2973375D5E7B}"/>
              </a:ext>
            </a:extLst>
          </p:cNvPr>
          <p:cNvGrpSpPr/>
          <p:nvPr/>
        </p:nvGrpSpPr>
        <p:grpSpPr>
          <a:xfrm>
            <a:off x="9597323" y="745110"/>
            <a:ext cx="146522" cy="280390"/>
            <a:chOff x="5545138" y="625475"/>
            <a:chExt cx="1489075" cy="2849563"/>
          </a:xfrm>
        </p:grpSpPr>
        <p:sp>
          <p:nvSpPr>
            <p:cNvPr id="69" name="Freeform 117">
              <a:extLst>
                <a:ext uri="{FF2B5EF4-FFF2-40B4-BE49-F238E27FC236}">
                  <a16:creationId xmlns:a16="http://schemas.microsoft.com/office/drawing/2014/main" id="{71E5B9BE-79F8-4B2A-B4D8-0E2F2DAD2DA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5C26D73D-1128-4A55-862A-32800F4ACC8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1" name="Oval 120">
            <a:hlinkClick r:id="rId16" action="ppaction://hlinksldjump"/>
            <a:extLst>
              <a:ext uri="{FF2B5EF4-FFF2-40B4-BE49-F238E27FC236}">
                <a16:creationId xmlns:a16="http://schemas.microsoft.com/office/drawing/2014/main" id="{BDBAE036-05E0-4B88-A860-C11238D4B81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2" name="Oval 121">
            <a:hlinkClick r:id="rId17" action="ppaction://hlinksldjump"/>
            <a:extLst>
              <a:ext uri="{FF2B5EF4-FFF2-40B4-BE49-F238E27FC236}">
                <a16:creationId xmlns:a16="http://schemas.microsoft.com/office/drawing/2014/main" id="{4BD7315B-38C7-46E9-BDEE-8A3E0973968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3" name="Oval 122">
            <a:hlinkClick r:id="rId16" action="ppaction://hlinksldjump"/>
            <a:extLst>
              <a:ext uri="{FF2B5EF4-FFF2-40B4-BE49-F238E27FC236}">
                <a16:creationId xmlns:a16="http://schemas.microsoft.com/office/drawing/2014/main" id="{70A64221-4EE7-4223-B6DF-9DADCBB749E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4" name="Oval 123">
            <a:hlinkClick r:id="rId18" action="ppaction://hlinksldjump"/>
            <a:extLst>
              <a:ext uri="{FF2B5EF4-FFF2-40B4-BE49-F238E27FC236}">
                <a16:creationId xmlns:a16="http://schemas.microsoft.com/office/drawing/2014/main" id="{0D93737E-A843-4DCC-9ABC-BF335E1D03C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5" name="Oval 124">
            <a:hlinkClick r:id="rId19" action="ppaction://hlinksldjump"/>
            <a:extLst>
              <a:ext uri="{FF2B5EF4-FFF2-40B4-BE49-F238E27FC236}">
                <a16:creationId xmlns:a16="http://schemas.microsoft.com/office/drawing/2014/main" id="{E97774AD-45F0-42C7-AF02-15DB6339132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6" name="Oval 125">
            <a:hlinkClick r:id="rId20" action="ppaction://hlinksldjump"/>
            <a:extLst>
              <a:ext uri="{FF2B5EF4-FFF2-40B4-BE49-F238E27FC236}">
                <a16:creationId xmlns:a16="http://schemas.microsoft.com/office/drawing/2014/main" id="{A79ADCCB-FD95-42D3-8075-77BEDE08DAF7}"/>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hlinkClick r:id="rId21" action="ppaction://hlinksldjump"/>
            <a:extLst>
              <a:ext uri="{FF2B5EF4-FFF2-40B4-BE49-F238E27FC236}">
                <a16:creationId xmlns:a16="http://schemas.microsoft.com/office/drawing/2014/main" id="{BED6D668-1A4E-4A28-A4CC-0BABFCB8D3C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hlinkClick r:id="rId22" action="ppaction://hlinksldjump"/>
            <a:extLst>
              <a:ext uri="{FF2B5EF4-FFF2-40B4-BE49-F238E27FC236}">
                <a16:creationId xmlns:a16="http://schemas.microsoft.com/office/drawing/2014/main" id="{C582CA2A-3FA6-47CC-8937-95B43925774B}"/>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hlinkClick r:id="rId23" action="ppaction://hlinksldjump"/>
            <a:extLst>
              <a:ext uri="{FF2B5EF4-FFF2-40B4-BE49-F238E27FC236}">
                <a16:creationId xmlns:a16="http://schemas.microsoft.com/office/drawing/2014/main" id="{524E6B30-CD8C-4C03-8BA7-40BD705F62D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hlinkClick r:id="rId24" action="ppaction://hlinksldjump"/>
            <a:extLst>
              <a:ext uri="{FF2B5EF4-FFF2-40B4-BE49-F238E27FC236}">
                <a16:creationId xmlns:a16="http://schemas.microsoft.com/office/drawing/2014/main" id="{B529B297-18D4-4EA3-A737-7BBE3F1974C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258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p:txBody>
          <a:bodyPr/>
          <a:lstStyle/>
          <a:p>
            <a:r>
              <a:rPr lang="en">
                <a:solidFill>
                  <a:schemeClr val="accent6"/>
                </a:solidFill>
              </a:rPr>
              <a:t>Comment utiliser cette boîte à outils</a:t>
            </a:r>
            <a:br>
              <a:rPr lang="en-GB">
                <a:solidFill>
                  <a:srgbClr val="1C3567"/>
                </a:solidFill>
              </a:rPr>
            </a:br>
            <a:r>
              <a:rPr lang="en" sz="2400" b="0"/>
              <a:t>Utilisation des modules et des outils</a:t>
            </a:r>
            <a:endParaRPr lang="en-GB" sz="2400" b="0">
              <a:solidFill>
                <a:srgbClr val="1C3567"/>
              </a:solidFill>
            </a:endParaRPr>
          </a:p>
        </p:txBody>
      </p:sp>
      <p:sp>
        <p:nvSpPr>
          <p:cNvPr id="8" name="Content Placeholder 7">
            <a:extLst>
              <a:ext uri="{FF2B5EF4-FFF2-40B4-BE49-F238E27FC236}">
                <a16:creationId xmlns:a16="http://schemas.microsoft.com/office/drawing/2014/main" id="{569D0A1B-648F-6490-04C1-A5BDBB7BDA9F}"/>
              </a:ext>
            </a:extLst>
          </p:cNvPr>
          <p:cNvSpPr>
            <a:spLocks noGrp="1"/>
          </p:cNvSpPr>
          <p:nvPr>
            <p:ph idx="14"/>
          </p:nvPr>
        </p:nvSpPr>
        <p:spPr/>
        <p:txBody>
          <a:bodyPr/>
          <a:lstStyle/>
          <a:p>
            <a:r>
              <a:rPr lang="fr-FR">
                <a:solidFill>
                  <a:srgbClr val="1C3567"/>
                </a:solidFill>
              </a:rPr>
              <a:t>Introduction de la boîte à outils</a:t>
            </a:r>
          </a:p>
        </p:txBody>
      </p:sp>
      <p:sp>
        <p:nvSpPr>
          <p:cNvPr id="9" name="Slide Number Placeholder 8">
            <a:extLst>
              <a:ext uri="{FF2B5EF4-FFF2-40B4-BE49-F238E27FC236}">
                <a16:creationId xmlns:a16="http://schemas.microsoft.com/office/drawing/2014/main" id="{3254F9F3-C2E5-F4BA-EB29-818C30BDE0EC}"/>
              </a:ext>
            </a:extLst>
          </p:cNvPr>
          <p:cNvSpPr>
            <a:spLocks noGrp="1"/>
          </p:cNvSpPr>
          <p:nvPr>
            <p:ph type="sldNum" sz="quarter" idx="12"/>
          </p:nvPr>
        </p:nvSpPr>
        <p:spPr/>
        <p:txBody>
          <a:bodyPr/>
          <a:lstStyle/>
          <a:p>
            <a:fld id="{CE97AC88-B9C7-4AEF-9990-0777AFA0136D}" type="slidenum">
              <a:rPr lang="en-US" smtClean="0"/>
              <a:t>25</a:t>
            </a:fld>
            <a:endParaRPr lang="en-US"/>
          </a:p>
        </p:txBody>
      </p:sp>
      <p:sp>
        <p:nvSpPr>
          <p:cNvPr id="17" name="Content Placeholder 12">
            <a:extLst>
              <a:ext uri="{FF2B5EF4-FFF2-40B4-BE49-F238E27FC236}">
                <a16:creationId xmlns:a16="http://schemas.microsoft.com/office/drawing/2014/main" id="{26DDBB59-D8FC-2A51-0A96-38F7A91A1DBA}"/>
              </a:ext>
            </a:extLst>
          </p:cNvPr>
          <p:cNvSpPr txBox="1">
            <a:spLocks/>
          </p:cNvSpPr>
          <p:nvPr/>
        </p:nvSpPr>
        <p:spPr>
          <a:xfrm>
            <a:off x="685801" y="1845994"/>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accent6"/>
              </a:buClr>
              <a:buSzPts val="1000"/>
            </a:pPr>
            <a:r>
              <a:rPr lang="en-US" sz="1200" b="1">
                <a:solidFill>
                  <a:schemeClr val="accent6"/>
                </a:solidFill>
              </a:rPr>
              <a:t>Contenu du module</a:t>
            </a:r>
            <a:endParaRPr lang="en-US" sz="1800"/>
          </a:p>
          <a:p>
            <a:pPr>
              <a:lnSpc>
                <a:spcPct val="120000"/>
              </a:lnSpc>
            </a:pPr>
            <a:r>
              <a:rPr lang="fr-FR" sz="1200" b="0">
                <a:solidFill>
                  <a:schemeClr val="tx1"/>
                </a:solidFill>
              </a:rPr>
              <a:t>Chaque module de cette boîte à outils présente tout d’abord le contexte et le contenu du module. Le contenu s'appuie sur les concepts et le langage relatifs à l'AEPE issus de recherches menées par la GCoM en 2023. Ils sont présentés d'une manière de manière à analyser vos expériences en tant qu'agents des collectivités locales et à déterminer vos prochaines étapes. </a:t>
            </a:r>
          </a:p>
          <a:p>
            <a:pPr>
              <a:lnSpc>
                <a:spcPct val="120000"/>
              </a:lnSpc>
            </a:pPr>
            <a:r>
              <a:rPr lang="fr-FR" sz="1200" b="0">
                <a:solidFill>
                  <a:schemeClr val="tx1"/>
                </a:solidFill>
              </a:rPr>
              <a:t>Chaque module se termine également par une "fiche de diagnostic". Elle vous permettra de vérifier si vous avez atteint les objectifs des modules, en vous offrant un espace pour consolider votre apprentissage de l’AEPE et les réflexions spécifiques à votre collectivité locale.</a:t>
            </a:r>
          </a:p>
          <a:p>
            <a:pPr>
              <a:lnSpc>
                <a:spcPct val="120000"/>
              </a:lnSpc>
            </a:pPr>
            <a:endParaRPr lang="en-GB" b="0">
              <a:solidFill>
                <a:schemeClr val="tx1"/>
              </a:solidFill>
            </a:endParaRPr>
          </a:p>
        </p:txBody>
      </p:sp>
      <p:sp>
        <p:nvSpPr>
          <p:cNvPr id="20" name="Content Placeholder 12">
            <a:extLst>
              <a:ext uri="{FF2B5EF4-FFF2-40B4-BE49-F238E27FC236}">
                <a16:creationId xmlns:a16="http://schemas.microsoft.com/office/drawing/2014/main" id="{227E834F-49BC-ECE3-4ADB-CAF6C7C0629C}"/>
              </a:ext>
            </a:extLst>
          </p:cNvPr>
          <p:cNvSpPr txBox="1">
            <a:spLocks/>
          </p:cNvSpPr>
          <p:nvPr/>
        </p:nvSpPr>
        <p:spPr>
          <a:xfrm>
            <a:off x="5257791" y="1839376"/>
            <a:ext cx="3962399" cy="43481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accent6"/>
              </a:buClr>
              <a:buSzPct val="100000"/>
            </a:pPr>
            <a:r>
              <a:rPr lang="en-US" sz="1200" b="1">
                <a:solidFill>
                  <a:schemeClr val="accent6"/>
                </a:solidFill>
              </a:rPr>
              <a:t>Utiliser les outils</a:t>
            </a:r>
            <a:endParaRPr lang="en-US" sz="1800"/>
          </a:p>
          <a:p>
            <a:pPr>
              <a:lnSpc>
                <a:spcPct val="120000"/>
              </a:lnSpc>
              <a:spcBef>
                <a:spcPts val="900"/>
              </a:spcBef>
              <a:buClr>
                <a:schemeClr val="dk1"/>
              </a:buClr>
              <a:buSzPct val="100000"/>
            </a:pPr>
            <a:r>
              <a:rPr lang="fr-FR" sz="1200" b="0">
                <a:solidFill>
                  <a:schemeClr val="dk1"/>
                </a:solidFill>
              </a:rPr>
              <a:t>Chaque module contient un outil de planification et de discussion sur l’AEPE. Ces outils ont été conçus pour vous guider et vous aider à mettre en pratique ce que vous avez appris dans le module. </a:t>
            </a:r>
            <a:endParaRPr lang="fr-FR" sz="1800" b="0"/>
          </a:p>
          <a:p>
            <a:pPr>
              <a:lnSpc>
                <a:spcPct val="120000"/>
              </a:lnSpc>
              <a:spcBef>
                <a:spcPts val="900"/>
              </a:spcBef>
              <a:buClr>
                <a:schemeClr val="dk1"/>
              </a:buClr>
              <a:buSzPct val="100000"/>
            </a:pPr>
            <a:r>
              <a:rPr lang="fr-FR" sz="1200" b="0">
                <a:solidFill>
                  <a:schemeClr val="dk1"/>
                </a:solidFill>
              </a:rPr>
              <a:t>Chaque outil a été développé pour vous aider dans votre parcours unique en matière d'AEPE, en tenant compte de vos contextes spécifiques. Il n'y a pas d'ordre spécifique dans lequel vous devez compléter les outils - ils sont là pour vous aider à aller à votre propre rythme. </a:t>
            </a:r>
            <a:br>
              <a:rPr lang="fr-FR" sz="1200" b="0">
                <a:solidFill>
                  <a:schemeClr val="dk1"/>
                </a:solidFill>
              </a:rPr>
            </a:br>
            <a:endParaRPr lang="fr-FR" sz="400" b="0">
              <a:solidFill>
                <a:schemeClr val="dk1"/>
              </a:solidFill>
            </a:endParaRPr>
          </a:p>
          <a:p>
            <a:pPr>
              <a:lnSpc>
                <a:spcPct val="120000"/>
              </a:lnSpc>
              <a:spcBef>
                <a:spcPts val="900"/>
              </a:spcBef>
              <a:buClr>
                <a:schemeClr val="dk1"/>
              </a:buClr>
              <a:buSzPct val="100000"/>
            </a:pPr>
            <a:r>
              <a:rPr lang="fr-FR" sz="1200" b="0">
                <a:solidFill>
                  <a:schemeClr val="dk1"/>
                </a:solidFill>
              </a:rPr>
              <a:t>Cependant, nous avons fourni des instructions pour chaque outil, en suggérant:</a:t>
            </a:r>
            <a:endParaRPr lang="fr-FR" sz="1800" b="0"/>
          </a:p>
          <a:p>
            <a:pPr marL="152388" indent="-142863">
              <a:lnSpc>
                <a:spcPct val="120000"/>
              </a:lnSpc>
              <a:spcBef>
                <a:spcPts val="900"/>
              </a:spcBef>
              <a:buClr>
                <a:schemeClr val="dk1"/>
              </a:buClr>
              <a:buSzPct val="100000"/>
              <a:buFont typeface="Arial"/>
              <a:buChar char="•"/>
            </a:pPr>
            <a:r>
              <a:rPr lang="fr-FR" sz="1200" b="0">
                <a:solidFill>
                  <a:schemeClr val="dk1"/>
                </a:solidFill>
              </a:rPr>
              <a:t>le moment opportun pour compléter l'outil;</a:t>
            </a:r>
            <a:endParaRPr lang="fr-FR" sz="1800" b="0"/>
          </a:p>
          <a:p>
            <a:pPr marL="152388" indent="-142863">
              <a:lnSpc>
                <a:spcPct val="120000"/>
              </a:lnSpc>
              <a:spcBef>
                <a:spcPts val="900"/>
              </a:spcBef>
              <a:buClr>
                <a:schemeClr val="dk1"/>
              </a:buClr>
              <a:buSzPct val="100000"/>
              <a:buFont typeface="Arial"/>
              <a:buChar char="•"/>
            </a:pPr>
            <a:r>
              <a:rPr lang="fr-FR" sz="1200" b="0">
                <a:solidFill>
                  <a:schemeClr val="dk1"/>
                </a:solidFill>
              </a:rPr>
              <a:t>qui doit être impliqué dans le processus;</a:t>
            </a:r>
            <a:endParaRPr lang="fr-FR" sz="1800" b="0"/>
          </a:p>
          <a:p>
            <a:pPr marL="152388" indent="-142863">
              <a:lnSpc>
                <a:spcPct val="120000"/>
              </a:lnSpc>
              <a:spcBef>
                <a:spcPts val="900"/>
              </a:spcBef>
              <a:buClr>
                <a:schemeClr val="dk1"/>
              </a:buClr>
              <a:buSzPct val="100000"/>
              <a:buFont typeface="Arial"/>
              <a:buChar char="•"/>
            </a:pPr>
            <a:r>
              <a:rPr lang="fr-FR" sz="1200" b="0">
                <a:solidFill>
                  <a:schemeClr val="dk1"/>
                </a:solidFill>
              </a:rPr>
              <a:t>des "configurations" recommandées, par exemple, certains outils contiennent des liens vers des bases de données numériques, tandis que d'autres sont proposés sous forme de fiches de travail (imprimées ou sur un tableau blanc numérique).</a:t>
            </a:r>
            <a:endParaRPr lang="fr-FR" sz="1800" b="0">
              <a:solidFill>
                <a:schemeClr val="dk1"/>
              </a:solidFill>
            </a:endParaRPr>
          </a:p>
        </p:txBody>
      </p:sp>
      <p:sp>
        <p:nvSpPr>
          <p:cNvPr id="42" name="Oval 41">
            <a:hlinkClick r:id="rId3" action="ppaction://hlinksldjump"/>
            <a:extLst>
              <a:ext uri="{FF2B5EF4-FFF2-40B4-BE49-F238E27FC236}">
                <a16:creationId xmlns:a16="http://schemas.microsoft.com/office/drawing/2014/main" id="{667C86C7-7A9E-4ABA-8339-1C49C3E6A23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4" action="ppaction://hlinksldjump"/>
            <a:extLst>
              <a:ext uri="{FF2B5EF4-FFF2-40B4-BE49-F238E27FC236}">
                <a16:creationId xmlns:a16="http://schemas.microsoft.com/office/drawing/2014/main" id="{723CAB60-3E63-49E1-B06F-F1B6089CC11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3" action="ppaction://hlinksldjump"/>
            <a:extLst>
              <a:ext uri="{FF2B5EF4-FFF2-40B4-BE49-F238E27FC236}">
                <a16:creationId xmlns:a16="http://schemas.microsoft.com/office/drawing/2014/main" id="{D4E97FB9-8D24-4FD3-8247-D07F3F5680BE}"/>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5" action="ppaction://hlinksldjump"/>
            <a:extLst>
              <a:ext uri="{FF2B5EF4-FFF2-40B4-BE49-F238E27FC236}">
                <a16:creationId xmlns:a16="http://schemas.microsoft.com/office/drawing/2014/main" id="{A7394ADC-4DEB-4BA2-96C0-2CFAA763170D}"/>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6" action="ppaction://hlinksldjump"/>
            <a:extLst>
              <a:ext uri="{FF2B5EF4-FFF2-40B4-BE49-F238E27FC236}">
                <a16:creationId xmlns:a16="http://schemas.microsoft.com/office/drawing/2014/main" id="{160970CE-69FC-420E-B447-246588B5602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Oval 46">
            <a:hlinkClick r:id="rId7" action="ppaction://hlinksldjump"/>
            <a:extLst>
              <a:ext uri="{FF2B5EF4-FFF2-40B4-BE49-F238E27FC236}">
                <a16:creationId xmlns:a16="http://schemas.microsoft.com/office/drawing/2014/main" id="{59D0935E-A2D1-4E1C-829E-9E4CCBE4BEB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8" action="ppaction://hlinksldjump"/>
            <a:extLst>
              <a:ext uri="{FF2B5EF4-FFF2-40B4-BE49-F238E27FC236}">
                <a16:creationId xmlns:a16="http://schemas.microsoft.com/office/drawing/2014/main" id="{4436F847-3422-4208-B766-EB442A28C164}"/>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9" action="ppaction://hlinksldjump"/>
            <a:extLst>
              <a:ext uri="{FF2B5EF4-FFF2-40B4-BE49-F238E27FC236}">
                <a16:creationId xmlns:a16="http://schemas.microsoft.com/office/drawing/2014/main" id="{B4C646A2-75D7-4F31-88E8-D491406815F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0" action="ppaction://hlinksldjump"/>
            <a:extLst>
              <a:ext uri="{FF2B5EF4-FFF2-40B4-BE49-F238E27FC236}">
                <a16:creationId xmlns:a16="http://schemas.microsoft.com/office/drawing/2014/main" id="{2B602491-7406-4690-907D-7FFA9847CE2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1" action="ppaction://hlinksldjump"/>
            <a:extLst>
              <a:ext uri="{FF2B5EF4-FFF2-40B4-BE49-F238E27FC236}">
                <a16:creationId xmlns:a16="http://schemas.microsoft.com/office/drawing/2014/main" id="{4DD578CB-FCC7-4B32-8D27-DD486E1EA4CB}"/>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5BB916AA-FF46-40D1-AFA1-03222F454CEE}"/>
              </a:ext>
            </a:extLst>
          </p:cNvPr>
          <p:cNvGrpSpPr/>
          <p:nvPr/>
        </p:nvGrpSpPr>
        <p:grpSpPr>
          <a:xfrm>
            <a:off x="9597323" y="745110"/>
            <a:ext cx="146522" cy="280390"/>
            <a:chOff x="5545138" y="625475"/>
            <a:chExt cx="1489075" cy="2849563"/>
          </a:xfrm>
        </p:grpSpPr>
        <p:sp>
          <p:nvSpPr>
            <p:cNvPr id="53" name="Freeform 117">
              <a:extLst>
                <a:ext uri="{FF2B5EF4-FFF2-40B4-BE49-F238E27FC236}">
                  <a16:creationId xmlns:a16="http://schemas.microsoft.com/office/drawing/2014/main" id="{B257FD88-4D44-4B25-B750-FB9C873E4D3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0">
              <a:extLst>
                <a:ext uri="{FF2B5EF4-FFF2-40B4-BE49-F238E27FC236}">
                  <a16:creationId xmlns:a16="http://schemas.microsoft.com/office/drawing/2014/main" id="{B4B0D433-902E-4709-A1D7-6EA359C17E6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7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356F150-436F-BB91-BBB4-884253DDAC8E}"/>
              </a:ext>
            </a:extLst>
          </p:cNvPr>
          <p:cNvSpPr txBox="1">
            <a:spLocks noChangeAspect="1"/>
          </p:cNvSpPr>
          <p:nvPr/>
        </p:nvSpPr>
        <p:spPr>
          <a:xfrm>
            <a:off x="2282165" y="2476163"/>
            <a:ext cx="5341671" cy="3692960"/>
          </a:xfrm>
          <a:prstGeom prst="rect">
            <a:avLst/>
          </a:prstGeom>
          <a:noFill/>
          <a:ln>
            <a:solidFill>
              <a:schemeClr val="accent6">
                <a:lumMod val="20000"/>
                <a:lumOff val="80000"/>
              </a:schemeClr>
            </a:solidFill>
          </a:ln>
        </p:spPr>
        <p:txBody>
          <a:bodyPr wrap="square" rtlCol="0" anchor="ctr" anchorCtr="0">
            <a:noAutofit/>
          </a:bodyPr>
          <a:lstStyle/>
          <a:p>
            <a:pPr algn="ctr"/>
            <a:r>
              <a:rPr lang="en-GB" sz="5000" i="1">
                <a:solidFill>
                  <a:schemeClr val="accent6">
                    <a:lumMod val="20000"/>
                    <a:lumOff val="80000"/>
                  </a:schemeClr>
                </a:solidFill>
                <a:latin typeface="Arial" panose="020B0604020202020204" pitchFamily="34" charset="0"/>
                <a:cs typeface="Arial" panose="020B0604020202020204" pitchFamily="34" charset="0"/>
              </a:rPr>
              <a:t>Fiche de travail</a:t>
            </a:r>
          </a:p>
        </p:txBody>
      </p:sp>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vert="horz" lIns="91440" tIns="45720" rIns="91440" bIns="45720" rtlCol="0" anchor="t">
            <a:normAutofit/>
          </a:bodyPr>
          <a:lstStyle/>
          <a:p>
            <a:r>
              <a:rPr lang="en">
                <a:solidFill>
                  <a:schemeClr val="accent6"/>
                </a:solidFill>
              </a:rPr>
              <a:t>Comment utiliser cette boîte à outils</a:t>
            </a:r>
            <a:br>
              <a:rPr lang="en-GB">
                <a:solidFill>
                  <a:schemeClr val="accent6"/>
                </a:solidFill>
              </a:rPr>
            </a:br>
            <a:r>
              <a:rPr lang="en" sz="2400" b="0"/>
              <a:t>Les outils et les guides de facilitation</a:t>
            </a:r>
            <a:endParaRPr lang="en-GB" sz="2400" b="0"/>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fr-FR" b="0">
                <a:solidFill>
                  <a:srgbClr val="1C3567"/>
                </a:solidFill>
              </a:rPr>
              <a:t>Introduction de la boîte à outils</a:t>
            </a: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Wave 3">
            <a:extLst>
              <a:ext uri="{FF2B5EF4-FFF2-40B4-BE49-F238E27FC236}">
                <a16:creationId xmlns:a16="http://schemas.microsoft.com/office/drawing/2014/main" id="{D417FAD1-AF26-EC58-4765-AAC34445B105}"/>
              </a:ext>
            </a:extLst>
          </p:cNvPr>
          <p:cNvSpPr/>
          <p:nvPr/>
        </p:nvSpPr>
        <p:spPr>
          <a:xfrm flipH="1">
            <a:off x="5916140" y="4902008"/>
            <a:ext cx="2846859" cy="1041592"/>
          </a:xfrm>
          <a:custGeom>
            <a:avLst/>
            <a:gdLst>
              <a:gd name="connsiteX0" fmla="*/ 0 w 2846859"/>
              <a:gd name="connsiteY0" fmla="*/ 15689 h 903204"/>
              <a:gd name="connsiteX1" fmla="*/ 2846859 w 2846859"/>
              <a:gd name="connsiteY1" fmla="*/ 15689 h 903204"/>
              <a:gd name="connsiteX2" fmla="*/ 2846859 w 2846859"/>
              <a:gd name="connsiteY2" fmla="*/ 887515 h 903204"/>
              <a:gd name="connsiteX3" fmla="*/ 0 w 2846859"/>
              <a:gd name="connsiteY3" fmla="*/ 887515 h 903204"/>
              <a:gd name="connsiteX4" fmla="*/ 0 w 2846859"/>
              <a:gd name="connsiteY4" fmla="*/ 15689 h 90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859" h="903204" fill="none" extrusionOk="0">
                <a:moveTo>
                  <a:pt x="0" y="15689"/>
                </a:moveTo>
                <a:cubicBezTo>
                  <a:pt x="875120" y="25434"/>
                  <a:pt x="2044427" y="19838"/>
                  <a:pt x="2846859" y="15689"/>
                </a:cubicBezTo>
                <a:cubicBezTo>
                  <a:pt x="2879215" y="288810"/>
                  <a:pt x="2901632" y="607719"/>
                  <a:pt x="2846859" y="887515"/>
                </a:cubicBezTo>
                <a:cubicBezTo>
                  <a:pt x="1974220" y="1049911"/>
                  <a:pt x="854670" y="687554"/>
                  <a:pt x="0" y="887515"/>
                </a:cubicBezTo>
                <a:cubicBezTo>
                  <a:pt x="-75933" y="573632"/>
                  <a:pt x="-29316" y="136717"/>
                  <a:pt x="0" y="15689"/>
                </a:cubicBezTo>
                <a:close/>
              </a:path>
              <a:path w="2846859" h="903204" stroke="0" extrusionOk="0">
                <a:moveTo>
                  <a:pt x="0" y="15689"/>
                </a:moveTo>
                <a:cubicBezTo>
                  <a:pt x="849676" y="-125532"/>
                  <a:pt x="1940799" y="246810"/>
                  <a:pt x="2846859" y="15689"/>
                </a:cubicBezTo>
                <a:cubicBezTo>
                  <a:pt x="2894019" y="443127"/>
                  <a:pt x="2857908" y="461156"/>
                  <a:pt x="2846859" y="887515"/>
                </a:cubicBezTo>
                <a:cubicBezTo>
                  <a:pt x="1948144" y="966194"/>
                  <a:pt x="999517" y="684025"/>
                  <a:pt x="0" y="887515"/>
                </a:cubicBezTo>
                <a:cubicBezTo>
                  <a:pt x="61862" y="689978"/>
                  <a:pt x="-12212" y="143282"/>
                  <a:pt x="0" y="1568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846859"/>
                      <a:gd name="connsiteY0" fmla="*/ 18092 h 1041592"/>
                      <a:gd name="connsiteX1" fmla="*/ 2846859 w 2846859"/>
                      <a:gd name="connsiteY1" fmla="*/ 18092 h 1041592"/>
                      <a:gd name="connsiteX2" fmla="*/ 2846859 w 2846859"/>
                      <a:gd name="connsiteY2" fmla="*/ 1023500 h 1041592"/>
                      <a:gd name="connsiteX3" fmla="*/ 0 w 2846859"/>
                      <a:gd name="connsiteY3" fmla="*/ 1023500 h 1041592"/>
                      <a:gd name="connsiteX4" fmla="*/ 0 w 2846859"/>
                      <a:gd name="connsiteY4" fmla="*/ 18092 h 104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859" h="1041592" fill="none" extrusionOk="0">
                        <a:moveTo>
                          <a:pt x="0" y="18092"/>
                        </a:moveTo>
                        <a:cubicBezTo>
                          <a:pt x="835118" y="53438"/>
                          <a:pt x="2064925" y="23519"/>
                          <a:pt x="2846859" y="18092"/>
                        </a:cubicBezTo>
                        <a:cubicBezTo>
                          <a:pt x="2844630" y="252890"/>
                          <a:pt x="2916005" y="909185"/>
                          <a:pt x="2846859" y="1023500"/>
                        </a:cubicBezTo>
                        <a:cubicBezTo>
                          <a:pt x="1938327" y="1142125"/>
                          <a:pt x="873342" y="844769"/>
                          <a:pt x="0" y="1023500"/>
                        </a:cubicBezTo>
                        <a:cubicBezTo>
                          <a:pt x="51991" y="881586"/>
                          <a:pt x="-63991" y="473493"/>
                          <a:pt x="0" y="18092"/>
                        </a:cubicBezTo>
                        <a:close/>
                      </a:path>
                      <a:path w="2846859" h="1041592" stroke="0" extrusionOk="0">
                        <a:moveTo>
                          <a:pt x="0" y="18092"/>
                        </a:moveTo>
                        <a:cubicBezTo>
                          <a:pt x="914928" y="-72693"/>
                          <a:pt x="1918580" y="164594"/>
                          <a:pt x="2846859" y="18092"/>
                        </a:cubicBezTo>
                        <a:cubicBezTo>
                          <a:pt x="2913896" y="249891"/>
                          <a:pt x="2827907" y="847317"/>
                          <a:pt x="2846859" y="1023500"/>
                        </a:cubicBezTo>
                        <a:cubicBezTo>
                          <a:pt x="2050192" y="1163783"/>
                          <a:pt x="960936" y="927361"/>
                          <a:pt x="0" y="1023500"/>
                        </a:cubicBezTo>
                        <a:cubicBezTo>
                          <a:pt x="82500" y="637436"/>
                          <a:pt x="24728" y="517160"/>
                          <a:pt x="0" y="1809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Notes de l'animateur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Proposent des notes d'utilisation,des idées de facilitation et des exemples</a:t>
            </a:r>
          </a:p>
        </p:txBody>
      </p:sp>
      <p:sp>
        <p:nvSpPr>
          <p:cNvPr id="7" name="Teardrop 6">
            <a:extLst>
              <a:ext uri="{FF2B5EF4-FFF2-40B4-BE49-F238E27FC236}">
                <a16:creationId xmlns:a16="http://schemas.microsoft.com/office/drawing/2014/main" id="{D362128B-086D-E218-76AF-DC7801074A50}"/>
              </a:ext>
            </a:extLst>
          </p:cNvPr>
          <p:cNvSpPr/>
          <p:nvPr/>
        </p:nvSpPr>
        <p:spPr>
          <a:xfrm>
            <a:off x="998192" y="2632050"/>
            <a:ext cx="2524715" cy="1670616"/>
          </a:xfrm>
          <a:custGeom>
            <a:avLst/>
            <a:gdLst>
              <a:gd name="connsiteX0" fmla="*/ 0 w 2524715"/>
              <a:gd name="connsiteY0" fmla="*/ 835308 h 1670616"/>
              <a:gd name="connsiteX1" fmla="*/ 1262358 w 2524715"/>
              <a:gd name="connsiteY1" fmla="*/ 0 h 1670616"/>
              <a:gd name="connsiteX2" fmla="*/ 2557082 w 2524715"/>
              <a:gd name="connsiteY2" fmla="*/ -21417 h 1670616"/>
              <a:gd name="connsiteX3" fmla="*/ 2524715 w 2524715"/>
              <a:gd name="connsiteY3" fmla="*/ 835308 h 1670616"/>
              <a:gd name="connsiteX4" fmla="*/ 1262357 w 2524715"/>
              <a:gd name="connsiteY4" fmla="*/ 1670616 h 1670616"/>
              <a:gd name="connsiteX5" fmla="*/ -1 w 2524715"/>
              <a:gd name="connsiteY5" fmla="*/ 835308 h 1670616"/>
              <a:gd name="connsiteX6" fmla="*/ 0 w 2524715"/>
              <a:gd name="connsiteY6" fmla="*/ 835308 h 16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715" h="1670616" fill="none" extrusionOk="0">
                <a:moveTo>
                  <a:pt x="0" y="835308"/>
                </a:moveTo>
                <a:cubicBezTo>
                  <a:pt x="15010" y="343250"/>
                  <a:pt x="571663" y="-35521"/>
                  <a:pt x="1262358" y="0"/>
                </a:cubicBezTo>
                <a:cubicBezTo>
                  <a:pt x="1735675" y="60222"/>
                  <a:pt x="2096879" y="-51977"/>
                  <a:pt x="2557082" y="-21417"/>
                </a:cubicBezTo>
                <a:cubicBezTo>
                  <a:pt x="2561999" y="279923"/>
                  <a:pt x="2524785" y="588439"/>
                  <a:pt x="2524715" y="835308"/>
                </a:cubicBezTo>
                <a:cubicBezTo>
                  <a:pt x="2431894" y="1284945"/>
                  <a:pt x="1906681" y="1704429"/>
                  <a:pt x="1262357" y="1670616"/>
                </a:cubicBezTo>
                <a:cubicBezTo>
                  <a:pt x="570010" y="1698839"/>
                  <a:pt x="20023" y="1379886"/>
                  <a:pt x="-1" y="835308"/>
                </a:cubicBezTo>
                <a:lnTo>
                  <a:pt x="0" y="835308"/>
                </a:lnTo>
                <a:close/>
              </a:path>
              <a:path w="2524715" h="1670616" stroke="0" extrusionOk="0">
                <a:moveTo>
                  <a:pt x="0" y="835308"/>
                </a:moveTo>
                <a:cubicBezTo>
                  <a:pt x="-52247" y="327181"/>
                  <a:pt x="567435" y="9412"/>
                  <a:pt x="1262358" y="0"/>
                </a:cubicBezTo>
                <a:cubicBezTo>
                  <a:pt x="1720931" y="56826"/>
                  <a:pt x="2061530" y="25504"/>
                  <a:pt x="2557082" y="-21417"/>
                </a:cubicBezTo>
                <a:cubicBezTo>
                  <a:pt x="2557891" y="275915"/>
                  <a:pt x="2526559" y="544220"/>
                  <a:pt x="2524715" y="835308"/>
                </a:cubicBezTo>
                <a:cubicBezTo>
                  <a:pt x="2551423" y="1297680"/>
                  <a:pt x="1901786" y="1776426"/>
                  <a:pt x="1262357" y="1670616"/>
                </a:cubicBezTo>
                <a:cubicBezTo>
                  <a:pt x="528032" y="1701827"/>
                  <a:pt x="85187" y="1268644"/>
                  <a:pt x="-1" y="835308"/>
                </a:cubicBezTo>
                <a:lnTo>
                  <a:pt x="0" y="835308"/>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5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Bulles d'étape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Donnent les instructions pour chaque partie d’une fiche de travail</a:t>
            </a:r>
          </a:p>
        </p:txBody>
      </p:sp>
      <p:sp>
        <p:nvSpPr>
          <p:cNvPr id="18" name="TextBox 17">
            <a:extLst>
              <a:ext uri="{FF2B5EF4-FFF2-40B4-BE49-F238E27FC236}">
                <a16:creationId xmlns:a16="http://schemas.microsoft.com/office/drawing/2014/main" id="{9C136FF0-CDFB-265C-A723-81F6799063FB}"/>
              </a:ext>
            </a:extLst>
          </p:cNvPr>
          <p:cNvSpPr txBox="1"/>
          <p:nvPr/>
        </p:nvSpPr>
        <p:spPr>
          <a:xfrm>
            <a:off x="694806" y="1676400"/>
            <a:ext cx="8539152" cy="621739"/>
          </a:xfrm>
          <a:prstGeom prst="rect">
            <a:avLst/>
          </a:prstGeom>
          <a:noFill/>
          <a:ln>
            <a:noFill/>
          </a:ln>
        </p:spPr>
        <p:txBody>
          <a:bodyPr wrap="square" rtlCol="0" anchor="t" anchorCtr="0">
            <a:noAutofit/>
          </a:bodyPr>
          <a:lstStyle/>
          <a:p>
            <a:r>
              <a:rPr lang="fr-FR" sz="1200">
                <a:latin typeface="Arial" panose="020B0604020202020204" pitchFamily="34" charset="0"/>
                <a:cs typeface="Arial" panose="020B0604020202020204" pitchFamily="34" charset="0"/>
              </a:rPr>
              <a:t>Les fiches de travail et les outils de chaque module sont également accompagnés de guides qui indiquent les étapes à réaliser et des suggestions. Ces guides comprennent deux types de notes, comme indiqué ci-dessous: des bulles d'étape décrivant ce qu'il faut faire dans la fiche de travail et des notes destinées à l'animateur ou à l'utilisateur.</a:t>
            </a:r>
          </a:p>
          <a:p>
            <a:endParaRPr lang="fr-FR" sz="1200">
              <a:latin typeface="Arial" panose="020B0604020202020204" pitchFamily="34" charset="0"/>
              <a:cs typeface="Arial" panose="020B0604020202020204" pitchFamily="34" charset="0"/>
            </a:endParaRPr>
          </a:p>
        </p:txBody>
      </p:sp>
      <p:sp>
        <p:nvSpPr>
          <p:cNvPr id="32" name="Oval 31">
            <a:hlinkClick r:id="rId3" action="ppaction://hlinksldjump"/>
            <a:extLst>
              <a:ext uri="{FF2B5EF4-FFF2-40B4-BE49-F238E27FC236}">
                <a16:creationId xmlns:a16="http://schemas.microsoft.com/office/drawing/2014/main" id="{810E5E33-BF13-420A-8C35-542E3204B2A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D95930AD-F3D5-4A34-B31C-D7CB794C45B9}"/>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2BDE80B9-3379-4F95-9AC7-E875A2786B0E}"/>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676F60D5-DE1E-4370-8BE2-F0C25E919935}"/>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E6159FAB-555A-437C-9C35-B1D32C8C49C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3FEECD94-4769-4D33-B6D1-01AC7290B19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C57DC9BA-F792-4D42-AE2D-5792B479F2E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7885591D-10D0-40DF-BD5D-3120EE7D250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1771A172-DCED-4EA3-BF2E-1B3458FBB8C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1" action="ppaction://hlinksldjump"/>
            <a:extLst>
              <a:ext uri="{FF2B5EF4-FFF2-40B4-BE49-F238E27FC236}">
                <a16:creationId xmlns:a16="http://schemas.microsoft.com/office/drawing/2014/main" id="{E4EA0D19-C207-420A-AC0F-233FBB5FBD58}"/>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58777DBA-28D3-4467-A406-44B608C9AC28}"/>
              </a:ext>
            </a:extLst>
          </p:cNvPr>
          <p:cNvGrpSpPr/>
          <p:nvPr/>
        </p:nvGrpSpPr>
        <p:grpSpPr>
          <a:xfrm>
            <a:off x="9597323" y="745110"/>
            <a:ext cx="146522" cy="280390"/>
            <a:chOff x="5545138" y="625475"/>
            <a:chExt cx="1489075" cy="2849563"/>
          </a:xfrm>
        </p:grpSpPr>
        <p:sp>
          <p:nvSpPr>
            <p:cNvPr id="54" name="Freeform 117">
              <a:extLst>
                <a:ext uri="{FF2B5EF4-FFF2-40B4-BE49-F238E27FC236}">
                  <a16:creationId xmlns:a16="http://schemas.microsoft.com/office/drawing/2014/main" id="{5A19C2C0-EFEB-4AAE-9EA4-226A118904F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0">
              <a:extLst>
                <a:ext uri="{FF2B5EF4-FFF2-40B4-BE49-F238E27FC236}">
                  <a16:creationId xmlns:a16="http://schemas.microsoft.com/office/drawing/2014/main" id="{99E300C2-6B2E-45EF-B401-01EA11A779D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170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a:xfrm>
            <a:off x="685800" y="685800"/>
            <a:ext cx="8534390" cy="990600"/>
          </a:xfrm>
        </p:spPr>
        <p:txBody>
          <a:bodyPr anchor="t" anchorCtr="0">
            <a:normAutofit/>
          </a:bodyPr>
          <a:lstStyle/>
          <a:p>
            <a:r>
              <a:rPr lang="en">
                <a:solidFill>
                  <a:schemeClr val="accent6"/>
                </a:solidFill>
              </a:rPr>
              <a:t>Comment utiliser cette boîte à outils</a:t>
            </a:r>
            <a:br>
              <a:rPr lang="en-GB">
                <a:solidFill>
                  <a:schemeClr val="accent6"/>
                </a:solidFill>
              </a:rPr>
            </a:br>
            <a:r>
              <a:rPr lang="en" sz="2400" b="0">
                <a:solidFill>
                  <a:schemeClr val="accent6"/>
                </a:solidFill>
              </a:rPr>
              <a:t>Les fiches de diagnostic</a:t>
            </a:r>
            <a:endParaRPr lang="en-GB" sz="2400" b="0">
              <a:solidFill>
                <a:schemeClr val="accent6"/>
              </a:solidFill>
            </a:endParaRPr>
          </a:p>
        </p:txBody>
      </p:sp>
      <p:sp>
        <p:nvSpPr>
          <p:cNvPr id="10" name="Text Placeholder 9">
            <a:extLst>
              <a:ext uri="{FF2B5EF4-FFF2-40B4-BE49-F238E27FC236}">
                <a16:creationId xmlns:a16="http://schemas.microsoft.com/office/drawing/2014/main" id="{A8A499A1-2196-A188-5B2B-79BF81AC453D}"/>
              </a:ext>
            </a:extLst>
          </p:cNvPr>
          <p:cNvSpPr>
            <a:spLocks noGrp="1"/>
          </p:cNvSpPr>
          <p:nvPr>
            <p:ph type="body" sz="half" idx="2"/>
          </p:nvPr>
        </p:nvSpPr>
        <p:spPr>
          <a:xfrm>
            <a:off x="685800" y="1828800"/>
            <a:ext cx="3962400" cy="3811588"/>
          </a:xfrm>
        </p:spPr>
        <p:txBody>
          <a:bodyPr>
            <a:normAutofit/>
          </a:bodyPr>
          <a:lstStyle/>
          <a:p>
            <a:pPr marL="0" indent="0">
              <a:spcBef>
                <a:spcPts val="0"/>
              </a:spcBef>
              <a:buClr>
                <a:srgbClr val="000000"/>
              </a:buClr>
              <a:buSzPts val="1000"/>
            </a:pPr>
            <a:r>
              <a:rPr lang="fr-FR" sz="1200" b="0">
                <a:solidFill>
                  <a:srgbClr val="000000"/>
                </a:solidFill>
              </a:rPr>
              <a:t>A la fin de chaque module, vous trouverez une fiche de diagnostic. Elles passent en revue les objectifs du module afin de consolider ce que vous avez appris sur le contexte local de l’AEPE dans le cadre du module.</a:t>
            </a:r>
            <a:endParaRPr lang="fr-FR" sz="1100"/>
          </a:p>
          <a:p>
            <a:pPr marL="0" indent="0">
              <a:buClr>
                <a:srgbClr val="000000"/>
              </a:buClr>
              <a:buSzPts val="1000"/>
            </a:pPr>
            <a:r>
              <a:rPr lang="fr-FR" sz="1200" b="0">
                <a:solidFill>
                  <a:srgbClr val="000000"/>
                </a:solidFill>
              </a:rPr>
              <a:t>Ensemble, les fiches formeront un dossier de connaissances sur l’AEPE que vous pourrez utiliser pour vous y référer facilement.</a:t>
            </a:r>
            <a:endParaRPr lang="fr-FR" sz="1100"/>
          </a:p>
          <a:p>
            <a:pPr marL="0" indent="0">
              <a:buClr>
                <a:srgbClr val="000000"/>
              </a:buClr>
              <a:buSzPts val="1000"/>
            </a:pPr>
            <a:r>
              <a:rPr lang="fr-FR" sz="1200" b="0">
                <a:solidFill>
                  <a:srgbClr val="000000"/>
                </a:solidFill>
              </a:rPr>
              <a:t>Voici un exemple de fiches de diagnostic.</a:t>
            </a:r>
            <a:endParaRPr lang="fr-FR" sz="1100"/>
          </a:p>
          <a:p>
            <a:pPr marL="0" indent="0">
              <a:buClr>
                <a:srgbClr val="000000"/>
              </a:buClr>
              <a:buSzPts val="1000"/>
            </a:pPr>
            <a:r>
              <a:rPr lang="fr-FR" sz="1200" b="0" i="1">
                <a:solidFill>
                  <a:srgbClr val="000000"/>
                </a:solidFill>
              </a:rPr>
              <a:t>Les villes peuvent également utiliser les instructions des fiches de diagnostic pour conduire d'autres types d'activités collaboratives. Par exemple lors d’exercice de brainstorming collaboratif en ligne via Miro et Google Jamboard, ainsi que via des plateformes de sondage en ligne telles que Slido et Mentimeter.</a:t>
            </a:r>
            <a:endParaRPr lang="fr-FR" sz="1100"/>
          </a:p>
        </p:txBody>
      </p:sp>
      <p:sp>
        <p:nvSpPr>
          <p:cNvPr id="3" name="Content Placeholder 2">
            <a:extLst>
              <a:ext uri="{FF2B5EF4-FFF2-40B4-BE49-F238E27FC236}">
                <a16:creationId xmlns:a16="http://schemas.microsoft.com/office/drawing/2014/main" id="{734D6F66-B71B-1C83-1F50-9F54B9A55C64}"/>
              </a:ext>
            </a:extLst>
          </p:cNvPr>
          <p:cNvSpPr>
            <a:spLocks noGrp="1"/>
          </p:cNvSpPr>
          <p:nvPr>
            <p:ph idx="13"/>
          </p:nvPr>
        </p:nvSpPr>
        <p:spPr/>
        <p:txBody>
          <a:bodyPr/>
          <a:lstStyle/>
          <a:p>
            <a:r>
              <a:rPr lang="fr-FR">
                <a:solidFill>
                  <a:schemeClr val="accent6"/>
                </a:solidFill>
              </a:rPr>
              <a:t>Introduction de la boîte à outils</a:t>
            </a:r>
          </a:p>
        </p:txBody>
      </p:sp>
      <p:sp>
        <p:nvSpPr>
          <p:cNvPr id="13" name="Rectangle: Rounded Corners 12">
            <a:extLst>
              <a:ext uri="{FF2B5EF4-FFF2-40B4-BE49-F238E27FC236}">
                <a16:creationId xmlns:a16="http://schemas.microsoft.com/office/drawing/2014/main" id="{3DE18773-7DCE-CADB-D43C-A32479CE3DE1}"/>
              </a:ext>
            </a:extLst>
          </p:cNvPr>
          <p:cNvSpPr/>
          <p:nvPr/>
        </p:nvSpPr>
        <p:spPr>
          <a:xfrm>
            <a:off x="5257800" y="2147239"/>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accent6"/>
                </a:solidFill>
                <a:latin typeface="Arial" panose="020B0604020202020204" pitchFamily="34" charset="0"/>
                <a:cs typeface="Arial" panose="020B0604020202020204" pitchFamily="34" charset="0"/>
              </a:rPr>
              <a:t>Espace pour noter les réflexions individuellement</a:t>
            </a:r>
            <a:br>
              <a:rPr lang="fr-FR" sz="1200">
                <a:solidFill>
                  <a:schemeClr val="accent6"/>
                </a:solidFill>
                <a:latin typeface="Arial" panose="020B0604020202020204" pitchFamily="34" charset="0"/>
                <a:cs typeface="Arial" panose="020B0604020202020204" pitchFamily="34" charset="0"/>
              </a:rPr>
            </a:br>
            <a:r>
              <a:rPr lang="fr-FR" sz="1200">
                <a:solidFill>
                  <a:schemeClr val="accent6"/>
                </a:solidFill>
                <a:latin typeface="Arial" panose="020B0604020202020204" pitchFamily="34" charset="0"/>
                <a:cs typeface="Arial" panose="020B0604020202020204" pitchFamily="34" charset="0"/>
              </a:rPr>
              <a:t>ou en groupe</a:t>
            </a:r>
          </a:p>
        </p:txBody>
      </p:sp>
      <p:sp>
        <p:nvSpPr>
          <p:cNvPr id="25" name="Rectangle: Rounded Corners 24">
            <a:extLst>
              <a:ext uri="{FF2B5EF4-FFF2-40B4-BE49-F238E27FC236}">
                <a16:creationId xmlns:a16="http://schemas.microsoft.com/office/drawing/2014/main" id="{F25EA890-FBF5-7E4C-3C8C-246B549F9164}"/>
              </a:ext>
            </a:extLst>
          </p:cNvPr>
          <p:cNvSpPr/>
          <p:nvPr/>
        </p:nvSpPr>
        <p:spPr>
          <a:xfrm>
            <a:off x="5257800" y="3379195"/>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9" name="Rectangle: Rounded Corners 28">
            <a:extLst>
              <a:ext uri="{FF2B5EF4-FFF2-40B4-BE49-F238E27FC236}">
                <a16:creationId xmlns:a16="http://schemas.microsoft.com/office/drawing/2014/main" id="{98471DC5-E7E5-18B3-6E6F-67D6ACA00162}"/>
              </a:ext>
            </a:extLst>
          </p:cNvPr>
          <p:cNvSpPr/>
          <p:nvPr/>
        </p:nvSpPr>
        <p:spPr>
          <a:xfrm>
            <a:off x="5257800" y="4611151"/>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1" name="Slide Number Placeholder 10">
            <a:extLst>
              <a:ext uri="{FF2B5EF4-FFF2-40B4-BE49-F238E27FC236}">
                <a16:creationId xmlns:a16="http://schemas.microsoft.com/office/drawing/2014/main" id="{CD18C9B0-E800-8A5F-C52C-A3E5C9A46CC1}"/>
              </a:ext>
            </a:extLst>
          </p:cNvPr>
          <p:cNvSpPr>
            <a:spLocks noGrp="1"/>
          </p:cNvSpPr>
          <p:nvPr>
            <p:ph type="sldNum" sz="quarter" idx="12"/>
          </p:nvPr>
        </p:nvSpPr>
        <p:spPr/>
        <p:txBody>
          <a:bodyPr/>
          <a:lstStyle/>
          <a:p>
            <a:fld id="{CE97AC88-B9C7-4AEF-9990-0777AFA0136D}" type="slidenum">
              <a:rPr lang="en-US" smtClean="0"/>
              <a:t>27</a:t>
            </a:fld>
            <a:endParaRPr lang="en-US"/>
          </a:p>
        </p:txBody>
      </p:sp>
      <p:sp>
        <p:nvSpPr>
          <p:cNvPr id="33" name="Oval 32">
            <a:hlinkClick r:id="rId3" action="ppaction://hlinksldjump"/>
            <a:extLst>
              <a:ext uri="{FF2B5EF4-FFF2-40B4-BE49-F238E27FC236}">
                <a16:creationId xmlns:a16="http://schemas.microsoft.com/office/drawing/2014/main" id="{96E5CFB6-8281-7AB1-D135-69E305F955E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A72B113B-ED68-3E99-3C5E-14520A20292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3" action="ppaction://hlinksldjump"/>
            <a:extLst>
              <a:ext uri="{FF2B5EF4-FFF2-40B4-BE49-F238E27FC236}">
                <a16:creationId xmlns:a16="http://schemas.microsoft.com/office/drawing/2014/main" id="{AE265609-AAFF-A972-0FB9-FCA862B08526}"/>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5" action="ppaction://hlinksldjump"/>
            <a:extLst>
              <a:ext uri="{FF2B5EF4-FFF2-40B4-BE49-F238E27FC236}">
                <a16:creationId xmlns:a16="http://schemas.microsoft.com/office/drawing/2014/main" id="{C79289B0-BCA3-9E31-733F-0E658834FDB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6" action="ppaction://hlinksldjump"/>
            <a:extLst>
              <a:ext uri="{FF2B5EF4-FFF2-40B4-BE49-F238E27FC236}">
                <a16:creationId xmlns:a16="http://schemas.microsoft.com/office/drawing/2014/main" id="{FCC1B504-B21A-BF2A-F377-C7BB4669319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7" action="ppaction://hlinksldjump"/>
            <a:extLst>
              <a:ext uri="{FF2B5EF4-FFF2-40B4-BE49-F238E27FC236}">
                <a16:creationId xmlns:a16="http://schemas.microsoft.com/office/drawing/2014/main" id="{113FFF2B-4D0C-3638-E536-90A2563D1D4C}"/>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8" action="ppaction://hlinksldjump"/>
            <a:extLst>
              <a:ext uri="{FF2B5EF4-FFF2-40B4-BE49-F238E27FC236}">
                <a16:creationId xmlns:a16="http://schemas.microsoft.com/office/drawing/2014/main" id="{DF18536F-32AC-C5E8-3E20-4A4693EA804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9" action="ppaction://hlinksldjump"/>
            <a:extLst>
              <a:ext uri="{FF2B5EF4-FFF2-40B4-BE49-F238E27FC236}">
                <a16:creationId xmlns:a16="http://schemas.microsoft.com/office/drawing/2014/main" id="{466254AC-987F-DE18-97A7-251A50FB8F8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010166FB-B691-C874-32FB-15743EE0E29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1DEADA45-91EF-314C-2882-D08DB65F97AF}"/>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FF5D0A0-DC2C-FAC5-FC22-E8C2CB102D5C}"/>
              </a:ext>
            </a:extLst>
          </p:cNvPr>
          <p:cNvSpPr/>
          <p:nvPr/>
        </p:nvSpPr>
        <p:spPr>
          <a:xfrm>
            <a:off x="5257800" y="1828800"/>
            <a:ext cx="3962400" cy="422163"/>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Question de réflexion liée à l'objectif du module</a:t>
            </a:r>
            <a:endParaRPr lang="fr-FR" sz="1200" b="1" err="1">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1F3C2E8D-C792-DA77-F8A7-6C04F918113D}"/>
              </a:ext>
            </a:extLst>
          </p:cNvPr>
          <p:cNvSpPr/>
          <p:nvPr/>
        </p:nvSpPr>
        <p:spPr>
          <a:xfrm>
            <a:off x="5257800" y="3043489"/>
            <a:ext cx="3962400" cy="422163"/>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Question de réflexion liée à l'objectif du module</a:t>
            </a:r>
            <a:endParaRPr lang="fr-FR" sz="1200" b="1" err="1">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009AF4B2-60D7-D9A1-636C-5976BA9089F8}"/>
              </a:ext>
            </a:extLst>
          </p:cNvPr>
          <p:cNvSpPr/>
          <p:nvPr/>
        </p:nvSpPr>
        <p:spPr>
          <a:xfrm>
            <a:off x="5257800" y="4292712"/>
            <a:ext cx="3962400" cy="422163"/>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Question de réflexion liée à l'objectif du module</a:t>
            </a:r>
            <a:endParaRPr lang="fr-FR" sz="1200" b="1" err="1">
              <a:solidFill>
                <a:schemeClr val="bg1"/>
              </a:solidFill>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5E201C95-4320-46C7-8256-56CBAF683899}"/>
              </a:ext>
            </a:extLst>
          </p:cNvPr>
          <p:cNvGrpSpPr/>
          <p:nvPr/>
        </p:nvGrpSpPr>
        <p:grpSpPr>
          <a:xfrm>
            <a:off x="9597323" y="745110"/>
            <a:ext cx="146522" cy="280390"/>
            <a:chOff x="5545138" y="625475"/>
            <a:chExt cx="1489075" cy="2849563"/>
          </a:xfrm>
        </p:grpSpPr>
        <p:sp>
          <p:nvSpPr>
            <p:cNvPr id="51" name="Freeform 117">
              <a:extLst>
                <a:ext uri="{FF2B5EF4-FFF2-40B4-BE49-F238E27FC236}">
                  <a16:creationId xmlns:a16="http://schemas.microsoft.com/office/drawing/2014/main" id="{8A5ED809-7DF4-4794-84E6-FE51E5A644B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0">
              <a:extLst>
                <a:ext uri="{FF2B5EF4-FFF2-40B4-BE49-F238E27FC236}">
                  <a16:creationId xmlns:a16="http://schemas.microsoft.com/office/drawing/2014/main" id="{3547FA99-C46F-4F80-A3F6-5C2CDB6D8F9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5479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DDFD8948-F64C-E888-720F-FC7AAF91B9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48C57F-33AD-8386-DA7F-9A17CA5D7686}"/>
              </a:ext>
            </a:extLst>
          </p:cNvPr>
          <p:cNvSpPr>
            <a:spLocks noGrp="1"/>
          </p:cNvSpPr>
          <p:nvPr>
            <p:ph type="ctrTitle"/>
          </p:nvPr>
        </p:nvSpPr>
        <p:spPr/>
        <p:txBody>
          <a:bodyPr>
            <a:normAutofit fontScale="90000"/>
          </a:bodyPr>
          <a:lstStyle/>
          <a:p>
            <a:r>
              <a:rPr lang="en-GB" b="0">
                <a:solidFill>
                  <a:schemeClr val="bg1"/>
                </a:solidFill>
              </a:rPr>
              <a:t>Module 1</a:t>
            </a:r>
            <a:br>
              <a:rPr lang="en-GB">
                <a:solidFill>
                  <a:schemeClr val="bg1"/>
                </a:solidFill>
              </a:rPr>
            </a:br>
            <a:r>
              <a:rPr lang="fr-FR">
                <a:solidFill>
                  <a:schemeClr val="bg1"/>
                </a:solidFill>
              </a:rPr>
              <a:t>Connaître les acteurs de l’AEPE</a:t>
            </a:r>
            <a:endParaRPr lang="en-GB">
              <a:solidFill>
                <a:schemeClr val="bg1"/>
              </a:solidFill>
            </a:endParaRPr>
          </a:p>
        </p:txBody>
      </p:sp>
      <p:sp>
        <p:nvSpPr>
          <p:cNvPr id="2" name="Slide Number Placeholder 1">
            <a:extLst>
              <a:ext uri="{FF2B5EF4-FFF2-40B4-BE49-F238E27FC236}">
                <a16:creationId xmlns:a16="http://schemas.microsoft.com/office/drawing/2014/main" id="{4ADAE248-12A8-8B4B-5DB0-0E555E08C3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0" name="Oval 99">
            <a:hlinkClick r:id="rId2" action="ppaction://hlinksldjump"/>
            <a:extLst>
              <a:ext uri="{FF2B5EF4-FFF2-40B4-BE49-F238E27FC236}">
                <a16:creationId xmlns:a16="http://schemas.microsoft.com/office/drawing/2014/main" id="{AA502375-11B3-4B83-BE4A-6B91BF45B28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1" name="Oval 100">
            <a:hlinkClick r:id="rId3" action="ppaction://hlinksldjump"/>
            <a:extLst>
              <a:ext uri="{FF2B5EF4-FFF2-40B4-BE49-F238E27FC236}">
                <a16:creationId xmlns:a16="http://schemas.microsoft.com/office/drawing/2014/main" id="{3E500381-FE2D-4B78-96C5-619006205A3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2" name="Oval 101">
            <a:hlinkClick r:id="rId2" action="ppaction://hlinksldjump"/>
            <a:extLst>
              <a:ext uri="{FF2B5EF4-FFF2-40B4-BE49-F238E27FC236}">
                <a16:creationId xmlns:a16="http://schemas.microsoft.com/office/drawing/2014/main" id="{521EC581-6595-40EF-AAE5-712B53026AA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3" name="Oval 102">
            <a:hlinkClick r:id="rId4" action="ppaction://hlinksldjump"/>
            <a:extLst>
              <a:ext uri="{FF2B5EF4-FFF2-40B4-BE49-F238E27FC236}">
                <a16:creationId xmlns:a16="http://schemas.microsoft.com/office/drawing/2014/main" id="{E8541847-BE3E-4F74-8D45-BB58B31D1D3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4" name="Oval 103">
            <a:hlinkClick r:id="rId5" action="ppaction://hlinksldjump"/>
            <a:extLst>
              <a:ext uri="{FF2B5EF4-FFF2-40B4-BE49-F238E27FC236}">
                <a16:creationId xmlns:a16="http://schemas.microsoft.com/office/drawing/2014/main" id="{B03F1958-0840-48FF-BCE8-C8C15AB146F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5" name="Oval 104">
            <a:hlinkClick r:id="rId6" action="ppaction://hlinksldjump"/>
            <a:extLst>
              <a:ext uri="{FF2B5EF4-FFF2-40B4-BE49-F238E27FC236}">
                <a16:creationId xmlns:a16="http://schemas.microsoft.com/office/drawing/2014/main" id="{0ED1526D-1E79-4000-A532-1646623BB44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hlinkClick r:id="rId7" action="ppaction://hlinksldjump"/>
            <a:extLst>
              <a:ext uri="{FF2B5EF4-FFF2-40B4-BE49-F238E27FC236}">
                <a16:creationId xmlns:a16="http://schemas.microsoft.com/office/drawing/2014/main" id="{432A5093-FDF8-4DB1-B554-745E33FF884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hlinkClick r:id="rId8" action="ppaction://hlinksldjump"/>
            <a:extLst>
              <a:ext uri="{FF2B5EF4-FFF2-40B4-BE49-F238E27FC236}">
                <a16:creationId xmlns:a16="http://schemas.microsoft.com/office/drawing/2014/main" id="{FC2E23C0-AC57-4B2E-99AB-54373B3EAD5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hlinkClick r:id="rId9" action="ppaction://hlinksldjump"/>
            <a:extLst>
              <a:ext uri="{FF2B5EF4-FFF2-40B4-BE49-F238E27FC236}">
                <a16:creationId xmlns:a16="http://schemas.microsoft.com/office/drawing/2014/main" id="{4ABB32D7-76A2-4AEE-9C6D-B3CAB8A615B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hlinkClick r:id="rId10" action="ppaction://hlinksldjump"/>
            <a:extLst>
              <a:ext uri="{FF2B5EF4-FFF2-40B4-BE49-F238E27FC236}">
                <a16:creationId xmlns:a16="http://schemas.microsoft.com/office/drawing/2014/main" id="{8DC25B45-1645-49ED-ADFF-149D6CC81ACD}"/>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9768F333-A713-4F1E-A555-D00D7EBDBA74}"/>
              </a:ext>
            </a:extLst>
          </p:cNvPr>
          <p:cNvGrpSpPr/>
          <p:nvPr/>
        </p:nvGrpSpPr>
        <p:grpSpPr>
          <a:xfrm>
            <a:off x="4648200" y="4985772"/>
            <a:ext cx="2936825" cy="1872228"/>
            <a:chOff x="3924300" y="2273301"/>
            <a:chExt cx="635000" cy="404813"/>
          </a:xfrm>
        </p:grpSpPr>
        <p:sp>
          <p:nvSpPr>
            <p:cNvPr id="111" name="Freeform 1755">
              <a:extLst>
                <a:ext uri="{FF2B5EF4-FFF2-40B4-BE49-F238E27FC236}">
                  <a16:creationId xmlns:a16="http://schemas.microsoft.com/office/drawing/2014/main" id="{B9EC3660-BA86-46FA-B5FE-B54E6E41CCD5}"/>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56">
              <a:extLst>
                <a:ext uri="{FF2B5EF4-FFF2-40B4-BE49-F238E27FC236}">
                  <a16:creationId xmlns:a16="http://schemas.microsoft.com/office/drawing/2014/main" id="{99993D75-6C68-4549-ADE2-42E49F50CFC1}"/>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57">
              <a:extLst>
                <a:ext uri="{FF2B5EF4-FFF2-40B4-BE49-F238E27FC236}">
                  <a16:creationId xmlns:a16="http://schemas.microsoft.com/office/drawing/2014/main" id="{7EBA920E-D1A7-4866-B637-2176285801C4}"/>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58">
              <a:extLst>
                <a:ext uri="{FF2B5EF4-FFF2-40B4-BE49-F238E27FC236}">
                  <a16:creationId xmlns:a16="http://schemas.microsoft.com/office/drawing/2014/main" id="{520056BC-10DC-42E2-9F53-997510BAF8B3}"/>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59">
              <a:extLst>
                <a:ext uri="{FF2B5EF4-FFF2-40B4-BE49-F238E27FC236}">
                  <a16:creationId xmlns:a16="http://schemas.microsoft.com/office/drawing/2014/main" id="{86C4BB6B-64A0-491D-8F0B-B0E103BC0E22}"/>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60">
              <a:extLst>
                <a:ext uri="{FF2B5EF4-FFF2-40B4-BE49-F238E27FC236}">
                  <a16:creationId xmlns:a16="http://schemas.microsoft.com/office/drawing/2014/main" id="{5934FDCD-CF7E-4553-AE60-AB7C7470A948}"/>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61">
              <a:extLst>
                <a:ext uri="{FF2B5EF4-FFF2-40B4-BE49-F238E27FC236}">
                  <a16:creationId xmlns:a16="http://schemas.microsoft.com/office/drawing/2014/main" id="{871D691A-78AC-483F-8CC4-F7EE7CE7B9C9}"/>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762">
              <a:extLst>
                <a:ext uri="{FF2B5EF4-FFF2-40B4-BE49-F238E27FC236}">
                  <a16:creationId xmlns:a16="http://schemas.microsoft.com/office/drawing/2014/main" id="{16E41413-2328-4F10-B55E-DA57B70B644B}"/>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63">
              <a:extLst>
                <a:ext uri="{FF2B5EF4-FFF2-40B4-BE49-F238E27FC236}">
                  <a16:creationId xmlns:a16="http://schemas.microsoft.com/office/drawing/2014/main" id="{5A6F545E-8E6B-4ABF-A5F3-8A0B0270C482}"/>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64">
              <a:extLst>
                <a:ext uri="{FF2B5EF4-FFF2-40B4-BE49-F238E27FC236}">
                  <a16:creationId xmlns:a16="http://schemas.microsoft.com/office/drawing/2014/main" id="{D7A2F2BB-D6CA-4CBB-98F8-CF04EA55BF46}"/>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65">
              <a:extLst>
                <a:ext uri="{FF2B5EF4-FFF2-40B4-BE49-F238E27FC236}">
                  <a16:creationId xmlns:a16="http://schemas.microsoft.com/office/drawing/2014/main" id="{E4FA171D-1F56-48B4-BE29-00E567937132}"/>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66">
              <a:extLst>
                <a:ext uri="{FF2B5EF4-FFF2-40B4-BE49-F238E27FC236}">
                  <a16:creationId xmlns:a16="http://schemas.microsoft.com/office/drawing/2014/main" id="{C8F7C895-76F3-43DC-A463-73DBC1D01653}"/>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67">
              <a:extLst>
                <a:ext uri="{FF2B5EF4-FFF2-40B4-BE49-F238E27FC236}">
                  <a16:creationId xmlns:a16="http://schemas.microsoft.com/office/drawing/2014/main" id="{6A9BB25F-6151-48DB-BF7A-6F4C49F74CDA}"/>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768">
              <a:extLst>
                <a:ext uri="{FF2B5EF4-FFF2-40B4-BE49-F238E27FC236}">
                  <a16:creationId xmlns:a16="http://schemas.microsoft.com/office/drawing/2014/main" id="{DAA4C32A-C4ED-4EB5-8E81-02B9B4447059}"/>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69">
              <a:extLst>
                <a:ext uri="{FF2B5EF4-FFF2-40B4-BE49-F238E27FC236}">
                  <a16:creationId xmlns:a16="http://schemas.microsoft.com/office/drawing/2014/main" id="{DEB2055A-5417-4E5D-A421-E2B40AB9AA2D}"/>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70">
              <a:extLst>
                <a:ext uri="{FF2B5EF4-FFF2-40B4-BE49-F238E27FC236}">
                  <a16:creationId xmlns:a16="http://schemas.microsoft.com/office/drawing/2014/main" id="{22DF1684-9F28-4565-9E71-53D253F2CC87}"/>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71">
              <a:extLst>
                <a:ext uri="{FF2B5EF4-FFF2-40B4-BE49-F238E27FC236}">
                  <a16:creationId xmlns:a16="http://schemas.microsoft.com/office/drawing/2014/main" id="{87544C5B-6651-4978-BC1F-B201A450DD9C}"/>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772">
              <a:extLst>
                <a:ext uri="{FF2B5EF4-FFF2-40B4-BE49-F238E27FC236}">
                  <a16:creationId xmlns:a16="http://schemas.microsoft.com/office/drawing/2014/main" id="{388BBDF1-5A8A-434A-83F3-9CC17CE00C41}"/>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73">
              <a:extLst>
                <a:ext uri="{FF2B5EF4-FFF2-40B4-BE49-F238E27FC236}">
                  <a16:creationId xmlns:a16="http://schemas.microsoft.com/office/drawing/2014/main" id="{CA243063-10AD-428E-888A-BE6F7E1F07C8}"/>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774">
              <a:extLst>
                <a:ext uri="{FF2B5EF4-FFF2-40B4-BE49-F238E27FC236}">
                  <a16:creationId xmlns:a16="http://schemas.microsoft.com/office/drawing/2014/main" id="{16223B23-7C0B-4940-9FB9-42F87B9A445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75">
              <a:extLst>
                <a:ext uri="{FF2B5EF4-FFF2-40B4-BE49-F238E27FC236}">
                  <a16:creationId xmlns:a16="http://schemas.microsoft.com/office/drawing/2014/main" id="{64699097-BBE3-40A7-9A07-F3F857916866}"/>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776">
              <a:extLst>
                <a:ext uri="{FF2B5EF4-FFF2-40B4-BE49-F238E27FC236}">
                  <a16:creationId xmlns:a16="http://schemas.microsoft.com/office/drawing/2014/main" id="{ECB2A8F0-B25D-4449-8CB1-EC5EE530343A}"/>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777">
              <a:extLst>
                <a:ext uri="{FF2B5EF4-FFF2-40B4-BE49-F238E27FC236}">
                  <a16:creationId xmlns:a16="http://schemas.microsoft.com/office/drawing/2014/main" id="{CE250182-CCE8-40A3-874B-0D195D1E5601}"/>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778">
              <a:extLst>
                <a:ext uri="{FF2B5EF4-FFF2-40B4-BE49-F238E27FC236}">
                  <a16:creationId xmlns:a16="http://schemas.microsoft.com/office/drawing/2014/main" id="{2AEEC696-5339-4182-A1B8-DD5EBA89718F}"/>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779">
              <a:extLst>
                <a:ext uri="{FF2B5EF4-FFF2-40B4-BE49-F238E27FC236}">
                  <a16:creationId xmlns:a16="http://schemas.microsoft.com/office/drawing/2014/main" id="{5C9C95AE-1DB4-4DCB-87A8-5962518E4FA7}"/>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780">
              <a:extLst>
                <a:ext uri="{FF2B5EF4-FFF2-40B4-BE49-F238E27FC236}">
                  <a16:creationId xmlns:a16="http://schemas.microsoft.com/office/drawing/2014/main" id="{19772451-9431-4C7E-B456-F287C50CEE4D}"/>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81">
              <a:extLst>
                <a:ext uri="{FF2B5EF4-FFF2-40B4-BE49-F238E27FC236}">
                  <a16:creationId xmlns:a16="http://schemas.microsoft.com/office/drawing/2014/main" id="{0939C58F-1AB6-402A-8370-B97843EAFAE4}"/>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782">
              <a:extLst>
                <a:ext uri="{FF2B5EF4-FFF2-40B4-BE49-F238E27FC236}">
                  <a16:creationId xmlns:a16="http://schemas.microsoft.com/office/drawing/2014/main" id="{14C544F3-6C8A-441B-9357-C9DA22736C85}"/>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783">
              <a:extLst>
                <a:ext uri="{FF2B5EF4-FFF2-40B4-BE49-F238E27FC236}">
                  <a16:creationId xmlns:a16="http://schemas.microsoft.com/office/drawing/2014/main" id="{34112068-759A-499D-B1B1-5B87A98FBAE6}"/>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784">
              <a:extLst>
                <a:ext uri="{FF2B5EF4-FFF2-40B4-BE49-F238E27FC236}">
                  <a16:creationId xmlns:a16="http://schemas.microsoft.com/office/drawing/2014/main" id="{E28D7CF4-B56A-49E1-97DF-697D4A51E245}"/>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785">
              <a:extLst>
                <a:ext uri="{FF2B5EF4-FFF2-40B4-BE49-F238E27FC236}">
                  <a16:creationId xmlns:a16="http://schemas.microsoft.com/office/drawing/2014/main" id="{2673B0AB-FB47-4D0A-80C1-36FB4CAB3AC5}"/>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786">
              <a:extLst>
                <a:ext uri="{FF2B5EF4-FFF2-40B4-BE49-F238E27FC236}">
                  <a16:creationId xmlns:a16="http://schemas.microsoft.com/office/drawing/2014/main" id="{61476D02-01FC-4826-923B-94869E106462}"/>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787">
              <a:extLst>
                <a:ext uri="{FF2B5EF4-FFF2-40B4-BE49-F238E27FC236}">
                  <a16:creationId xmlns:a16="http://schemas.microsoft.com/office/drawing/2014/main" id="{BDBAC8AA-B17D-4FA6-9787-BD252097CB6B}"/>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788">
              <a:extLst>
                <a:ext uri="{FF2B5EF4-FFF2-40B4-BE49-F238E27FC236}">
                  <a16:creationId xmlns:a16="http://schemas.microsoft.com/office/drawing/2014/main" id="{FBDCF3A1-D380-431F-8999-72F1A652F35E}"/>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89">
              <a:extLst>
                <a:ext uri="{FF2B5EF4-FFF2-40B4-BE49-F238E27FC236}">
                  <a16:creationId xmlns:a16="http://schemas.microsoft.com/office/drawing/2014/main" id="{C62F3512-A47B-4413-B39C-A753230EF12E}"/>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790">
              <a:extLst>
                <a:ext uri="{FF2B5EF4-FFF2-40B4-BE49-F238E27FC236}">
                  <a16:creationId xmlns:a16="http://schemas.microsoft.com/office/drawing/2014/main" id="{F69F2FB1-69AA-4D22-BF2A-4CC8DC657DF7}"/>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791">
              <a:extLst>
                <a:ext uri="{FF2B5EF4-FFF2-40B4-BE49-F238E27FC236}">
                  <a16:creationId xmlns:a16="http://schemas.microsoft.com/office/drawing/2014/main" id="{A0E31887-56B4-4A92-8E56-6579E445D31E}"/>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792">
              <a:extLst>
                <a:ext uri="{FF2B5EF4-FFF2-40B4-BE49-F238E27FC236}">
                  <a16:creationId xmlns:a16="http://schemas.microsoft.com/office/drawing/2014/main" id="{5103BD1A-CFA2-47D4-9D2E-A0D2D92CF6BA}"/>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793">
              <a:extLst>
                <a:ext uri="{FF2B5EF4-FFF2-40B4-BE49-F238E27FC236}">
                  <a16:creationId xmlns:a16="http://schemas.microsoft.com/office/drawing/2014/main" id="{79268DF2-FE47-447F-A944-CD97FB553C68}"/>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94">
              <a:extLst>
                <a:ext uri="{FF2B5EF4-FFF2-40B4-BE49-F238E27FC236}">
                  <a16:creationId xmlns:a16="http://schemas.microsoft.com/office/drawing/2014/main" id="{A5C6A60E-9602-413A-AC40-C0EBA31C2F53}"/>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95">
              <a:extLst>
                <a:ext uri="{FF2B5EF4-FFF2-40B4-BE49-F238E27FC236}">
                  <a16:creationId xmlns:a16="http://schemas.microsoft.com/office/drawing/2014/main" id="{AA13127B-480B-48CD-B66D-BB3E9D6B2E6E}"/>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96">
              <a:extLst>
                <a:ext uri="{FF2B5EF4-FFF2-40B4-BE49-F238E27FC236}">
                  <a16:creationId xmlns:a16="http://schemas.microsoft.com/office/drawing/2014/main" id="{176C0769-F721-4771-892E-3FF6D3C77BAD}"/>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797">
              <a:extLst>
                <a:ext uri="{FF2B5EF4-FFF2-40B4-BE49-F238E27FC236}">
                  <a16:creationId xmlns:a16="http://schemas.microsoft.com/office/drawing/2014/main" id="{A4E9B6E3-6B98-4163-BE7A-C8CDA12AC374}"/>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798">
              <a:extLst>
                <a:ext uri="{FF2B5EF4-FFF2-40B4-BE49-F238E27FC236}">
                  <a16:creationId xmlns:a16="http://schemas.microsoft.com/office/drawing/2014/main" id="{7B243FB3-0491-4CAA-8D41-8308826EB256}"/>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99">
              <a:extLst>
                <a:ext uri="{FF2B5EF4-FFF2-40B4-BE49-F238E27FC236}">
                  <a16:creationId xmlns:a16="http://schemas.microsoft.com/office/drawing/2014/main" id="{AD4F8BA3-3C26-4431-88C4-80FB8CFC87A3}"/>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800">
              <a:extLst>
                <a:ext uri="{FF2B5EF4-FFF2-40B4-BE49-F238E27FC236}">
                  <a16:creationId xmlns:a16="http://schemas.microsoft.com/office/drawing/2014/main" id="{D806A583-0C1D-4425-97F6-072EC1A150B7}"/>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801">
              <a:extLst>
                <a:ext uri="{FF2B5EF4-FFF2-40B4-BE49-F238E27FC236}">
                  <a16:creationId xmlns:a16="http://schemas.microsoft.com/office/drawing/2014/main" id="{B7BD0555-C7E8-4A9D-A38C-2E01CAAF7CC5}"/>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802">
              <a:extLst>
                <a:ext uri="{FF2B5EF4-FFF2-40B4-BE49-F238E27FC236}">
                  <a16:creationId xmlns:a16="http://schemas.microsoft.com/office/drawing/2014/main" id="{AD9DAAC1-FDDF-4EE0-BFFA-1F54178FA1EE}"/>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03">
              <a:extLst>
                <a:ext uri="{FF2B5EF4-FFF2-40B4-BE49-F238E27FC236}">
                  <a16:creationId xmlns:a16="http://schemas.microsoft.com/office/drawing/2014/main" id="{10944208-B735-4F66-9B08-021A57ED2CE1}"/>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804">
              <a:extLst>
                <a:ext uri="{FF2B5EF4-FFF2-40B4-BE49-F238E27FC236}">
                  <a16:creationId xmlns:a16="http://schemas.microsoft.com/office/drawing/2014/main" id="{EF917D40-3841-438D-B89D-4F804A9A56DF}"/>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05">
              <a:extLst>
                <a:ext uri="{FF2B5EF4-FFF2-40B4-BE49-F238E27FC236}">
                  <a16:creationId xmlns:a16="http://schemas.microsoft.com/office/drawing/2014/main" id="{F957891D-5CD6-4480-827A-C3B347B2E8E1}"/>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806">
              <a:extLst>
                <a:ext uri="{FF2B5EF4-FFF2-40B4-BE49-F238E27FC236}">
                  <a16:creationId xmlns:a16="http://schemas.microsoft.com/office/drawing/2014/main" id="{35A8E980-322A-45C4-8CF7-55E7F8A0F2CD}"/>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807">
              <a:extLst>
                <a:ext uri="{FF2B5EF4-FFF2-40B4-BE49-F238E27FC236}">
                  <a16:creationId xmlns:a16="http://schemas.microsoft.com/office/drawing/2014/main" id="{164C41F4-D8D8-415E-96EE-E87FB57D84A8}"/>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808">
              <a:extLst>
                <a:ext uri="{FF2B5EF4-FFF2-40B4-BE49-F238E27FC236}">
                  <a16:creationId xmlns:a16="http://schemas.microsoft.com/office/drawing/2014/main" id="{E1B5ED9F-94A4-4E35-B28A-E685F03F08BB}"/>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64">
            <a:extLst>
              <a:ext uri="{FF2B5EF4-FFF2-40B4-BE49-F238E27FC236}">
                <a16:creationId xmlns:a16="http://schemas.microsoft.com/office/drawing/2014/main" id="{CA16FCF4-ACE9-428B-AF49-6274BDB2FAE3}"/>
              </a:ext>
            </a:extLst>
          </p:cNvPr>
          <p:cNvGrpSpPr/>
          <p:nvPr/>
        </p:nvGrpSpPr>
        <p:grpSpPr>
          <a:xfrm>
            <a:off x="7383700" y="3161500"/>
            <a:ext cx="1377198" cy="3093405"/>
            <a:chOff x="3402013" y="2047876"/>
            <a:chExt cx="412749" cy="927100"/>
          </a:xfrm>
        </p:grpSpPr>
        <p:sp>
          <p:nvSpPr>
            <p:cNvPr id="166" name="Freeform 2103">
              <a:extLst>
                <a:ext uri="{FF2B5EF4-FFF2-40B4-BE49-F238E27FC236}">
                  <a16:creationId xmlns:a16="http://schemas.microsoft.com/office/drawing/2014/main" id="{7DBFA678-83D9-4CF2-856E-49D0FD43F3E9}"/>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104">
              <a:extLst>
                <a:ext uri="{FF2B5EF4-FFF2-40B4-BE49-F238E27FC236}">
                  <a16:creationId xmlns:a16="http://schemas.microsoft.com/office/drawing/2014/main" id="{8F061CC5-46F0-4C37-846F-A3FBD96DEE44}"/>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105">
              <a:extLst>
                <a:ext uri="{FF2B5EF4-FFF2-40B4-BE49-F238E27FC236}">
                  <a16:creationId xmlns:a16="http://schemas.microsoft.com/office/drawing/2014/main" id="{ED246845-A512-4824-9CDB-0189D6AC0264}"/>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06">
              <a:extLst>
                <a:ext uri="{FF2B5EF4-FFF2-40B4-BE49-F238E27FC236}">
                  <a16:creationId xmlns:a16="http://schemas.microsoft.com/office/drawing/2014/main" id="{4114D30A-768A-4F5D-94CB-0B05B88B6D21}"/>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107">
              <a:extLst>
                <a:ext uri="{FF2B5EF4-FFF2-40B4-BE49-F238E27FC236}">
                  <a16:creationId xmlns:a16="http://schemas.microsoft.com/office/drawing/2014/main" id="{A5C3EB45-1C85-471A-B4E0-3E15ABD1843E}"/>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08">
              <a:extLst>
                <a:ext uri="{FF2B5EF4-FFF2-40B4-BE49-F238E27FC236}">
                  <a16:creationId xmlns:a16="http://schemas.microsoft.com/office/drawing/2014/main" id="{42C73C1D-610D-4672-A592-2E1E8EDF4745}"/>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09">
              <a:extLst>
                <a:ext uri="{FF2B5EF4-FFF2-40B4-BE49-F238E27FC236}">
                  <a16:creationId xmlns:a16="http://schemas.microsoft.com/office/drawing/2014/main" id="{846C4688-572C-40A5-8A20-7BADDAC5437E}"/>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110">
              <a:extLst>
                <a:ext uri="{FF2B5EF4-FFF2-40B4-BE49-F238E27FC236}">
                  <a16:creationId xmlns:a16="http://schemas.microsoft.com/office/drawing/2014/main" id="{FE57EA02-DAE2-4A98-BEB4-5ED18E19AD19}"/>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111">
              <a:extLst>
                <a:ext uri="{FF2B5EF4-FFF2-40B4-BE49-F238E27FC236}">
                  <a16:creationId xmlns:a16="http://schemas.microsoft.com/office/drawing/2014/main" id="{F4BAA849-DAD8-4BE2-BB4E-0005011E749F}"/>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112">
              <a:extLst>
                <a:ext uri="{FF2B5EF4-FFF2-40B4-BE49-F238E27FC236}">
                  <a16:creationId xmlns:a16="http://schemas.microsoft.com/office/drawing/2014/main" id="{8435D951-49E0-43CE-B7D2-2E27D1E0ED90}"/>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113">
              <a:extLst>
                <a:ext uri="{FF2B5EF4-FFF2-40B4-BE49-F238E27FC236}">
                  <a16:creationId xmlns:a16="http://schemas.microsoft.com/office/drawing/2014/main" id="{0C417122-36A5-475F-A136-88B6F32BE4FD}"/>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114">
              <a:extLst>
                <a:ext uri="{FF2B5EF4-FFF2-40B4-BE49-F238E27FC236}">
                  <a16:creationId xmlns:a16="http://schemas.microsoft.com/office/drawing/2014/main" id="{41F8E108-A747-413C-9E7E-B1A578DB1CE6}"/>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15">
              <a:extLst>
                <a:ext uri="{FF2B5EF4-FFF2-40B4-BE49-F238E27FC236}">
                  <a16:creationId xmlns:a16="http://schemas.microsoft.com/office/drawing/2014/main" id="{095E0FA0-81EB-4C49-B1E0-5121FD5FF70D}"/>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116">
              <a:extLst>
                <a:ext uri="{FF2B5EF4-FFF2-40B4-BE49-F238E27FC236}">
                  <a16:creationId xmlns:a16="http://schemas.microsoft.com/office/drawing/2014/main" id="{C2E2159B-F89A-4F85-BC61-B0DA271EC455}"/>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117">
              <a:extLst>
                <a:ext uri="{FF2B5EF4-FFF2-40B4-BE49-F238E27FC236}">
                  <a16:creationId xmlns:a16="http://schemas.microsoft.com/office/drawing/2014/main" id="{2E88D918-952D-4B24-B372-DF2F30886674}"/>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118">
              <a:extLst>
                <a:ext uri="{FF2B5EF4-FFF2-40B4-BE49-F238E27FC236}">
                  <a16:creationId xmlns:a16="http://schemas.microsoft.com/office/drawing/2014/main" id="{BF9D7151-35B4-4A49-9E35-85B0781775EC}"/>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119">
              <a:extLst>
                <a:ext uri="{FF2B5EF4-FFF2-40B4-BE49-F238E27FC236}">
                  <a16:creationId xmlns:a16="http://schemas.microsoft.com/office/drawing/2014/main" id="{F823CA5A-4F95-4FC2-8E85-14AE7208677E}"/>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120">
              <a:extLst>
                <a:ext uri="{FF2B5EF4-FFF2-40B4-BE49-F238E27FC236}">
                  <a16:creationId xmlns:a16="http://schemas.microsoft.com/office/drawing/2014/main" id="{24EA5981-91A3-4BB0-9CD4-DCDE1C358ADF}"/>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121">
              <a:extLst>
                <a:ext uri="{FF2B5EF4-FFF2-40B4-BE49-F238E27FC236}">
                  <a16:creationId xmlns:a16="http://schemas.microsoft.com/office/drawing/2014/main" id="{F1B9B411-52EE-4642-B547-9C2FD9B946B8}"/>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122">
              <a:extLst>
                <a:ext uri="{FF2B5EF4-FFF2-40B4-BE49-F238E27FC236}">
                  <a16:creationId xmlns:a16="http://schemas.microsoft.com/office/drawing/2014/main" id="{AEF7C18F-E545-44C1-9975-296FCFCCD138}"/>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123">
              <a:extLst>
                <a:ext uri="{FF2B5EF4-FFF2-40B4-BE49-F238E27FC236}">
                  <a16:creationId xmlns:a16="http://schemas.microsoft.com/office/drawing/2014/main" id="{D95CAB67-52C9-464E-8C4A-6F33181ADCF5}"/>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124">
              <a:extLst>
                <a:ext uri="{FF2B5EF4-FFF2-40B4-BE49-F238E27FC236}">
                  <a16:creationId xmlns:a16="http://schemas.microsoft.com/office/drawing/2014/main" id="{D50ED572-A1AC-401E-8FA3-F6595BD22D8F}"/>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125">
              <a:extLst>
                <a:ext uri="{FF2B5EF4-FFF2-40B4-BE49-F238E27FC236}">
                  <a16:creationId xmlns:a16="http://schemas.microsoft.com/office/drawing/2014/main" id="{6B56FD64-864F-4261-9545-87522892CD8B}"/>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126">
              <a:extLst>
                <a:ext uri="{FF2B5EF4-FFF2-40B4-BE49-F238E27FC236}">
                  <a16:creationId xmlns:a16="http://schemas.microsoft.com/office/drawing/2014/main" id="{82C0349C-2E8A-456F-9300-2B48638B9E78}"/>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127">
              <a:extLst>
                <a:ext uri="{FF2B5EF4-FFF2-40B4-BE49-F238E27FC236}">
                  <a16:creationId xmlns:a16="http://schemas.microsoft.com/office/drawing/2014/main" id="{02AF026C-B93E-4EAB-A648-69B22EE3116A}"/>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128">
              <a:extLst>
                <a:ext uri="{FF2B5EF4-FFF2-40B4-BE49-F238E27FC236}">
                  <a16:creationId xmlns:a16="http://schemas.microsoft.com/office/drawing/2014/main" id="{A81623BD-311B-47B0-B928-FCC4ABD26F19}"/>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2129">
              <a:extLst>
                <a:ext uri="{FF2B5EF4-FFF2-40B4-BE49-F238E27FC236}">
                  <a16:creationId xmlns:a16="http://schemas.microsoft.com/office/drawing/2014/main" id="{15502E72-0F30-4724-AD7E-D4A84EB464E4}"/>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2130">
              <a:extLst>
                <a:ext uri="{FF2B5EF4-FFF2-40B4-BE49-F238E27FC236}">
                  <a16:creationId xmlns:a16="http://schemas.microsoft.com/office/drawing/2014/main" id="{1D381F85-1125-4189-8766-219E9E4BD3CC}"/>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2131">
              <a:extLst>
                <a:ext uri="{FF2B5EF4-FFF2-40B4-BE49-F238E27FC236}">
                  <a16:creationId xmlns:a16="http://schemas.microsoft.com/office/drawing/2014/main" id="{D5E76321-70B2-4256-AB10-1F38C9A4BB16}"/>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5" name="Group 194">
            <a:extLst>
              <a:ext uri="{FF2B5EF4-FFF2-40B4-BE49-F238E27FC236}">
                <a16:creationId xmlns:a16="http://schemas.microsoft.com/office/drawing/2014/main" id="{C1270CE0-D5A4-4231-B9B1-74CEB610728A}"/>
              </a:ext>
            </a:extLst>
          </p:cNvPr>
          <p:cNvGrpSpPr/>
          <p:nvPr/>
        </p:nvGrpSpPr>
        <p:grpSpPr>
          <a:xfrm>
            <a:off x="9597323" y="1329772"/>
            <a:ext cx="146522" cy="280390"/>
            <a:chOff x="5545138" y="625475"/>
            <a:chExt cx="1489075" cy="2849563"/>
          </a:xfrm>
        </p:grpSpPr>
        <p:sp>
          <p:nvSpPr>
            <p:cNvPr id="196" name="Freeform 117">
              <a:extLst>
                <a:ext uri="{FF2B5EF4-FFF2-40B4-BE49-F238E27FC236}">
                  <a16:creationId xmlns:a16="http://schemas.microsoft.com/office/drawing/2014/main" id="{B12E3E70-1BF6-4FE1-A31B-919027EC972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20">
              <a:extLst>
                <a:ext uri="{FF2B5EF4-FFF2-40B4-BE49-F238E27FC236}">
                  <a16:creationId xmlns:a16="http://schemas.microsoft.com/office/drawing/2014/main" id="{EDB840B2-E20A-4728-9F44-5DFDF8F1846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068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22779A45-3948-68E6-C70E-81802681944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CD5436-AF90-217D-911D-2534804F0C42}"/>
              </a:ext>
            </a:extLst>
          </p:cNvPr>
          <p:cNvSpPr>
            <a:spLocks noGrp="1"/>
          </p:cNvSpPr>
          <p:nvPr>
            <p:ph idx="1"/>
          </p:nvPr>
        </p:nvSpPr>
        <p:spPr/>
        <p:txBody>
          <a:bodyPr/>
          <a:lstStyle/>
          <a:p>
            <a:r>
              <a:rPr lang="fr-FR" sz="1200">
                <a:solidFill>
                  <a:schemeClr val="tx2">
                    <a:lumMod val="20000"/>
                    <a:lumOff val="80000"/>
                  </a:schemeClr>
                </a:solidFill>
              </a:rPr>
              <a:t>Qui participe à la prise de décision?</a:t>
            </a:r>
          </a:p>
          <a:p>
            <a:pPr>
              <a:lnSpc>
                <a:spcPct val="120000"/>
              </a:lnSpc>
            </a:pPr>
            <a:r>
              <a:rPr lang="fr-FR" sz="1200" b="0">
                <a:solidFill>
                  <a:schemeClr val="bg1"/>
                </a:solidFill>
              </a:rPr>
              <a:t>Les parties prenantes au-delà de la collectivité locale jouent un rôle crucial pour améliorer l'accès à l'énergie et réduire la précarité énergétique.</a:t>
            </a:r>
          </a:p>
          <a:p>
            <a:pPr>
              <a:lnSpc>
                <a:spcPct val="120000"/>
              </a:lnSpc>
            </a:pPr>
            <a:r>
              <a:rPr lang="fr-FR" sz="1200" b="0">
                <a:solidFill>
                  <a:schemeClr val="bg1"/>
                </a:solidFill>
              </a:rPr>
              <a:t>Les acteurs nationaux, régionaux, municipaux et communautaires ont des rôles différents dans la promotion de l'accès à l'énergie et la lutte contre la précarité énergétique. </a:t>
            </a:r>
          </a:p>
          <a:p>
            <a:pPr>
              <a:lnSpc>
                <a:spcPct val="120000"/>
              </a:lnSpc>
            </a:pPr>
            <a:r>
              <a:rPr lang="fr-FR" sz="1200" b="0">
                <a:solidFill>
                  <a:schemeClr val="bg1"/>
                </a:solidFill>
              </a:rPr>
              <a:t>Comprendre cet aspect spécifique de l’AEPE permet aux collectivités locales d'élaborer leurs plans en tenant compte de leur contexte local. </a:t>
            </a:r>
          </a:p>
          <a:p>
            <a:pPr>
              <a:lnSpc>
                <a:spcPct val="120000"/>
              </a:lnSpc>
            </a:pPr>
            <a:endParaRPr lang="en-GB" b="0">
              <a:solidFill>
                <a:schemeClr val="tx1"/>
              </a:solidFill>
            </a:endParaRPr>
          </a:p>
          <a:p>
            <a:pPr>
              <a:lnSpc>
                <a:spcPct val="120000"/>
              </a:lnSpc>
            </a:pPr>
            <a:endParaRPr lang="en-GB" b="0">
              <a:solidFill>
                <a:schemeClr val="tx1"/>
              </a:solidFill>
            </a:endParaRPr>
          </a:p>
        </p:txBody>
      </p:sp>
      <p:sp>
        <p:nvSpPr>
          <p:cNvPr id="5" name="Title 4">
            <a:extLst>
              <a:ext uri="{FF2B5EF4-FFF2-40B4-BE49-F238E27FC236}">
                <a16:creationId xmlns:a16="http://schemas.microsoft.com/office/drawing/2014/main" id="{D0173192-0CE5-986A-05CA-9FF02F01909F}"/>
              </a:ext>
            </a:extLst>
          </p:cNvPr>
          <p:cNvSpPr>
            <a:spLocks noGrp="1"/>
          </p:cNvSpPr>
          <p:nvPr>
            <p:ph type="title"/>
          </p:nvPr>
        </p:nvSpPr>
        <p:spPr/>
        <p:txBody>
          <a:bodyPr/>
          <a:lstStyle/>
          <a:p>
            <a:r>
              <a:rPr lang="fr-FR"/>
              <a:t>Connaître les acteurs de l’AEPE</a:t>
            </a:r>
            <a:endParaRPr lang="en-GB"/>
          </a:p>
        </p:txBody>
      </p:sp>
      <p:sp>
        <p:nvSpPr>
          <p:cNvPr id="7" name="Content Placeholder 6">
            <a:extLst>
              <a:ext uri="{FF2B5EF4-FFF2-40B4-BE49-F238E27FC236}">
                <a16:creationId xmlns:a16="http://schemas.microsoft.com/office/drawing/2014/main" id="{EDCAEF2E-3967-53B4-D945-AAB72BB2F901}"/>
              </a:ext>
            </a:extLst>
          </p:cNvPr>
          <p:cNvSpPr>
            <a:spLocks noGrp="1"/>
          </p:cNvSpPr>
          <p:nvPr>
            <p:ph idx="13"/>
          </p:nvPr>
        </p:nvSpPr>
        <p:spPr/>
        <p:txBody>
          <a:bodyP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1 - Connaître les acteurs de l’AEPE</a:t>
            </a:r>
          </a:p>
        </p:txBody>
      </p:sp>
      <p:sp>
        <p:nvSpPr>
          <p:cNvPr id="8" name="Content Placeholder 7">
            <a:extLst>
              <a:ext uri="{FF2B5EF4-FFF2-40B4-BE49-F238E27FC236}">
                <a16:creationId xmlns:a16="http://schemas.microsoft.com/office/drawing/2014/main" id="{365E09B3-3C3E-C1CF-D3EA-E60B76E00156}"/>
              </a:ext>
            </a:extLst>
          </p:cNvPr>
          <p:cNvSpPr>
            <a:spLocks noGrp="1"/>
          </p:cNvSpPr>
          <p:nvPr>
            <p:ph idx="14"/>
          </p:nvPr>
        </p:nvSpPr>
        <p:spPr/>
        <p:txBody>
          <a:bodyPr/>
          <a:lstStyle/>
          <a:p>
            <a:r>
              <a:rPr lang="en-GB" sz="1200">
                <a:solidFill>
                  <a:srgbClr val="1C3567"/>
                </a:solidFill>
              </a:rPr>
              <a:t>Objectifs du module</a:t>
            </a:r>
          </a:p>
          <a:p>
            <a:pPr marL="285750" indent="-285750">
              <a:buFont typeface="Arial" panose="020B0604020202020204" pitchFamily="34" charset="0"/>
              <a:buChar char="•"/>
            </a:pPr>
            <a:r>
              <a:rPr lang="fr-FR" sz="1200" b="0">
                <a:solidFill>
                  <a:srgbClr val="1C3567"/>
                </a:solidFill>
              </a:rPr>
              <a:t>Identifier les partenaires nationaux, régionaux, municipaux et communautaires pertinents pour la planification stratégique ou la mise en œuvre des mesures d’AEPE.</a:t>
            </a:r>
          </a:p>
          <a:p>
            <a:pPr marL="285750" indent="-285750">
              <a:buFont typeface="Arial" panose="020B0604020202020204" pitchFamily="34" charset="0"/>
              <a:buChar char="•"/>
            </a:pPr>
            <a:r>
              <a:rPr lang="fr-FR" sz="1200" b="0">
                <a:solidFill>
                  <a:srgbClr val="1C3567"/>
                </a:solidFill>
              </a:rPr>
              <a:t>Comparer les parties prenantes les plus impliquées avec celles qui devraient avoir la possibilité de participer et de mettre en oeuvre des mesures/solutions.</a:t>
            </a:r>
          </a:p>
          <a:p>
            <a:pPr marL="285750" indent="-285750">
              <a:buFont typeface="Arial" panose="020B0604020202020204" pitchFamily="34" charset="0"/>
              <a:buChar char="•"/>
            </a:pPr>
            <a:endParaRPr lang="en-GB" sz="1200" b="0">
              <a:solidFill>
                <a:srgbClr val="1C3567"/>
              </a:solidFill>
            </a:endParaRPr>
          </a:p>
          <a:p>
            <a:pPr marR="0" lvl="0" algn="l" defTabSz="914400" rtl="0" eaLnBrk="1" fontAlgn="auto" latinLnBrk="0" hangingPunct="1">
              <a:lnSpc>
                <a:spcPct val="90000"/>
              </a:lnSpc>
              <a:spcBef>
                <a:spcPts val="1000"/>
              </a:spcBef>
              <a:spcAft>
                <a:spcPts val="0"/>
              </a:spcAft>
              <a:buClrTx/>
              <a:buSzTx/>
              <a:tabLst/>
              <a:defRPr/>
            </a:pPr>
            <a:r>
              <a:rPr lang="en-GB" sz="1200">
                <a:solidFill>
                  <a:srgbClr val="1C3567"/>
                </a:solidFill>
              </a:rPr>
              <a:t>Autres ressources utiles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Manuel pour un Engagement Inclusif de la Communauté </a:t>
            </a:r>
            <a:r>
              <a:rPr kumimoji="0" lang="fr-FR" sz="1200" b="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 C40 cities</a:t>
            </a:r>
          </a:p>
          <a:p>
            <a:pPr marL="285750" indent="-285750">
              <a:buFont typeface="Arial" panose="020B0604020202020204" pitchFamily="34" charset="0"/>
              <a:buChar char="•"/>
            </a:pPr>
            <a:endParaRPr lang="en-GB" b="0">
              <a:solidFill>
                <a:srgbClr val="1C3567"/>
              </a:solidFill>
            </a:endParaRPr>
          </a:p>
          <a:p>
            <a:pPr marL="285750" indent="-285750">
              <a:buFont typeface="Arial" panose="020B0604020202020204" pitchFamily="34" charset="0"/>
              <a:buChar char="•"/>
            </a:pPr>
            <a:endParaRPr lang="en-GB" b="0">
              <a:solidFill>
                <a:srgbClr val="1C3567"/>
              </a:solidFill>
            </a:endParaRPr>
          </a:p>
        </p:txBody>
      </p:sp>
      <p:sp>
        <p:nvSpPr>
          <p:cNvPr id="2" name="Slide Number Placeholder 1">
            <a:extLst>
              <a:ext uri="{FF2B5EF4-FFF2-40B4-BE49-F238E27FC236}">
                <a16:creationId xmlns:a16="http://schemas.microsoft.com/office/drawing/2014/main" id="{09680D5E-5689-9A61-BF44-294E08058B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Oval 16">
            <a:hlinkClick r:id="rId4" action="ppaction://hlinksldjump"/>
            <a:extLst>
              <a:ext uri="{FF2B5EF4-FFF2-40B4-BE49-F238E27FC236}">
                <a16:creationId xmlns:a16="http://schemas.microsoft.com/office/drawing/2014/main" id="{25AFE1DD-7358-4A16-B88F-BA57D1A38AB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5" action="ppaction://hlinksldjump"/>
            <a:extLst>
              <a:ext uri="{FF2B5EF4-FFF2-40B4-BE49-F238E27FC236}">
                <a16:creationId xmlns:a16="http://schemas.microsoft.com/office/drawing/2014/main" id="{7385598B-EC19-4DDC-B6F2-6014DB11894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61F26C16-29F9-4EF3-B747-A6575E2F315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198509EE-1F60-48E1-AF75-24D114FB32D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7" action="ppaction://hlinksldjump"/>
            <a:extLst>
              <a:ext uri="{FF2B5EF4-FFF2-40B4-BE49-F238E27FC236}">
                <a16:creationId xmlns:a16="http://schemas.microsoft.com/office/drawing/2014/main" id="{4C4F9908-606F-40A2-8232-66A391B2E08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8" action="ppaction://hlinksldjump"/>
            <a:extLst>
              <a:ext uri="{FF2B5EF4-FFF2-40B4-BE49-F238E27FC236}">
                <a16:creationId xmlns:a16="http://schemas.microsoft.com/office/drawing/2014/main" id="{AA23C249-1C67-401C-BB35-749E712F70E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B148CA61-349E-4B2C-AD38-2D9CBA2A89A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E1FB00A9-08DB-479D-955F-1253D3E111F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BC42DB93-C714-4825-ABE3-589C5B57E1C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2" action="ppaction://hlinksldjump"/>
            <a:extLst>
              <a:ext uri="{FF2B5EF4-FFF2-40B4-BE49-F238E27FC236}">
                <a16:creationId xmlns:a16="http://schemas.microsoft.com/office/drawing/2014/main" id="{3E6B53DC-512D-43DB-A11F-356EA986EBA4}"/>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E2DC4E3C-62F1-4812-93B6-4C72CE9AC981}"/>
              </a:ext>
            </a:extLst>
          </p:cNvPr>
          <p:cNvGrpSpPr/>
          <p:nvPr/>
        </p:nvGrpSpPr>
        <p:grpSpPr>
          <a:xfrm>
            <a:off x="9597323" y="1329772"/>
            <a:ext cx="146522" cy="280390"/>
            <a:chOff x="5545138" y="625475"/>
            <a:chExt cx="1489075" cy="2849563"/>
          </a:xfrm>
        </p:grpSpPr>
        <p:sp>
          <p:nvSpPr>
            <p:cNvPr id="28" name="Freeform 117">
              <a:extLst>
                <a:ext uri="{FF2B5EF4-FFF2-40B4-BE49-F238E27FC236}">
                  <a16:creationId xmlns:a16="http://schemas.microsoft.com/office/drawing/2014/main" id="{1A2438B9-F401-4032-89EB-2AAE3D5D71B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FA262311-E515-4DD6-808F-E23534DE2A6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416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r>
              <a:rPr lang="en-GB"/>
              <a:t>Introdução </a:t>
            </a:r>
            <a:r>
              <a:rPr lang="en-GB" err="1"/>
              <a:t>ao</a:t>
            </a:r>
            <a:r>
              <a:rPr lang="en-GB"/>
              <a:t> kit de ferramentas</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3</a:t>
            </a:fld>
            <a:endParaRPr lang="en-US"/>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8" y="685800"/>
            <a:ext cx="9068752" cy="990600"/>
          </a:xfrm>
          <a:prstGeom prst="rect">
            <a:avLst/>
          </a:prstGeom>
        </p:spPr>
        <p:txBody>
          <a:bodyPr/>
          <a:lstStyle/>
          <a:p>
            <a:r>
              <a:rPr lang="fr-FR">
                <a:solidFill>
                  <a:schemeClr val="accent6">
                    <a:lumMod val="20000"/>
                    <a:lumOff val="80000"/>
                  </a:schemeClr>
                </a:solidFill>
              </a:rPr>
              <a:t>Boîte à outils pour l'accès à l'énergie en milieu urbain pour les collectivités locales</a:t>
            </a:r>
            <a:endParaRPr lang="en-GB">
              <a:solidFill>
                <a:schemeClr val="accent6">
                  <a:lumMod val="20000"/>
                  <a:lumOff val="80000"/>
                </a:schemeClr>
              </a:solidFill>
            </a:endParaRPr>
          </a:p>
        </p:txBody>
      </p:sp>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1843635"/>
            <a:ext cx="3962399" cy="4038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b="0">
                <a:solidFill>
                  <a:schemeClr val="bg1"/>
                </a:solidFill>
              </a:rPr>
              <a:t>Les modules de cette boîte à outils vous aideront à développer une compréhension globale et un plan pour aborder la question de l'accès à l'énergie et la précarité énergétique (AEPE) dans votre territoire administratif, tout en tenant compte des </a:t>
            </a:r>
            <a:r>
              <a:rPr lang="fr-FR" sz="1200" b="0" err="1">
                <a:solidFill>
                  <a:schemeClr val="bg1"/>
                </a:solidFill>
              </a:rPr>
              <a:t>co</a:t>
            </a:r>
            <a:r>
              <a:rPr lang="fr-FR" sz="1200" b="0">
                <a:solidFill>
                  <a:schemeClr val="bg1"/>
                </a:solidFill>
              </a:rPr>
              <a:t>-bénéfices de l'action. Les modules peuvent être parcourus de manière séquentielle ou aléatoire, en fonction de vos intérêts, de vos besoins et de votre situation actuelle. </a:t>
            </a:r>
          </a:p>
          <a:p>
            <a:pPr>
              <a:lnSpc>
                <a:spcPct val="120000"/>
              </a:lnSpc>
            </a:pPr>
            <a:r>
              <a:rPr lang="fr-FR" sz="1200" b="0">
                <a:solidFill>
                  <a:schemeClr val="bg1"/>
                </a:solidFill>
              </a:rPr>
              <a:t>Chaque collectivité locale est unique et de multiples services et agents de l’administration peuvent avoir un rôle à jouer dans la mise en œuvre de l’AEPE dans votre contexte spécifique. </a:t>
            </a:r>
          </a:p>
          <a:p>
            <a:pPr>
              <a:lnSpc>
                <a:spcPct val="120000"/>
              </a:lnSpc>
            </a:pPr>
            <a:r>
              <a:rPr lang="fr-FR" sz="1200" b="0">
                <a:solidFill>
                  <a:schemeClr val="bg1"/>
                </a:solidFill>
              </a:rPr>
              <a:t>Cette boîte à outils est destinée au personnel des collectivités locales exerçant dans le domaine de l’AEPE, mais les outils et les conseils qu'elle contient peuvent également être utiles à d'autres parties prenantes.</a:t>
            </a:r>
          </a:p>
        </p:txBody>
      </p:sp>
      <p:sp>
        <p:nvSpPr>
          <p:cNvPr id="7" name="Content Placeholder 6">
            <a:extLst>
              <a:ext uri="{FF2B5EF4-FFF2-40B4-BE49-F238E27FC236}">
                <a16:creationId xmlns:a16="http://schemas.microsoft.com/office/drawing/2014/main" id="{5D3A1148-1FA2-49CE-C5FB-AA1100459CDB}"/>
              </a:ext>
            </a:extLst>
          </p:cNvPr>
          <p:cNvSpPr>
            <a:spLocks noGrp="1"/>
          </p:cNvSpPr>
          <p:nvPr>
            <p:ph idx="13"/>
          </p:nvPr>
        </p:nvSpPr>
        <p:spPr/>
        <p:txBody>
          <a:bodyPr/>
          <a:lstStyle/>
          <a:p>
            <a:endParaRPr lang="en-US"/>
          </a:p>
        </p:txBody>
      </p:sp>
      <p:pic>
        <p:nvPicPr>
          <p:cNvPr id="9" name="Picture 8">
            <a:extLst>
              <a:ext uri="{FF2B5EF4-FFF2-40B4-BE49-F238E27FC236}">
                <a16:creationId xmlns:a16="http://schemas.microsoft.com/office/drawing/2014/main" id="{2CC0FB0A-D444-9984-98C8-5F014A13B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4648200" cy="3098800"/>
          </a:xfrm>
          <a:prstGeom prst="rect">
            <a:avLst/>
          </a:prstGeom>
        </p:spPr>
      </p:pic>
      <p:sp>
        <p:nvSpPr>
          <p:cNvPr id="10" name="Slide Number Placeholder 5">
            <a:extLst>
              <a:ext uri="{FF2B5EF4-FFF2-40B4-BE49-F238E27FC236}">
                <a16:creationId xmlns:a16="http://schemas.microsoft.com/office/drawing/2014/main" id="{E692EE15-B9D2-3C8C-6CCC-C7E15B2F2F5A}"/>
              </a:ext>
            </a:extLst>
          </p:cNvPr>
          <p:cNvSpPr txBox="1">
            <a:spLocks/>
          </p:cNvSpPr>
          <p:nvPr/>
        </p:nvSpPr>
        <p:spPr>
          <a:xfrm>
            <a:off x="6936828" y="5046389"/>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Jeroen van de Water, Unsplash</a:t>
            </a:r>
          </a:p>
        </p:txBody>
      </p:sp>
    </p:spTree>
    <p:extLst>
      <p:ext uri="{BB962C8B-B14F-4D97-AF65-F5344CB8AC3E}">
        <p14:creationId xmlns:p14="http://schemas.microsoft.com/office/powerpoint/2010/main" val="140241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fr-FR">
                <a:solidFill>
                  <a:schemeClr val="bg1"/>
                </a:solidFill>
              </a:rPr>
              <a:t>Qui participe à la prise de décision ?</a:t>
            </a:r>
            <a:endParaRPr lang="en-GB">
              <a:solidFill>
                <a:schemeClr val="bg1"/>
              </a:solidFill>
            </a:endParaRPr>
          </a:p>
        </p:txBody>
      </p:sp>
      <p:sp>
        <p:nvSpPr>
          <p:cNvPr id="13" name="Content Placeholder 12">
            <a:extLst>
              <a:ext uri="{FF2B5EF4-FFF2-40B4-BE49-F238E27FC236}">
                <a16:creationId xmlns:a16="http://schemas.microsoft.com/office/drawing/2014/main" id="{8915B919-3290-E3F5-4213-53E760D7B9D1}"/>
              </a:ext>
            </a:extLst>
          </p:cNvPr>
          <p:cNvSpPr>
            <a:spLocks noGrp="1"/>
          </p:cNvSpPr>
          <p:nvPr>
            <p:ph idx="13"/>
          </p:nvPr>
        </p:nvSpPr>
        <p:spPr>
          <a:xfrm>
            <a:off x="5257801" y="1828800"/>
            <a:ext cx="3962399" cy="4348163"/>
          </a:xfrm>
        </p:spPr>
        <p:txBody>
          <a:bodyPr vert="horz" lIns="91440" tIns="45720" rIns="91440" bIns="45720" rtlCol="0" anchor="t">
            <a:normAutofit fontScale="92500" lnSpcReduction="10000"/>
          </a:bodyPr>
          <a:lstStyle/>
          <a:p>
            <a:pPr marL="0" indent="0">
              <a:lnSpc>
                <a:spcPct val="120000"/>
              </a:lnSpc>
              <a:spcBef>
                <a:spcPts val="0"/>
              </a:spcBef>
              <a:buClr>
                <a:schemeClr val="lt1"/>
              </a:buClr>
              <a:buSzPct val="100000"/>
            </a:pPr>
            <a:r>
              <a:rPr lang="fr-FR" sz="1200" b="0">
                <a:solidFill>
                  <a:schemeClr val="lt1"/>
                </a:solidFill>
              </a:rPr>
              <a:t>Il est essentiel de connaître les principales parties prenantes et de savoir comment les impliquer pour réaliser une mesure si l'on veut répondre à l’AEPE de manière significative et efficace. </a:t>
            </a:r>
          </a:p>
          <a:p>
            <a:pPr marL="0" indent="0">
              <a:lnSpc>
                <a:spcPct val="120000"/>
              </a:lnSpc>
              <a:buClr>
                <a:schemeClr val="lt1"/>
              </a:buClr>
              <a:buSzPct val="100000"/>
            </a:pPr>
            <a:r>
              <a:rPr lang="fr-FR" sz="1200" b="0">
                <a:solidFill>
                  <a:schemeClr val="lt1"/>
                </a:solidFill>
              </a:rPr>
              <a:t>Le fait d’impliquer des organisations communautaires représentant des groupes confrontés à la précarité énergétique - ou à un manque d'accès à l'énergie - permet aux mesures d'être adaptées aux contextes locaux. Ces besoins et défis spécifiques peuvent ne pas être pris en compte dans les rapports et les données quantitatives.</a:t>
            </a:r>
            <a:endParaRPr lang="fr-FR" sz="1100"/>
          </a:p>
          <a:p>
            <a:pPr marL="0" indent="0">
              <a:lnSpc>
                <a:spcPct val="120000"/>
              </a:lnSpc>
              <a:buClr>
                <a:schemeClr val="lt1"/>
              </a:buClr>
              <a:buSzPct val="100000"/>
            </a:pPr>
            <a:r>
              <a:rPr lang="fr-FR" sz="1200" b="0">
                <a:solidFill>
                  <a:schemeClr val="lt1"/>
                </a:solidFill>
              </a:rPr>
              <a:t>Les acteurs du secteur privé et les organisations à but non lucratif jouent également un rôle essentiel. Vous pouvez vous assurer que les actions sont technologiquement réalisables en consultant des fournisseurs de solutions. Ces interactions peuvent également stimuler la mise en œuvre en finançant des projets et des recherches. </a:t>
            </a:r>
          </a:p>
          <a:p>
            <a:pPr marL="0" indent="0">
              <a:lnSpc>
                <a:spcPct val="120000"/>
              </a:lnSpc>
              <a:buClr>
                <a:schemeClr val="lt1"/>
              </a:buClr>
              <a:buSzPct val="100000"/>
            </a:pPr>
            <a:r>
              <a:rPr lang="fr-FR" sz="1200" b="0">
                <a:solidFill>
                  <a:schemeClr val="lt1"/>
                </a:solidFill>
              </a:rPr>
              <a:t>Enfin, les collègues des gouvernements nationaux et locaux, au sein des départements et des agences, sont utiles pour trouver des possibilités de synchroniser les projets et les financements afin d'assurer la mise en œuvre des solutions d’AEPE. </a:t>
            </a:r>
          </a:p>
        </p:txBody>
      </p:sp>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1 - Connaître les acteurs de l’AEPE</a:t>
            </a:r>
          </a:p>
        </p:txBody>
      </p:sp>
      <p:pic>
        <p:nvPicPr>
          <p:cNvPr id="5" name="Picture 4">
            <a:extLst>
              <a:ext uri="{FF2B5EF4-FFF2-40B4-BE49-F238E27FC236}">
                <a16:creationId xmlns:a16="http://schemas.microsoft.com/office/drawing/2014/main" id="{9E1DB72B-715F-BEE3-53CF-767E229C10A7}"/>
              </a:ext>
            </a:extLst>
          </p:cNvPr>
          <p:cNvPicPr>
            <a:picLocks noChangeAspect="1"/>
          </p:cNvPicPr>
          <p:nvPr/>
        </p:nvPicPr>
        <p:blipFill rotWithShape="1">
          <a:blip r:embed="rId2">
            <a:extLst>
              <a:ext uri="{28A0092B-C50C-407E-A947-70E740481C1C}">
                <a14:useLocalDpi xmlns:a14="http://schemas.microsoft.com/office/drawing/2010/main" val="0"/>
              </a:ext>
            </a:extLst>
          </a:blip>
          <a:srcRect t="8464"/>
          <a:stretch/>
        </p:blipFill>
        <p:spPr>
          <a:xfrm>
            <a:off x="685800" y="1831919"/>
            <a:ext cx="3660548" cy="5026081"/>
          </a:xfrm>
          <a:prstGeom prst="rect">
            <a:avLst/>
          </a:prstGeom>
        </p:spPr>
      </p:pic>
      <p:sp>
        <p:nvSpPr>
          <p:cNvPr id="6" name="Slide Number Placeholder 5">
            <a:extLst>
              <a:ext uri="{FF2B5EF4-FFF2-40B4-BE49-F238E27FC236}">
                <a16:creationId xmlns:a16="http://schemas.microsoft.com/office/drawing/2014/main" id="{33A6D15C-F859-EE92-488E-9D4EAF608905}"/>
              </a:ext>
            </a:extLst>
          </p:cNvPr>
          <p:cNvSpPr txBox="1">
            <a:spLocks/>
          </p:cNvSpPr>
          <p:nvPr/>
        </p:nvSpPr>
        <p:spPr>
          <a:xfrm rot="16200000">
            <a:off x="14333" y="5348885"/>
            <a:ext cx="1310777"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Sulthan Auliya, Unsplash</a:t>
            </a:r>
          </a:p>
        </p:txBody>
      </p:sp>
      <p:sp>
        <p:nvSpPr>
          <p:cNvPr id="18" name="Oval 17">
            <a:hlinkClick r:id="rId3" action="ppaction://hlinksldjump"/>
            <a:extLst>
              <a:ext uri="{FF2B5EF4-FFF2-40B4-BE49-F238E27FC236}">
                <a16:creationId xmlns:a16="http://schemas.microsoft.com/office/drawing/2014/main" id="{88501768-5E32-4291-9D78-99F2DA60ED4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CFE8352B-9AB6-4BB2-A5EC-C817BE03915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9DB8F36A-81B5-4B6F-BD0E-66C32A64BEC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1AC2A9ED-4DC8-4783-8E8B-6526458F25E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E53BF59D-7941-40AE-B632-50829C4F3D8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B9D5E1CF-AA65-4E87-ACF3-E2F3B7673E07}"/>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BC59E117-BE5A-4F66-BCCF-1161DFD8F38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10766B53-7CAF-4C85-8732-9AFF62A37B4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C5301D86-B44C-4BC0-A713-5CB2BED9CA1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B43354D9-D2A7-4708-9A24-CDB422C85BC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86BF2A4-9C0E-4D40-AD2C-525A8560701F}"/>
              </a:ext>
            </a:extLst>
          </p:cNvPr>
          <p:cNvGrpSpPr/>
          <p:nvPr/>
        </p:nvGrpSpPr>
        <p:grpSpPr>
          <a:xfrm>
            <a:off x="9597323" y="1329772"/>
            <a:ext cx="146522" cy="280390"/>
            <a:chOff x="5545138" y="625475"/>
            <a:chExt cx="1489075" cy="2849563"/>
          </a:xfrm>
        </p:grpSpPr>
        <p:sp>
          <p:nvSpPr>
            <p:cNvPr id="29" name="Freeform 117">
              <a:extLst>
                <a:ext uri="{FF2B5EF4-FFF2-40B4-BE49-F238E27FC236}">
                  <a16:creationId xmlns:a16="http://schemas.microsoft.com/office/drawing/2014/main" id="{427C6116-5BE7-49B3-A673-3A5CAC908FB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E8160927-9447-4871-88D8-CCBA41D6F6D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44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6C149226-1C28-3B48-BDCA-67E2C5F2CD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A8DB7E-9C52-644D-2753-E916BFACB73D}"/>
              </a:ext>
            </a:extLst>
          </p:cNvPr>
          <p:cNvSpPr>
            <a:spLocks noGrp="1"/>
          </p:cNvSpPr>
          <p:nvPr>
            <p:ph type="title"/>
          </p:nvPr>
        </p:nvSpPr>
        <p:spPr>
          <a:xfrm>
            <a:off x="681038" y="685800"/>
            <a:ext cx="8539152" cy="990600"/>
          </a:xfrm>
        </p:spPr>
        <p:txBody>
          <a:bodyPr>
            <a:normAutofit/>
          </a:bodyPr>
          <a:lstStyle/>
          <a:p>
            <a:r>
              <a:rPr lang="fr-FR">
                <a:solidFill>
                  <a:srgbClr val="1C3567"/>
                </a:solidFill>
              </a:rPr>
              <a:t>Les acteurs de l’AEPE dans </a:t>
            </a:r>
            <a:br>
              <a:rPr lang="fr-FR">
                <a:solidFill>
                  <a:srgbClr val="1C3567"/>
                </a:solidFill>
              </a:rPr>
            </a:br>
            <a:r>
              <a:rPr lang="fr-FR">
                <a:solidFill>
                  <a:srgbClr val="1C3567"/>
                </a:solidFill>
              </a:rPr>
              <a:t>la ville du Cap, Afrique du Sud</a:t>
            </a:r>
            <a:endParaRPr lang="en-GB">
              <a:solidFill>
                <a:srgbClr val="1C3567"/>
              </a:solidFill>
            </a:endParaRPr>
          </a:p>
        </p:txBody>
      </p:sp>
      <p:sp>
        <p:nvSpPr>
          <p:cNvPr id="9" name="Content Placeholder 8">
            <a:extLst>
              <a:ext uri="{FF2B5EF4-FFF2-40B4-BE49-F238E27FC236}">
                <a16:creationId xmlns:a16="http://schemas.microsoft.com/office/drawing/2014/main" id="{D5638600-2301-81AD-C153-BC4F6B9EB227}"/>
              </a:ext>
            </a:extLst>
          </p:cNvPr>
          <p:cNvSpPr>
            <a:spLocks noGrp="1"/>
          </p:cNvSpPr>
          <p:nvPr>
            <p:ph idx="14"/>
          </p:nvPr>
        </p:nvSpPr>
        <p:spPr/>
        <p:txBody>
          <a:bodyPr/>
          <a:lstStyle/>
          <a:p>
            <a:r>
              <a:rPr lang="fr-FR" b="0">
                <a:solidFill>
                  <a:srgbClr val="1C3567"/>
                </a:solidFill>
              </a:rPr>
              <a:t>Module 1 - Connaître les acteurs de l’AEPE</a:t>
            </a:r>
          </a:p>
        </p:txBody>
      </p:sp>
      <p:sp>
        <p:nvSpPr>
          <p:cNvPr id="11" name="Content Placeholder 5">
            <a:extLst>
              <a:ext uri="{FF2B5EF4-FFF2-40B4-BE49-F238E27FC236}">
                <a16:creationId xmlns:a16="http://schemas.microsoft.com/office/drawing/2014/main" id="{B742621D-198D-97B1-CBE2-754339F911E4}"/>
              </a:ext>
            </a:extLst>
          </p:cNvPr>
          <p:cNvSpPr txBox="1">
            <a:spLocks/>
          </p:cNvSpPr>
          <p:nvPr/>
        </p:nvSpPr>
        <p:spPr>
          <a:xfrm>
            <a:off x="5262565" y="1833563"/>
            <a:ext cx="3957625" cy="4338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 la suite, une modification de la loi sur la réglementation de l'électricité (2006) a permis aux municipalités d'acheter de l'électricité à des </a:t>
            </a:r>
            <a:b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promoteurs privés. </a:t>
            </a:r>
            <a:b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 ville du Cap a ainsi lancé un appel d'offres pour acquérir 300 MW d'énergie renouvelable auprès de producteurs  d’électricité indépendants.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Cette mesure visait à réduire la dépendance à l'égard d'Eskom et à atténuer les délestages, afin d'améliorer l'accès à une énergie plus abordable, plus fiable et </a:t>
            </a:r>
            <a:b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plus durable.</a:t>
            </a:r>
          </a:p>
        </p:txBody>
      </p:sp>
      <p:sp>
        <p:nvSpPr>
          <p:cNvPr id="14" name="Content Placeholder 5">
            <a:extLst>
              <a:ext uri="{FF2B5EF4-FFF2-40B4-BE49-F238E27FC236}">
                <a16:creationId xmlns:a16="http://schemas.microsoft.com/office/drawing/2014/main" id="{FA6AD1EC-5F18-787E-BAAE-A3FC9393CAC3}"/>
              </a:ext>
            </a:extLst>
          </p:cNvPr>
          <p:cNvSpPr txBox="1">
            <a:spLocks/>
          </p:cNvSpPr>
          <p:nvPr/>
        </p:nvSpPr>
        <p:spPr>
          <a:xfrm>
            <a:off x="681038" y="1833562"/>
            <a:ext cx="3962399" cy="4805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 Cap est une ville portuaire de 4,6 millions d'habitants, où la majorité de la population est raccordée au réseau via des fournisseurs d'électricité agréés. Cependant, au moins 70 000 ménages dans les zones informelles ne sont pas directement raccordés au réseau et d'autres y accèdent illégalement.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Pour faire avancer les différents projets et solutions, l’administration de la ville devait identifier les parties prenantes concernées.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 exemple, Eskom, une entreprise publique d'Afrique du Sud, exploite la plupart des installations de production d'électricité dans le pays. Bien que la ville du Cap n'ait qu'une influence limitée sur les politiques et les infrastructures d'Eskom, la ville a contesté les droits exclusifs d'Eskom devant les tribunaux en 2019. </a:t>
            </a:r>
          </a:p>
        </p:txBody>
      </p:sp>
      <p:sp>
        <p:nvSpPr>
          <p:cNvPr id="2" name="Slide Number Placeholder 1">
            <a:extLst>
              <a:ext uri="{FF2B5EF4-FFF2-40B4-BE49-F238E27FC236}">
                <a16:creationId xmlns:a16="http://schemas.microsoft.com/office/drawing/2014/main" id="{66F03893-FB71-DB21-5F8D-EF77FE0A21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Oval 17">
            <a:hlinkClick r:id="rId3" action="ppaction://hlinksldjump"/>
            <a:extLst>
              <a:ext uri="{FF2B5EF4-FFF2-40B4-BE49-F238E27FC236}">
                <a16:creationId xmlns:a16="http://schemas.microsoft.com/office/drawing/2014/main" id="{96F7622E-248A-4292-B440-E072CC1491D0}"/>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75F58E20-70F6-4F46-9FD1-5B606F47320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28250D1A-788B-48D8-B41F-42C3A0E553F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6F05B756-3B30-476D-86CA-37E820B07D14}"/>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FB1D8A43-3A18-4402-8131-DAF43691E3B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BB784A89-1018-44E1-937B-CD6C112DC44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5AF0DC57-C6F2-412E-9111-54F39168F13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C49B40E8-17C4-40DD-8265-24FB2485597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4AA557AC-4020-4B3F-AC17-E48860DECA42}"/>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A290C0FE-0752-4D3D-8E02-FB2554A4D3C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722335DB-2E44-4430-BDE1-8A9C6FAAD1E7}"/>
              </a:ext>
            </a:extLst>
          </p:cNvPr>
          <p:cNvGrpSpPr/>
          <p:nvPr/>
        </p:nvGrpSpPr>
        <p:grpSpPr>
          <a:xfrm>
            <a:off x="9597323" y="1329772"/>
            <a:ext cx="146522" cy="280390"/>
            <a:chOff x="5545138" y="625475"/>
            <a:chExt cx="1489075" cy="2849563"/>
          </a:xfrm>
        </p:grpSpPr>
        <p:sp>
          <p:nvSpPr>
            <p:cNvPr id="29" name="Freeform 117">
              <a:extLst>
                <a:ext uri="{FF2B5EF4-FFF2-40B4-BE49-F238E27FC236}">
                  <a16:creationId xmlns:a16="http://schemas.microsoft.com/office/drawing/2014/main" id="{D7F9125F-1384-4B31-9724-DB78AE52F00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E6D9ADF1-7863-40E4-9AEB-A9A7BC5FB3F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389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8CD9D289-EDBA-464C-E442-3A0E704CDB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046002-E222-8E00-ACE7-849E1BDF9011}"/>
              </a:ext>
            </a:extLst>
          </p:cNvPr>
          <p:cNvSpPr>
            <a:spLocks noGrp="1"/>
          </p:cNvSpPr>
          <p:nvPr>
            <p:ph type="title"/>
          </p:nvPr>
        </p:nvSpPr>
        <p:spPr>
          <a:xfrm>
            <a:off x="681038" y="685800"/>
            <a:ext cx="7166314" cy="990600"/>
          </a:xfrm>
        </p:spPr>
        <p:txBody>
          <a:bodyPr>
            <a:normAutofit/>
          </a:bodyPr>
          <a:lstStyle/>
          <a:p>
            <a:r>
              <a:rPr lang="fr-FR">
                <a:solidFill>
                  <a:srgbClr val="1C3567"/>
                </a:solidFill>
              </a:rPr>
              <a:t>Les parties prenantes et les mesures au Cap</a:t>
            </a:r>
            <a:endParaRPr lang="en-GB">
              <a:solidFill>
                <a:srgbClr val="1C3567"/>
              </a:solidFill>
            </a:endParaRPr>
          </a:p>
        </p:txBody>
      </p:sp>
      <p:sp>
        <p:nvSpPr>
          <p:cNvPr id="8" name="Content Placeholder 7">
            <a:extLst>
              <a:ext uri="{FF2B5EF4-FFF2-40B4-BE49-F238E27FC236}">
                <a16:creationId xmlns:a16="http://schemas.microsoft.com/office/drawing/2014/main" id="{B45A4D08-B803-635F-D09D-F8D1FDAA681A}"/>
              </a:ext>
            </a:extLst>
          </p:cNvPr>
          <p:cNvSpPr>
            <a:spLocks noGrp="1"/>
          </p:cNvSpPr>
          <p:nvPr>
            <p:ph idx="13"/>
          </p:nvPr>
        </p:nvSpPr>
        <p:spPr>
          <a:xfrm>
            <a:off x="696536" y="1828801"/>
            <a:ext cx="8534389" cy="381000"/>
          </a:xfrm>
        </p:spPr>
        <p:txBody>
          <a:bodyPr>
            <a:noAutofit/>
          </a:bodyPr>
          <a:lstStyle/>
          <a:p>
            <a:pPr marL="0" indent="0">
              <a:lnSpc>
                <a:spcPct val="120000"/>
              </a:lnSpc>
              <a:spcBef>
                <a:spcPts val="0"/>
              </a:spcBef>
              <a:buClr>
                <a:schemeClr val="dk1"/>
              </a:buClr>
              <a:buSzPts val="1000"/>
            </a:pPr>
            <a:r>
              <a:rPr lang="fr-FR" sz="1200" b="0">
                <a:solidFill>
                  <a:schemeClr val="dk1"/>
                </a:solidFill>
              </a:rPr>
              <a:t>Chaque collectivité locale aura ses propres mesures choisies avec différentes parties prenantes.</a:t>
            </a:r>
            <a:br>
              <a:rPr lang="fr-FR" sz="1200" b="0">
                <a:solidFill>
                  <a:schemeClr val="dk1"/>
                </a:solidFill>
              </a:rPr>
            </a:br>
            <a:r>
              <a:rPr lang="fr-FR" sz="1200" b="0">
                <a:solidFill>
                  <a:schemeClr val="dk1"/>
                </a:solidFill>
              </a:rPr>
              <a:t>Au Cap, la municipalité a conçu des mesures en collaboration avec les parties prenantes énumérées ci-dessous:</a:t>
            </a:r>
            <a:endParaRPr lang="fr-FR" sz="1100"/>
          </a:p>
        </p:txBody>
      </p:sp>
      <p:sp>
        <p:nvSpPr>
          <p:cNvPr id="9" name="Content Placeholder 8">
            <a:extLst>
              <a:ext uri="{FF2B5EF4-FFF2-40B4-BE49-F238E27FC236}">
                <a16:creationId xmlns:a16="http://schemas.microsoft.com/office/drawing/2014/main" id="{CB643DFB-198A-7776-3C1A-5014C27C7180}"/>
              </a:ext>
            </a:extLst>
          </p:cNvPr>
          <p:cNvSpPr>
            <a:spLocks noGrp="1"/>
          </p:cNvSpPr>
          <p:nvPr>
            <p:ph idx="14"/>
          </p:nvPr>
        </p:nvSpPr>
        <p:spPr/>
        <p:txBody>
          <a:bodyPr/>
          <a:lstStyle/>
          <a:p>
            <a:r>
              <a:rPr lang="fr-FR" b="0">
                <a:solidFill>
                  <a:srgbClr val="1C3567"/>
                </a:solidFill>
              </a:rPr>
              <a:t>Module 1 - Connaître les acteurs de l’AEPE</a:t>
            </a:r>
          </a:p>
        </p:txBody>
      </p:sp>
      <p:graphicFrame>
        <p:nvGraphicFramePr>
          <p:cNvPr id="4" name="Table 3">
            <a:extLst>
              <a:ext uri="{FF2B5EF4-FFF2-40B4-BE49-F238E27FC236}">
                <a16:creationId xmlns:a16="http://schemas.microsoft.com/office/drawing/2014/main" id="{020943FE-202D-F160-7A14-695D21FAAEE2}"/>
              </a:ext>
            </a:extLst>
          </p:cNvPr>
          <p:cNvGraphicFramePr>
            <a:graphicFrameLocks noGrp="1"/>
          </p:cNvGraphicFramePr>
          <p:nvPr>
            <p:extLst>
              <p:ext uri="{D42A27DB-BD31-4B8C-83A1-F6EECF244321}">
                <p14:modId xmlns:p14="http://schemas.microsoft.com/office/powerpoint/2010/main" val="1575817822"/>
              </p:ext>
            </p:extLst>
          </p:nvPr>
        </p:nvGraphicFramePr>
        <p:xfrm>
          <a:off x="685810" y="2362202"/>
          <a:ext cx="8534390" cy="3982720"/>
        </p:xfrm>
        <a:graphic>
          <a:graphicData uri="http://schemas.openxmlformats.org/drawingml/2006/table">
            <a:tbl>
              <a:tblPr firstRow="1" bandRow="1">
                <a:tableStyleId>{2D5ABB26-0587-4C30-8999-92F81FD0307C}</a:tableStyleId>
              </a:tblPr>
              <a:tblGrid>
                <a:gridCol w="300780">
                  <a:extLst>
                    <a:ext uri="{9D8B030D-6E8A-4147-A177-3AD203B41FA5}">
                      <a16:colId xmlns:a16="http://schemas.microsoft.com/office/drawing/2014/main" val="3549674493"/>
                    </a:ext>
                  </a:extLst>
                </a:gridCol>
                <a:gridCol w="1431599">
                  <a:extLst>
                    <a:ext uri="{9D8B030D-6E8A-4147-A177-3AD203B41FA5}">
                      <a16:colId xmlns:a16="http://schemas.microsoft.com/office/drawing/2014/main" val="4003066058"/>
                    </a:ext>
                  </a:extLst>
                </a:gridCol>
                <a:gridCol w="1446551">
                  <a:extLst>
                    <a:ext uri="{9D8B030D-6E8A-4147-A177-3AD203B41FA5}">
                      <a16:colId xmlns:a16="http://schemas.microsoft.com/office/drawing/2014/main" val="3434042713"/>
                    </a:ext>
                  </a:extLst>
                </a:gridCol>
                <a:gridCol w="1753849">
                  <a:extLst>
                    <a:ext uri="{9D8B030D-6E8A-4147-A177-3AD203B41FA5}">
                      <a16:colId xmlns:a16="http://schemas.microsoft.com/office/drawing/2014/main" val="3011712873"/>
                    </a:ext>
                  </a:extLst>
                </a:gridCol>
                <a:gridCol w="1836295">
                  <a:extLst>
                    <a:ext uri="{9D8B030D-6E8A-4147-A177-3AD203B41FA5}">
                      <a16:colId xmlns:a16="http://schemas.microsoft.com/office/drawing/2014/main" val="634986583"/>
                    </a:ext>
                  </a:extLst>
                </a:gridCol>
                <a:gridCol w="1765316">
                  <a:extLst>
                    <a:ext uri="{9D8B030D-6E8A-4147-A177-3AD203B41FA5}">
                      <a16:colId xmlns:a16="http://schemas.microsoft.com/office/drawing/2014/main" val="1005018249"/>
                    </a:ext>
                  </a:extLst>
                </a:gridCol>
              </a:tblGrid>
              <a:tr h="531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1">
                          <a:solidFill>
                            <a:schemeClr val="tx1"/>
                          </a:solidFill>
                          <a:latin typeface="Arial" panose="020B0604020202020204" pitchFamily="34" charset="0"/>
                          <a:cs typeface="Arial" panose="020B0604020202020204" pitchFamily="34" charset="0"/>
                        </a:rPr>
                        <a:t>Solutions</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C3567"/>
                          </a:solidFill>
                          <a:latin typeface="Arial" panose="020B0604020202020204" pitchFamily="34" charset="0"/>
                          <a:cs typeface="Arial" panose="020B0604020202020204" pitchFamily="34" charset="0"/>
                        </a:rPr>
                        <a:t>Marchés publics d'énergie renouvelable</a:t>
                      </a:r>
                      <a:endParaRPr lang="en-GB" sz="1200" b="1" err="1">
                        <a:solidFill>
                          <a:srgbClr val="1C3567"/>
                        </a:solidFill>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1C3567"/>
                          </a:solidFill>
                          <a:latin typeface="Arial" panose="020B0604020202020204" pitchFamily="34" charset="0"/>
                          <a:cs typeface="Arial" panose="020B0604020202020204" pitchFamily="34" charset="0"/>
                        </a:rPr>
                        <a:t>Programme de production intégrée à petite échelle (Small Scale Embedded Generation (SSEG) scheme)</a:t>
                      </a:r>
                      <a:r>
                        <a:rPr lang="en-GB" sz="1200" b="1">
                          <a:solidFill>
                            <a:srgbClr val="1C3567"/>
                          </a:solidFill>
                          <a:latin typeface="Arial" panose="020B0604020202020204" pitchFamily="34" charset="0"/>
                          <a:cs typeface="Arial" panose="020B0604020202020204" pitchFamily="34" charset="0"/>
                        </a:rPr>
                        <a:t>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1C3567"/>
                          </a:solidFill>
                          <a:latin typeface="Arial" panose="020B0604020202020204" pitchFamily="34" charset="0"/>
                          <a:cs typeface="Arial" panose="020B0604020202020204" pitchFamily="34" charset="0"/>
                        </a:rPr>
                        <a:t>Politique de base gratuite en matière d'énergies alternatives (en cours d'élaboration)</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1C3567"/>
                          </a:solidFill>
                          <a:latin typeface="Arial" panose="020B0604020202020204" pitchFamily="34" charset="0"/>
                          <a:cs typeface="Arial" panose="020B0604020202020204" pitchFamily="34" charset="0"/>
                        </a:rPr>
                        <a:t>Unité chargé des services énergétiques pour les personnes à faible revenu de la ville du Cap (Low-income Energy Services (LINES) unit)</a:t>
                      </a:r>
                      <a:endParaRPr lang="fr-FR" sz="1200" b="1" err="1">
                        <a:solidFill>
                          <a:srgbClr val="1C3567"/>
                        </a:solidFill>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1C3567"/>
                          </a:solidFill>
                          <a:latin typeface="Arial" panose="020B0604020202020204" pitchFamily="34" charset="0"/>
                          <a:cs typeface="Arial" panose="020B0604020202020204" pitchFamily="34" charset="0"/>
                        </a:rPr>
                        <a:t>Initiative pour la résilience énergétique des municipalités (Municipal Energy Resilience (MER) Initiative)</a:t>
                      </a:r>
                      <a:endParaRPr lang="fr-FR" sz="1200" b="1" err="1">
                        <a:solidFill>
                          <a:srgbClr val="1C3567"/>
                        </a:solidFill>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3867711747"/>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Type de mesures </a:t>
                      </a:r>
                    </a:p>
                  </a:txBody>
                  <a:tcPr vert="vert270" anchor="ctr"/>
                </a:tc>
                <a:tc>
                  <a:txBody>
                    <a:bodyPr/>
                    <a:lstStyle/>
                    <a:p>
                      <a:r>
                        <a:rPr lang="fr-FR" sz="1200">
                          <a:latin typeface="Arial" panose="020B0604020202020204" pitchFamily="34" charset="0"/>
                          <a:cs typeface="Arial" panose="020B0604020202020204" pitchFamily="34" charset="0"/>
                        </a:rPr>
                        <a:t>Établissement de cadres juridiques et réglementaires pour mettre en œuvre des mesures avec la participation du secteur privé </a:t>
                      </a:r>
                      <a:endParaRPr lang="fr-FR" sz="1200" err="1">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fr-FR" sz="1200">
                          <a:latin typeface="Arial" panose="020B0604020202020204" pitchFamily="34" charset="0"/>
                          <a:cs typeface="Arial" panose="020B0604020202020204" pitchFamily="34" charset="0"/>
                        </a:rPr>
                        <a:t>Établissement de cadres juridiques et réglementaires pour mettre en œuvre des mesures avec la participation du secteur privé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fr-FR" sz="1200">
                          <a:latin typeface="Arial" panose="020B0604020202020204" pitchFamily="34" charset="0"/>
                          <a:cs typeface="Arial" panose="020B0604020202020204" pitchFamily="34" charset="0"/>
                        </a:rPr>
                        <a:t>Conception de politiques et de programmes qui tiennent compte des expériences concrètes et qui apportent des bénéfices socio-économiques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fr-FR" sz="1200">
                          <a:latin typeface="Arial" panose="020B0604020202020204" pitchFamily="34" charset="0"/>
                          <a:cs typeface="Arial" panose="020B0604020202020204" pitchFamily="34" charset="0"/>
                        </a:rPr>
                        <a:t>Groupe de travail central sur l'accès à l'énergie chargé de l'appropriation, de la coordination et de la collaboration avec les parties prenantes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fr-FR" sz="1200">
                          <a:latin typeface="Arial" panose="020B0604020202020204" pitchFamily="34" charset="0"/>
                          <a:cs typeface="Arial" panose="020B0604020202020204" pitchFamily="34" charset="0"/>
                        </a:rPr>
                        <a:t>Participation à des plateformes régionales et internationales pour partager les meilleures pratiques, développer des solutions et former des coalitions pour le plaidoyer</a:t>
                      </a:r>
                      <a:endParaRPr lang="en-GB" sz="1200">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2209221816"/>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Parties prenantes </a:t>
                      </a:r>
                    </a:p>
                  </a:txBody>
                  <a:tcPr vert="vert270" anchor="ctr"/>
                </a:tc>
                <a:tc>
                  <a:txBody>
                    <a:bodyPr/>
                    <a:lstStyle/>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Ville du Cap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Eskom</a:t>
                      </a:r>
                    </a:p>
                    <a:p>
                      <a:pPr marL="171450" indent="-171450">
                        <a:spcAft>
                          <a:spcPts val="4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Ville du Cap </a:t>
                      </a:r>
                    </a:p>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Producteurs d'électricité indépendants </a:t>
                      </a:r>
                      <a:endParaRPr lang="fr-FR" sz="1200" err="1">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Ville du Cap </a:t>
                      </a:r>
                    </a:p>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Ménages </a:t>
                      </a:r>
                    </a:p>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Municipalités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Ville du Cap </a:t>
                      </a:r>
                    </a:p>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Services énergétiques pour les personnes à faibles revenus</a:t>
                      </a:r>
                      <a:endParaRPr lang="fr-FR" sz="1200" err="1">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Ville du Cap </a:t>
                      </a:r>
                    </a:p>
                    <a:p>
                      <a:pPr marL="171450" indent="-171450">
                        <a:spcAft>
                          <a:spcPts val="400"/>
                        </a:spcAft>
                        <a:buFont typeface="Arial" panose="020B0604020202020204" pitchFamily="34" charset="0"/>
                        <a:buChar char="•"/>
                      </a:pPr>
                      <a:r>
                        <a:rPr lang="fr-FR" sz="1200">
                          <a:latin typeface="Arial" panose="020B0604020202020204" pitchFamily="34" charset="0"/>
                          <a:cs typeface="Arial" panose="020B0604020202020204" pitchFamily="34" charset="0"/>
                        </a:rPr>
                        <a:t>Producteurs d'électricité indépendants </a:t>
                      </a:r>
                      <a:endParaRPr lang="fr-FR" sz="1200" err="1">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tcPr>
                </a:tc>
                <a:extLst>
                  <a:ext uri="{0D108BD9-81ED-4DB2-BD59-A6C34878D82A}">
                    <a16:rowId xmlns:a16="http://schemas.microsoft.com/office/drawing/2014/main" val="1259660608"/>
                  </a:ext>
                </a:extLst>
              </a:tr>
            </a:tbl>
          </a:graphicData>
        </a:graphic>
      </p:graphicFrame>
      <p:sp>
        <p:nvSpPr>
          <p:cNvPr id="2" name="Slide Number Placeholder 1">
            <a:extLst>
              <a:ext uri="{FF2B5EF4-FFF2-40B4-BE49-F238E27FC236}">
                <a16:creationId xmlns:a16="http://schemas.microsoft.com/office/drawing/2014/main" id="{A88325A4-3A17-5E2B-FCF7-750D9B7126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Oval 17">
            <a:hlinkClick r:id="rId3" action="ppaction://hlinksldjump"/>
            <a:extLst>
              <a:ext uri="{FF2B5EF4-FFF2-40B4-BE49-F238E27FC236}">
                <a16:creationId xmlns:a16="http://schemas.microsoft.com/office/drawing/2014/main" id="{C02A70E9-01B4-466B-B2F4-ECDC7DF0606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486A1E0C-BB8C-41EB-AAAA-FB89B7ACDDD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65382185-7626-45E5-B937-74D263046EAD}"/>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3B0EA0A2-D66C-4C18-8DF6-62402F4DD24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8D2ECB3D-0D8C-49CB-82E0-BF82CDB35E2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C7855A32-320E-4996-8E4A-374A9A6571D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FD7C4FB2-3533-413C-8890-5A954607B26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4207E44A-3195-4282-9D1F-A2E97AC184F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47946B26-4C6C-4677-B9D2-47F0B0391E08}"/>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77060F58-07F5-41AE-9777-C0FA70ED89C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62F79CCC-D7AD-4D8E-AB9B-C737BB823CE6}"/>
              </a:ext>
            </a:extLst>
          </p:cNvPr>
          <p:cNvGrpSpPr/>
          <p:nvPr/>
        </p:nvGrpSpPr>
        <p:grpSpPr>
          <a:xfrm>
            <a:off x="9597323" y="1329772"/>
            <a:ext cx="146522" cy="280390"/>
            <a:chOff x="5545138" y="625475"/>
            <a:chExt cx="1489075" cy="2849563"/>
          </a:xfrm>
        </p:grpSpPr>
        <p:sp>
          <p:nvSpPr>
            <p:cNvPr id="29" name="Freeform 117">
              <a:extLst>
                <a:ext uri="{FF2B5EF4-FFF2-40B4-BE49-F238E27FC236}">
                  <a16:creationId xmlns:a16="http://schemas.microsoft.com/office/drawing/2014/main" id="{DE226369-9D47-4E1E-B35B-DCD44382293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991ABE03-8EAD-49B3-A097-729021E90B6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19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237C564-A12E-8CC2-FC8D-B63A8AA1D581}"/>
              </a:ext>
            </a:extLst>
          </p:cNvPr>
          <p:cNvSpPr>
            <a:spLocks noGrp="1"/>
          </p:cNvSpPr>
          <p:nvPr>
            <p:ph idx="1"/>
          </p:nvPr>
        </p:nvSpPr>
        <p:spPr>
          <a:xfrm>
            <a:off x="685801" y="1828800"/>
            <a:ext cx="3962399" cy="4348163"/>
          </a:xfrm>
        </p:spPr>
        <p:txBody>
          <a:bodyPr>
            <a:normAutofit fontScale="92500"/>
          </a:bodyPr>
          <a:lstStyle/>
          <a:p>
            <a:pPr>
              <a:lnSpc>
                <a:spcPct val="120000"/>
              </a:lnSpc>
            </a:pPr>
            <a:r>
              <a:rPr lang="fr-FR" sz="1200" b="0">
                <a:solidFill>
                  <a:schemeClr val="bg1"/>
                </a:solidFill>
              </a:rPr>
              <a:t>Lors de l'élaboration de cette boîte à outils, de nombreuses villes ont fait part d'un problème commun aux collectivités locales, à savoir l'absence d'une appropriation claire de l’AEPE. </a:t>
            </a:r>
          </a:p>
          <a:p>
            <a:pPr>
              <a:lnSpc>
                <a:spcPct val="120000"/>
              </a:lnSpc>
            </a:pPr>
            <a:r>
              <a:rPr lang="fr-FR" sz="1200" b="0">
                <a:solidFill>
                  <a:schemeClr val="bg1"/>
                </a:solidFill>
              </a:rPr>
              <a:t>Le point de départ le plus important est la mise en place d'une équipe en charge de l’AEPE bien identifiée, habilitée à collecter des données, à collaborer avec les parties prenantes et à planifier des mesures. Sans cela, les agents des collectivités locales rencontreront des obstacles lorsqu'ils discuteront de la manière dont l’AEPE constitue un défi pour les citoyens. </a:t>
            </a:r>
          </a:p>
          <a:p>
            <a:pPr>
              <a:lnSpc>
                <a:spcPct val="120000"/>
              </a:lnSpc>
            </a:pPr>
            <a:r>
              <a:rPr lang="fr-FR" sz="1200" b="0">
                <a:solidFill>
                  <a:schemeClr val="bg1"/>
                </a:solidFill>
              </a:rPr>
              <a:t>Différentes configurations potentielles de la gouvernance de l’AEPE sont présentées sur cette page. Aucune d'entre elles ne se distingue comme points de départ contextuels parfaits pour le leadership en matière d'accès à l'énergie. À partir de là, les équipes d’AEPE peuvent commencer à planifier comment naviguer dans les structures politiques locales et nationales pour mettre en œuvre la planification et les mesures d’AEPE. </a:t>
            </a:r>
          </a:p>
        </p:txBody>
      </p:sp>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en">
                <a:solidFill>
                  <a:schemeClr val="lt1"/>
                </a:solidFill>
              </a:rPr>
              <a:t>La gouvernance de l’AEPE</a:t>
            </a:r>
            <a:endParaRPr lang="en-GB">
              <a:solidFill>
                <a:schemeClr val="bg1"/>
              </a:solidFill>
            </a:endParaRPr>
          </a:p>
        </p:txBody>
      </p:sp>
      <p:graphicFrame>
        <p:nvGraphicFramePr>
          <p:cNvPr id="9" name="Content Placeholder 8">
            <a:extLst>
              <a:ext uri="{FF2B5EF4-FFF2-40B4-BE49-F238E27FC236}">
                <a16:creationId xmlns:a16="http://schemas.microsoft.com/office/drawing/2014/main" id="{20C6E4B2-4135-BCE4-7C50-1A53D1CEEC13}"/>
              </a:ext>
            </a:extLst>
          </p:cNvPr>
          <p:cNvGraphicFramePr>
            <a:graphicFrameLocks noGrp="1"/>
          </p:cNvGraphicFramePr>
          <p:nvPr>
            <p:ph idx="13"/>
            <p:extLst>
              <p:ext uri="{D42A27DB-BD31-4B8C-83A1-F6EECF244321}">
                <p14:modId xmlns:p14="http://schemas.microsoft.com/office/powerpoint/2010/main" val="965003176"/>
              </p:ext>
            </p:extLst>
          </p:nvPr>
        </p:nvGraphicFramePr>
        <p:xfrm>
          <a:off x="5257800" y="2461844"/>
          <a:ext cx="3962400" cy="2590862"/>
        </p:xfrm>
        <a:graphic>
          <a:graphicData uri="http://schemas.openxmlformats.org/drawingml/2006/table">
            <a:tbl>
              <a:tblPr>
                <a:tableStyleId>{5C22544A-7EE6-4342-B048-85BDC9FD1C3A}</a:tableStyleId>
              </a:tblPr>
              <a:tblGrid>
                <a:gridCol w="624254">
                  <a:extLst>
                    <a:ext uri="{9D8B030D-6E8A-4147-A177-3AD203B41FA5}">
                      <a16:colId xmlns:a16="http://schemas.microsoft.com/office/drawing/2014/main" val="1078576956"/>
                    </a:ext>
                  </a:extLst>
                </a:gridCol>
                <a:gridCol w="3338146">
                  <a:extLst>
                    <a:ext uri="{9D8B030D-6E8A-4147-A177-3AD203B41FA5}">
                      <a16:colId xmlns:a16="http://schemas.microsoft.com/office/drawing/2014/main" val="37597351"/>
                    </a:ext>
                  </a:extLst>
                </a:gridCol>
              </a:tblGrid>
              <a:tr h="96893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fr-FR" sz="1200" b="0">
                          <a:solidFill>
                            <a:schemeClr val="tx2">
                              <a:lumMod val="20000"/>
                              <a:lumOff val="80000"/>
                            </a:schemeClr>
                          </a:solidFill>
                          <a:latin typeface="Arial" panose="020B0604020202020204" pitchFamily="34" charset="0"/>
                          <a:cs typeface="Arial" panose="020B0604020202020204" pitchFamily="34" charset="0"/>
                        </a:rPr>
                        <a:t>L'équipe d’AEPE et/ou les agents d'un département spécifique (par exemple, l'équité et l’assistance sociale, la politique énergétique et les infrastructures, l'offre et la qualité de logement,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77723628"/>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solidFill>
                            <a:schemeClr val="tx2">
                              <a:lumMod val="20000"/>
                              <a:lumOff val="80000"/>
                            </a:schemeClr>
                          </a:solidFill>
                          <a:latin typeface="Arial" panose="020B0604020202020204" pitchFamily="34" charset="0"/>
                          <a:cs typeface="Arial" panose="020B0604020202020204" pitchFamily="34" charset="0"/>
                        </a:rPr>
                        <a:t>Groupe de travail sur l'accès à l'énergie composé de représentants de plusieurs départements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8823110"/>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solidFill>
                            <a:schemeClr val="tx2">
                              <a:lumMod val="20000"/>
                              <a:lumOff val="80000"/>
                            </a:schemeClr>
                          </a:solidFill>
                          <a:latin typeface="Arial" panose="020B0604020202020204" pitchFamily="34" charset="0"/>
                          <a:cs typeface="Arial" panose="020B0604020202020204" pitchFamily="34" charset="0"/>
                        </a:rPr>
                        <a:t>Agents individuels ayant des rôles liés à l’AEPE dans plusieurs départements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2028374"/>
                  </a:ext>
                </a:extLst>
              </a:tr>
            </a:tbl>
          </a:graphicData>
        </a:graphic>
      </p:graphicFrame>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1 - Connaître les acteurs de l’AEPE</a:t>
            </a:r>
          </a:p>
        </p:txBody>
      </p:sp>
      <p:pic>
        <p:nvPicPr>
          <p:cNvPr id="20" name="Graphic 19" descr="Meeting with solid fill">
            <a:extLst>
              <a:ext uri="{FF2B5EF4-FFF2-40B4-BE49-F238E27FC236}">
                <a16:creationId xmlns:a16="http://schemas.microsoft.com/office/drawing/2014/main" id="{4D74C90D-5D5B-9C06-9158-268F3BC017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7963" y="2395599"/>
            <a:ext cx="612000" cy="612000"/>
          </a:xfrm>
          <a:prstGeom prst="rect">
            <a:avLst/>
          </a:prstGeom>
        </p:spPr>
      </p:pic>
      <p:pic>
        <p:nvPicPr>
          <p:cNvPr id="22" name="Graphic 21" descr="Cheers with solid fill">
            <a:extLst>
              <a:ext uri="{FF2B5EF4-FFF2-40B4-BE49-F238E27FC236}">
                <a16:creationId xmlns:a16="http://schemas.microsoft.com/office/drawing/2014/main" id="{6C7726C0-6724-30A9-80E7-CEC856A88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7963" y="3496379"/>
            <a:ext cx="612000" cy="612000"/>
          </a:xfrm>
          <a:prstGeom prst="rect">
            <a:avLst/>
          </a:prstGeom>
        </p:spPr>
      </p:pic>
      <p:pic>
        <p:nvPicPr>
          <p:cNvPr id="26" name="Graphic 25" descr="Connections with solid fill">
            <a:extLst>
              <a:ext uri="{FF2B5EF4-FFF2-40B4-BE49-F238E27FC236}">
                <a16:creationId xmlns:a16="http://schemas.microsoft.com/office/drawing/2014/main" id="{9B64E21A-4A2C-12C9-1FD9-8C9F2A398A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7963" y="4260663"/>
            <a:ext cx="612000" cy="612000"/>
          </a:xfrm>
          <a:prstGeom prst="rect">
            <a:avLst/>
          </a:prstGeom>
        </p:spPr>
      </p:pic>
      <p:sp>
        <p:nvSpPr>
          <p:cNvPr id="27" name="Content Placeholder 11">
            <a:extLst>
              <a:ext uri="{FF2B5EF4-FFF2-40B4-BE49-F238E27FC236}">
                <a16:creationId xmlns:a16="http://schemas.microsoft.com/office/drawing/2014/main" id="{D21AA7F8-6986-651D-F8F6-9CE271AF9688}"/>
              </a:ext>
            </a:extLst>
          </p:cNvPr>
          <p:cNvSpPr txBox="1">
            <a:spLocks/>
          </p:cNvSpPr>
          <p:nvPr/>
        </p:nvSpPr>
        <p:spPr>
          <a:xfrm>
            <a:off x="5257791" y="1828800"/>
            <a:ext cx="3962399" cy="566799"/>
          </a:xfrm>
          <a:prstGeom prst="rect">
            <a:avLst/>
          </a:prstGeom>
        </p:spPr>
        <p:txBody>
          <a:bodyPr vert="horz" wrap="non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a:solidFill>
                  <a:schemeClr val="tx2">
                    <a:lumMod val="20000"/>
                    <a:lumOff val="80000"/>
                  </a:schemeClr>
                </a:solidFill>
              </a:rPr>
              <a:t>Exemples de configurations de la gouvernance </a:t>
            </a:r>
            <a:br>
              <a:rPr lang="fr-FR" sz="1200">
                <a:solidFill>
                  <a:schemeClr val="tx2">
                    <a:lumMod val="20000"/>
                    <a:lumOff val="80000"/>
                  </a:schemeClr>
                </a:solidFill>
              </a:rPr>
            </a:br>
            <a:r>
              <a:rPr lang="fr-FR" sz="1200">
                <a:solidFill>
                  <a:schemeClr val="tx2">
                    <a:lumMod val="20000"/>
                    <a:lumOff val="80000"/>
                  </a:schemeClr>
                </a:solidFill>
              </a:rPr>
              <a:t>de l’AEPE dans les collectivités locales</a:t>
            </a:r>
          </a:p>
        </p:txBody>
      </p:sp>
      <p:sp>
        <p:nvSpPr>
          <p:cNvPr id="21" name="Oval 20">
            <a:hlinkClick r:id="rId8" action="ppaction://hlinksldjump"/>
            <a:extLst>
              <a:ext uri="{FF2B5EF4-FFF2-40B4-BE49-F238E27FC236}">
                <a16:creationId xmlns:a16="http://schemas.microsoft.com/office/drawing/2014/main" id="{8B0E7AB7-B755-4220-804D-E9EDCDB8C0B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9" action="ppaction://hlinksldjump"/>
            <a:extLst>
              <a:ext uri="{FF2B5EF4-FFF2-40B4-BE49-F238E27FC236}">
                <a16:creationId xmlns:a16="http://schemas.microsoft.com/office/drawing/2014/main" id="{BCF9CEBC-3D61-4524-BDD5-C2C15116003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8" action="ppaction://hlinksldjump"/>
            <a:extLst>
              <a:ext uri="{FF2B5EF4-FFF2-40B4-BE49-F238E27FC236}">
                <a16:creationId xmlns:a16="http://schemas.microsoft.com/office/drawing/2014/main" id="{D3E32BFA-F6B0-4B90-A952-38C2CB767FB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10" action="ppaction://hlinksldjump"/>
            <a:extLst>
              <a:ext uri="{FF2B5EF4-FFF2-40B4-BE49-F238E27FC236}">
                <a16:creationId xmlns:a16="http://schemas.microsoft.com/office/drawing/2014/main" id="{8EE878C2-3EFE-4600-A027-254CE60A6CA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11" action="ppaction://hlinksldjump"/>
            <a:extLst>
              <a:ext uri="{FF2B5EF4-FFF2-40B4-BE49-F238E27FC236}">
                <a16:creationId xmlns:a16="http://schemas.microsoft.com/office/drawing/2014/main" id="{C1079559-2AD2-4CE9-BE8B-9537D306124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12" action="ppaction://hlinksldjump"/>
            <a:extLst>
              <a:ext uri="{FF2B5EF4-FFF2-40B4-BE49-F238E27FC236}">
                <a16:creationId xmlns:a16="http://schemas.microsoft.com/office/drawing/2014/main" id="{B1C1BA81-DC69-4D0A-B4D3-00D5543AC3E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3" action="ppaction://hlinksldjump"/>
            <a:extLst>
              <a:ext uri="{FF2B5EF4-FFF2-40B4-BE49-F238E27FC236}">
                <a16:creationId xmlns:a16="http://schemas.microsoft.com/office/drawing/2014/main" id="{9491EB94-1704-4607-9DF4-ACB8C2C34D4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4" action="ppaction://hlinksldjump"/>
            <a:extLst>
              <a:ext uri="{FF2B5EF4-FFF2-40B4-BE49-F238E27FC236}">
                <a16:creationId xmlns:a16="http://schemas.microsoft.com/office/drawing/2014/main" id="{F6818433-9609-4D73-B4E3-FC9B67BEBE0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5" action="ppaction://hlinksldjump"/>
            <a:extLst>
              <a:ext uri="{FF2B5EF4-FFF2-40B4-BE49-F238E27FC236}">
                <a16:creationId xmlns:a16="http://schemas.microsoft.com/office/drawing/2014/main" id="{174C1B45-2703-4764-981F-1B1DE80075A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6" action="ppaction://hlinksldjump"/>
            <a:extLst>
              <a:ext uri="{FF2B5EF4-FFF2-40B4-BE49-F238E27FC236}">
                <a16:creationId xmlns:a16="http://schemas.microsoft.com/office/drawing/2014/main" id="{4F545C7E-8AD4-4CE8-8214-294F6A2F7D4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4D73F072-FADB-4313-8200-17CF348446C2}"/>
              </a:ext>
            </a:extLst>
          </p:cNvPr>
          <p:cNvGrpSpPr/>
          <p:nvPr/>
        </p:nvGrpSpPr>
        <p:grpSpPr>
          <a:xfrm>
            <a:off x="9597323" y="1329772"/>
            <a:ext cx="146522" cy="280390"/>
            <a:chOff x="5545138" y="625475"/>
            <a:chExt cx="1489075" cy="2849563"/>
          </a:xfrm>
        </p:grpSpPr>
        <p:sp>
          <p:nvSpPr>
            <p:cNvPr id="35" name="Freeform 117">
              <a:extLst>
                <a:ext uri="{FF2B5EF4-FFF2-40B4-BE49-F238E27FC236}">
                  <a16:creationId xmlns:a16="http://schemas.microsoft.com/office/drawing/2014/main" id="{01D23F42-F1EF-451A-B8A1-8196942BEA5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0">
              <a:extLst>
                <a:ext uri="{FF2B5EF4-FFF2-40B4-BE49-F238E27FC236}">
                  <a16:creationId xmlns:a16="http://schemas.microsoft.com/office/drawing/2014/main" id="{F4D87BFD-D90A-4971-9415-1F9EC235B78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638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AA10-4B39-DB5D-CFE8-6C55288DF0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41702-945D-81DE-3413-F71FFD52DCC8}"/>
              </a:ext>
            </a:extLst>
          </p:cNvPr>
          <p:cNvSpPr>
            <a:spLocks noGrp="1"/>
          </p:cNvSpPr>
          <p:nvPr>
            <p:ph idx="1"/>
          </p:nvPr>
        </p:nvSpPr>
        <p:spPr/>
        <p:txBody>
          <a:bodyPr vert="horz" lIns="91440" tIns="45720" rIns="91440" bIns="45720" rtlCol="0" anchor="t">
            <a:normAutofit/>
          </a:bodyPr>
          <a:lstStyle/>
          <a:p>
            <a:pPr>
              <a:lnSpc>
                <a:spcPct val="120000"/>
              </a:lnSpc>
            </a:pPr>
            <a:r>
              <a:rPr lang="fr-FR" sz="1200" b="0">
                <a:solidFill>
                  <a:schemeClr val="tx1"/>
                </a:solidFill>
              </a:rPr>
              <a:t>Cet outil vous aidera à identifier les parties prenantes </a:t>
            </a:r>
            <a:br>
              <a:rPr lang="fr-FR" sz="1200" b="0">
                <a:solidFill>
                  <a:schemeClr val="tx1"/>
                </a:solidFill>
              </a:rPr>
            </a:br>
            <a:r>
              <a:rPr lang="fr-FR" sz="1200" b="0">
                <a:solidFill>
                  <a:schemeClr val="tx1"/>
                </a:solidFill>
              </a:rPr>
              <a:t>pour les différents actifs de l’AEPE sur lesquels vous souhaitez vous concentrer. Les fiches de travail de cet outil peuvent être copiées et remplies plusieurs fois, en fonction de l'objectif spécifique à atteindre.</a:t>
            </a:r>
          </a:p>
          <a:p>
            <a:pPr>
              <a:lnSpc>
                <a:spcPct val="120000"/>
              </a:lnSpc>
            </a:pPr>
            <a:r>
              <a:rPr lang="fr-FR" sz="1200" b="0">
                <a:solidFill>
                  <a:schemeClr val="tx1"/>
                </a:solidFill>
              </a:rPr>
              <a:t>Collaborer avec les principales parties prenantes peut vous aider à concevoir et à mettre en œuvre des solutions plus efficaces. La collaboration avec les parties prenantes permet également de combler les lacunes dans les compétences des collectivités locales </a:t>
            </a:r>
            <a:r>
              <a:rPr lang="en-GB" sz="1200" b="0">
                <a:solidFill>
                  <a:schemeClr val="tx1"/>
                </a:solidFill>
              </a:rPr>
              <a:t>(</a:t>
            </a:r>
            <a:r>
              <a:rPr lang="en-GB" sz="1200" b="0">
                <a:solidFill>
                  <a:schemeClr val="tx1"/>
                </a:solidFill>
                <a:hlinkClick r:id="rId3" action="ppaction://hlinksldjump">
                  <a:extLst>
                    <a:ext uri="{A12FA001-AC4F-418D-AE19-62706E023703}">
                      <ahyp:hlinkClr xmlns:ahyp="http://schemas.microsoft.com/office/drawing/2018/hyperlinkcolor" val="tx"/>
                    </a:ext>
                  </a:extLst>
                </a:hlinkClick>
              </a:rPr>
              <a:t>Module 6</a:t>
            </a:r>
            <a:r>
              <a:rPr lang="en-GB" sz="1200" b="0">
                <a:solidFill>
                  <a:schemeClr val="tx1"/>
                </a:solidFill>
              </a:rPr>
              <a:t>). </a:t>
            </a:r>
          </a:p>
          <a:p>
            <a:pPr>
              <a:lnSpc>
                <a:spcPct val="120000"/>
              </a:lnSpc>
            </a:pPr>
            <a:r>
              <a:rPr lang="fr-FR" sz="1200" b="0">
                <a:solidFill>
                  <a:schemeClr val="tx1"/>
                </a:solidFill>
                <a:latin typeface="Arial"/>
                <a:cs typeface="Arial"/>
              </a:rPr>
              <a:t>Lorsque vous serez prêt à sélectionner les mesures prioritaires et à agir en conséquence </a:t>
            </a:r>
            <a:r>
              <a:rPr lang="en-GB" sz="1200" b="0">
                <a:solidFill>
                  <a:schemeClr val="tx1"/>
                </a:solidFill>
                <a:latin typeface="Arial"/>
                <a:cs typeface="Arial"/>
              </a:rPr>
              <a:t>(</a:t>
            </a:r>
            <a:r>
              <a:rPr lang="en-GB" sz="1200" b="0">
                <a:solidFill>
                  <a:schemeClr val="tx1"/>
                </a:solidFill>
                <a:latin typeface="Arial"/>
                <a:cs typeface="Arial"/>
                <a:hlinkClick r:id="rId4" action="ppaction://hlinksldjump">
                  <a:extLst>
                    <a:ext uri="{A12FA001-AC4F-418D-AE19-62706E023703}">
                      <ahyp:hlinkClr xmlns:ahyp="http://schemas.microsoft.com/office/drawing/2018/hyperlinkcolor" val="tx"/>
                    </a:ext>
                  </a:extLst>
                </a:hlinkClick>
              </a:rPr>
              <a:t>Module 7</a:t>
            </a:r>
            <a:r>
              <a:rPr lang="en-GB" sz="1200" b="0">
                <a:solidFill>
                  <a:schemeClr val="tx1"/>
                </a:solidFill>
                <a:latin typeface="Arial"/>
                <a:cs typeface="Arial"/>
              </a:rPr>
              <a:t>), </a:t>
            </a:r>
            <a:r>
              <a:rPr lang="fr-FR" sz="1200" b="0">
                <a:solidFill>
                  <a:schemeClr val="tx1"/>
                </a:solidFill>
                <a:latin typeface="Arial"/>
                <a:cs typeface="Arial"/>
              </a:rPr>
              <a:t>vous pourrez passer en revue ce guide et les fiches de travail afin d'identifier les principales parties prenantes.</a:t>
            </a:r>
            <a:endParaRPr lang="en-GB" sz="1200" b="0">
              <a:solidFill>
                <a:schemeClr val="tx1"/>
              </a:solidFill>
            </a:endParaRPr>
          </a:p>
        </p:txBody>
      </p:sp>
      <p:sp>
        <p:nvSpPr>
          <p:cNvPr id="3" name="Title 2">
            <a:extLst>
              <a:ext uri="{FF2B5EF4-FFF2-40B4-BE49-F238E27FC236}">
                <a16:creationId xmlns:a16="http://schemas.microsoft.com/office/drawing/2014/main" id="{51CD2267-1989-8A5A-C3F9-A153E593B686}"/>
              </a:ext>
            </a:extLst>
          </p:cNvPr>
          <p:cNvSpPr>
            <a:spLocks noGrp="1"/>
          </p:cNvSpPr>
          <p:nvPr>
            <p:ph type="title"/>
          </p:nvPr>
        </p:nvSpPr>
        <p:spPr/>
        <p:txBody>
          <a:bodyPr/>
          <a:lstStyle/>
          <a:p>
            <a:r>
              <a:rPr lang="fr-FR">
                <a:solidFill>
                  <a:srgbClr val="1C3567"/>
                </a:solidFill>
              </a:rPr>
              <a:t>Outil de cartographie des </a:t>
            </a:r>
            <a:br>
              <a:rPr lang="fr-FR">
                <a:solidFill>
                  <a:srgbClr val="1C3567"/>
                </a:solidFill>
              </a:rPr>
            </a:br>
            <a:r>
              <a:rPr lang="fr-FR">
                <a:solidFill>
                  <a:srgbClr val="1C3567"/>
                </a:solidFill>
              </a:rPr>
              <a:t>parties prenantes</a:t>
            </a:r>
            <a:endParaRPr lang="en-GB" b="0">
              <a:solidFill>
                <a:srgbClr val="1C3567"/>
              </a:solidFill>
            </a:endParaRPr>
          </a:p>
        </p:txBody>
      </p:sp>
      <p:sp>
        <p:nvSpPr>
          <p:cNvPr id="5" name="Content Placeholder 4">
            <a:extLst>
              <a:ext uri="{FF2B5EF4-FFF2-40B4-BE49-F238E27FC236}">
                <a16:creationId xmlns:a16="http://schemas.microsoft.com/office/drawing/2014/main" id="{9698ABA5-7768-74C6-A686-852DEAF27E20}"/>
              </a:ext>
            </a:extLst>
          </p:cNvPr>
          <p:cNvSpPr>
            <a:spLocks noGrp="1"/>
          </p:cNvSpPr>
          <p:nvPr>
            <p:ph idx="14"/>
          </p:nvPr>
        </p:nvSpPr>
        <p:spPr/>
        <p:txBody>
          <a:bodyPr/>
          <a:lstStyle/>
          <a:p>
            <a:r>
              <a:rPr lang="fr-FR" b="0">
                <a:solidFill>
                  <a:srgbClr val="1C3567"/>
                </a:solidFill>
              </a:rPr>
              <a:t>Module 1 - Connaître les acteurs de l’AEPE</a:t>
            </a:r>
          </a:p>
        </p:txBody>
      </p:sp>
      <p:sp>
        <p:nvSpPr>
          <p:cNvPr id="4" name="Slide Number Placeholder 3">
            <a:extLst>
              <a:ext uri="{FF2B5EF4-FFF2-40B4-BE49-F238E27FC236}">
                <a16:creationId xmlns:a16="http://schemas.microsoft.com/office/drawing/2014/main" id="{9C3F5AAB-0641-CF21-CCF2-9C5646ED2E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6" name="Content Placeholder 1">
            <a:extLst>
              <a:ext uri="{FF2B5EF4-FFF2-40B4-BE49-F238E27FC236}">
                <a16:creationId xmlns:a16="http://schemas.microsoft.com/office/drawing/2014/main" id="{B69335C6-21AF-98F3-14C3-47B92165B01B}"/>
              </a:ext>
            </a:extLst>
          </p:cNvPr>
          <p:cNvSpPr txBox="1">
            <a:spLocks/>
          </p:cNvSpPr>
          <p:nvPr/>
        </p:nvSpPr>
        <p:spPr>
          <a:xfrm>
            <a:off x="5257791" y="1833562"/>
            <a:ext cx="3962399" cy="43481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1C3567"/>
                </a:solidFill>
                <a:effectLst/>
                <a:uLnTx/>
                <a:uFillTx/>
                <a:latin typeface="Arial"/>
                <a:cs typeface="Arial"/>
              </a:rPr>
              <a:t>Quand utiliser cet outil?</a:t>
            </a:r>
          </a:p>
          <a:p>
            <a:pPr>
              <a:lnSpc>
                <a:spcPct val="120000"/>
              </a:lnSpc>
              <a:defRPr/>
            </a:pPr>
            <a:r>
              <a:rPr kumimoji="0" lang="fr-FR" sz="1200" b="0" i="0" u="none" strike="noStrike" kern="1200" cap="none" spc="0" normalizeH="0" baseline="0" noProof="0">
                <a:ln>
                  <a:noFill/>
                </a:ln>
                <a:solidFill>
                  <a:prstClr val="black"/>
                </a:solidFill>
                <a:effectLst/>
                <a:uLnTx/>
                <a:uFillTx/>
                <a:latin typeface="Arial"/>
                <a:cs typeface="Arial"/>
              </a:rPr>
              <a:t>Utilisez cet outil lorsque vous êtes prêt à cartographier la constellation de parties prenantes sur lesquelles vous pouvez vous appuyer pour obtenir des informations sur l'accès à l'énergie et la précarité énergétique, et/ou avec lesquelles vous pouvez collaborer pour élaborer et mettre en œuvre des mesures.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a:ln>
                  <a:noFill/>
                </a:ln>
                <a:solidFill>
                  <a:srgbClr val="1C3567"/>
                </a:solidFill>
                <a:effectLst/>
                <a:uLnTx/>
                <a:uFillTx/>
                <a:latin typeface="Arial"/>
                <a:cs typeface="Arial"/>
              </a:rPr>
              <a:t>Qui doit participer à la conversation?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a:cs typeface="Arial"/>
              </a:rPr>
              <a:t>Le personnel de la collectivité locale qui comprend les mesures que vous souhaitez explorer.</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a:ln>
                  <a:noFill/>
                </a:ln>
                <a:solidFill>
                  <a:srgbClr val="1C3567"/>
                </a:solidFill>
                <a:effectLst/>
                <a:uLnTx/>
                <a:uFillTx/>
                <a:latin typeface="Arial"/>
                <a:cs typeface="Arial"/>
              </a:rPr>
              <a:t>Proposition de mise en place et de logistique</a:t>
            </a:r>
          </a:p>
          <a:p>
            <a:pPr>
              <a:lnSpc>
                <a:spcPct val="120000"/>
              </a:lnSpc>
              <a:defRPr/>
            </a:pPr>
            <a:r>
              <a:rPr kumimoji="0" lang="fr-FR" sz="1200" b="0" i="0" u="none" strike="noStrike" kern="1200" cap="none" spc="0" normalizeH="0" baseline="0" noProof="0">
                <a:ln>
                  <a:noFill/>
                </a:ln>
                <a:solidFill>
                  <a:prstClr val="black"/>
                </a:solidFill>
                <a:effectLst/>
                <a:uLnTx/>
                <a:uFillTx/>
                <a:latin typeface="Arial"/>
                <a:cs typeface="Arial"/>
              </a:rPr>
              <a:t>Les pages suivantes peuvent être imprimées et utilisées pour orienter les discussions et les conversations. </a:t>
            </a:r>
          </a:p>
        </p:txBody>
      </p:sp>
      <p:sp>
        <p:nvSpPr>
          <p:cNvPr id="18" name="Oval 17">
            <a:hlinkClick r:id="rId5" action="ppaction://hlinksldjump"/>
            <a:extLst>
              <a:ext uri="{FF2B5EF4-FFF2-40B4-BE49-F238E27FC236}">
                <a16:creationId xmlns:a16="http://schemas.microsoft.com/office/drawing/2014/main" id="{5355DA10-BBB6-4028-A353-833367332A15}"/>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32A0BE62-E631-441D-90A1-2CA56D3935A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87C2F2EB-4C61-4A4A-BF9A-A7B87B34A757}"/>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7" action="ppaction://hlinksldjump"/>
            <a:extLst>
              <a:ext uri="{FF2B5EF4-FFF2-40B4-BE49-F238E27FC236}">
                <a16:creationId xmlns:a16="http://schemas.microsoft.com/office/drawing/2014/main" id="{4EFA6782-B0EC-43B5-B142-FCCBF887908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8" action="ppaction://hlinksldjump"/>
            <a:extLst>
              <a:ext uri="{FF2B5EF4-FFF2-40B4-BE49-F238E27FC236}">
                <a16:creationId xmlns:a16="http://schemas.microsoft.com/office/drawing/2014/main" id="{91623ACB-83DE-4665-ACEB-1AB0E0B8857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3" action="ppaction://hlinksldjump"/>
            <a:extLst>
              <a:ext uri="{FF2B5EF4-FFF2-40B4-BE49-F238E27FC236}">
                <a16:creationId xmlns:a16="http://schemas.microsoft.com/office/drawing/2014/main" id="{83070E50-DB4C-482A-85FF-9B60B71864A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6B7010C9-0606-41ED-9352-039BCB61527E}"/>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FD6A52E3-2C21-486D-8F96-49D14C67FBF3}"/>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4" action="ppaction://hlinksldjump"/>
            <a:extLst>
              <a:ext uri="{FF2B5EF4-FFF2-40B4-BE49-F238E27FC236}">
                <a16:creationId xmlns:a16="http://schemas.microsoft.com/office/drawing/2014/main" id="{E8A42451-4348-47F1-873F-EB7A1B22BCD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A29A02F2-FF89-4FAA-A5D2-0119801DFD7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2B661809-CA3C-4518-A8CE-D8B79C1AE4C7}"/>
              </a:ext>
            </a:extLst>
          </p:cNvPr>
          <p:cNvGrpSpPr/>
          <p:nvPr/>
        </p:nvGrpSpPr>
        <p:grpSpPr>
          <a:xfrm>
            <a:off x="9597323" y="1329772"/>
            <a:ext cx="146522" cy="280390"/>
            <a:chOff x="5545138" y="625475"/>
            <a:chExt cx="1489075" cy="2849563"/>
          </a:xfrm>
        </p:grpSpPr>
        <p:sp>
          <p:nvSpPr>
            <p:cNvPr id="29" name="Freeform 117">
              <a:extLst>
                <a:ext uri="{FF2B5EF4-FFF2-40B4-BE49-F238E27FC236}">
                  <a16:creationId xmlns:a16="http://schemas.microsoft.com/office/drawing/2014/main" id="{AF0F9238-9B03-4F28-B539-BBCF9697A37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1573452D-ACBC-48A2-B380-A1E8F25500B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46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5475A0-DDD1-15E1-23A6-167C74A74A66}"/>
              </a:ext>
            </a:extLst>
          </p:cNvPr>
          <p:cNvPicPr>
            <a:picLocks noChangeAspect="1"/>
          </p:cNvPicPr>
          <p:nvPr/>
        </p:nvPicPr>
        <p:blipFill>
          <a:blip r:embed="rId3">
            <a:alphaModFix amt="50000"/>
          </a:blip>
          <a:stretch>
            <a:fillRect/>
          </a:stretch>
        </p:blipFill>
        <p:spPr>
          <a:xfrm>
            <a:off x="4540190" y="2932200"/>
            <a:ext cx="4680000" cy="3240000"/>
          </a:xfrm>
          <a:prstGeom prst="rect">
            <a:avLst/>
          </a:prstGeom>
          <a:ln>
            <a:solidFill>
              <a:schemeClr val="tx2">
                <a:lumMod val="20000"/>
                <a:lumOff val="80000"/>
              </a:schemeClr>
            </a:solidFill>
          </a:ln>
        </p:spPr>
      </p:pic>
      <p:pic>
        <p:nvPicPr>
          <p:cNvPr id="4" name="Picture 3">
            <a:extLst>
              <a:ext uri="{FF2B5EF4-FFF2-40B4-BE49-F238E27FC236}">
                <a16:creationId xmlns:a16="http://schemas.microsoft.com/office/drawing/2014/main" id="{5D0CB2DB-C2D2-2128-A7F5-3A1036A12EEC}"/>
              </a:ext>
            </a:extLst>
          </p:cNvPr>
          <p:cNvPicPr>
            <a:picLocks noChangeAspect="1"/>
          </p:cNvPicPr>
          <p:nvPr/>
        </p:nvPicPr>
        <p:blipFill>
          <a:blip r:embed="rId4">
            <a:alphaModFix amt="70000"/>
          </a:blip>
          <a:stretch>
            <a:fillRect/>
          </a:stretch>
        </p:blipFill>
        <p:spPr>
          <a:xfrm>
            <a:off x="702921" y="1686274"/>
            <a:ext cx="4680000" cy="3240000"/>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fr-FR">
                <a:solidFill>
                  <a:srgbClr val="1C3567"/>
                </a:solidFill>
              </a:rPr>
              <a:t>Outil et guide de facilitation</a:t>
            </a:r>
            <a:br>
              <a:rPr lang="en-GB">
                <a:solidFill>
                  <a:srgbClr val="1C3567"/>
                </a:solidFill>
              </a:rPr>
            </a:br>
            <a:r>
              <a:rPr lang="en-GB" sz="2000" b="0">
                <a:solidFill>
                  <a:srgbClr val="1C3567"/>
                </a:solidFill>
              </a:rPr>
              <a:t>Identification des parties prenantes</a:t>
            </a:r>
            <a:endParaRPr lang="en-GB" b="0">
              <a:solidFill>
                <a:srgbClr val="1C3567"/>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fr-FR" b="0">
                <a:solidFill>
                  <a:srgbClr val="1C3567"/>
                </a:solidFill>
              </a:rPr>
              <a:t>Module 1 - Connaître les acteurs de l’AEPE</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Wave 17">
            <a:extLst>
              <a:ext uri="{FF2B5EF4-FFF2-40B4-BE49-F238E27FC236}">
                <a16:creationId xmlns:a16="http://schemas.microsoft.com/office/drawing/2014/main" id="{88E5658B-41B9-7838-B849-F70658B42682}"/>
              </a:ext>
            </a:extLst>
          </p:cNvPr>
          <p:cNvSpPr/>
          <p:nvPr/>
        </p:nvSpPr>
        <p:spPr>
          <a:xfrm flipH="1">
            <a:off x="1041547" y="4751271"/>
            <a:ext cx="3082778" cy="1158876"/>
          </a:xfrm>
          <a:custGeom>
            <a:avLst/>
            <a:gdLst>
              <a:gd name="connsiteX0" fmla="*/ 0 w 3082778"/>
              <a:gd name="connsiteY0" fmla="*/ 20130 h 1158876"/>
              <a:gd name="connsiteX1" fmla="*/ 3082778 w 3082778"/>
              <a:gd name="connsiteY1" fmla="*/ 20130 h 1158876"/>
              <a:gd name="connsiteX2" fmla="*/ 3082778 w 3082778"/>
              <a:gd name="connsiteY2" fmla="*/ 1138746 h 1158876"/>
              <a:gd name="connsiteX3" fmla="*/ 0 w 3082778"/>
              <a:gd name="connsiteY3" fmla="*/ 1138746 h 1158876"/>
              <a:gd name="connsiteX4" fmla="*/ 0 w 3082778"/>
              <a:gd name="connsiteY4" fmla="*/ 20130 h 11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778" h="1158876" fill="none" extrusionOk="0">
                <a:moveTo>
                  <a:pt x="0" y="20130"/>
                </a:moveTo>
                <a:cubicBezTo>
                  <a:pt x="899817" y="60399"/>
                  <a:pt x="2156226" y="54027"/>
                  <a:pt x="3082778" y="20130"/>
                </a:cubicBezTo>
                <a:cubicBezTo>
                  <a:pt x="3131078" y="369161"/>
                  <a:pt x="3134754" y="695498"/>
                  <a:pt x="3082778" y="1138746"/>
                </a:cubicBezTo>
                <a:cubicBezTo>
                  <a:pt x="2169557" y="1370852"/>
                  <a:pt x="965417" y="974268"/>
                  <a:pt x="0" y="1138746"/>
                </a:cubicBezTo>
                <a:cubicBezTo>
                  <a:pt x="-22233" y="1001084"/>
                  <a:pt x="-25843" y="478943"/>
                  <a:pt x="0" y="20130"/>
                </a:cubicBezTo>
                <a:close/>
              </a:path>
              <a:path w="3082778" h="1158876" stroke="0" extrusionOk="0">
                <a:moveTo>
                  <a:pt x="0" y="20130"/>
                </a:moveTo>
                <a:cubicBezTo>
                  <a:pt x="978511" y="-90933"/>
                  <a:pt x="2064425" y="125750"/>
                  <a:pt x="3082778" y="20130"/>
                </a:cubicBezTo>
                <a:cubicBezTo>
                  <a:pt x="3164630" y="167721"/>
                  <a:pt x="3045706" y="870712"/>
                  <a:pt x="3082778" y="1138746"/>
                </a:cubicBezTo>
                <a:cubicBezTo>
                  <a:pt x="2129864" y="1245064"/>
                  <a:pt x="1045169" y="1019092"/>
                  <a:pt x="0" y="1138746"/>
                </a:cubicBezTo>
                <a:cubicBezTo>
                  <a:pt x="96360" y="706584"/>
                  <a:pt x="-93119" y="230608"/>
                  <a:pt x="0" y="20130"/>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Notes de l'animateur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Les principales parties prenantes peuvent être les organisations responsables de ces actifs et les communautés qui interagissent souvent avec ces systèmes.</a:t>
            </a: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4950617" y="2533408"/>
            <a:ext cx="2933293" cy="1189624"/>
          </a:xfrm>
          <a:custGeom>
            <a:avLst/>
            <a:gdLst>
              <a:gd name="connsiteX0" fmla="*/ 0 w 2933293"/>
              <a:gd name="connsiteY0" fmla="*/ 594812 h 1189624"/>
              <a:gd name="connsiteX1" fmla="*/ 1466647 w 2933293"/>
              <a:gd name="connsiteY1" fmla="*/ 0 h 1189624"/>
              <a:gd name="connsiteX2" fmla="*/ 2911821 w 2933293"/>
              <a:gd name="connsiteY2" fmla="*/ 8708 h 1189624"/>
              <a:gd name="connsiteX3" fmla="*/ 2933293 w 2933293"/>
              <a:gd name="connsiteY3" fmla="*/ 594812 h 1189624"/>
              <a:gd name="connsiteX4" fmla="*/ 1466646 w 2933293"/>
              <a:gd name="connsiteY4" fmla="*/ 1189624 h 1189624"/>
              <a:gd name="connsiteX5" fmla="*/ -1 w 2933293"/>
              <a:gd name="connsiteY5" fmla="*/ 594812 h 1189624"/>
              <a:gd name="connsiteX6" fmla="*/ 0 w 2933293"/>
              <a:gd name="connsiteY6" fmla="*/ 594812 h 11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1189624" fill="none" extrusionOk="0">
                <a:moveTo>
                  <a:pt x="0" y="594812"/>
                </a:moveTo>
                <a:cubicBezTo>
                  <a:pt x="42743" y="178797"/>
                  <a:pt x="672781" y="-88400"/>
                  <a:pt x="1466647" y="0"/>
                </a:cubicBezTo>
                <a:cubicBezTo>
                  <a:pt x="1902871" y="-9322"/>
                  <a:pt x="2248789" y="-20577"/>
                  <a:pt x="2911821" y="8708"/>
                </a:cubicBezTo>
                <a:cubicBezTo>
                  <a:pt x="2953461" y="220334"/>
                  <a:pt x="2933306" y="406488"/>
                  <a:pt x="2933293" y="594812"/>
                </a:cubicBezTo>
                <a:cubicBezTo>
                  <a:pt x="2817671" y="908756"/>
                  <a:pt x="2268620" y="1194763"/>
                  <a:pt x="1466646" y="1189624"/>
                </a:cubicBezTo>
                <a:cubicBezTo>
                  <a:pt x="662674" y="1224860"/>
                  <a:pt x="4560" y="942280"/>
                  <a:pt x="-1" y="594812"/>
                </a:cubicBezTo>
                <a:lnTo>
                  <a:pt x="0" y="594812"/>
                </a:lnTo>
                <a:close/>
              </a:path>
              <a:path w="2933293" h="1189624" stroke="0" extrusionOk="0">
                <a:moveTo>
                  <a:pt x="0" y="594812"/>
                </a:moveTo>
                <a:cubicBezTo>
                  <a:pt x="-89249" y="186363"/>
                  <a:pt x="667038" y="43351"/>
                  <a:pt x="1466647" y="0"/>
                </a:cubicBezTo>
                <a:cubicBezTo>
                  <a:pt x="2029089" y="-88332"/>
                  <a:pt x="2406134" y="129961"/>
                  <a:pt x="2911821" y="8708"/>
                </a:cubicBezTo>
                <a:cubicBezTo>
                  <a:pt x="2936610" y="209576"/>
                  <a:pt x="2938479" y="383937"/>
                  <a:pt x="2933293" y="594812"/>
                </a:cubicBezTo>
                <a:cubicBezTo>
                  <a:pt x="2988170" y="925464"/>
                  <a:pt x="2271786" y="1198542"/>
                  <a:pt x="1466646" y="1189624"/>
                </a:cubicBezTo>
                <a:cubicBezTo>
                  <a:pt x="609560" y="1229184"/>
                  <a:pt x="41030" y="909835"/>
                  <a:pt x="-1" y="594812"/>
                </a:cubicBezTo>
                <a:lnTo>
                  <a:pt x="0" y="594812"/>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Entourez les actifs de l’AEPE sur </a:t>
            </a:r>
            <a:b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br>
            <a: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lesquels l'équipe souhaite se concentrer.</a:t>
            </a: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0" y="4907387"/>
            <a:ext cx="2086935"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custGeom>
                    <a:avLst/>
                    <a:gdLst>
                      <a:gd name="connsiteX0" fmla="*/ 0 w 2086935"/>
                      <a:gd name="connsiteY0" fmla="*/ 778381 h 1556761"/>
                      <a:gd name="connsiteX1" fmla="*/ 1043468 w 2086935"/>
                      <a:gd name="connsiteY1" fmla="*/ 0 h 1556761"/>
                      <a:gd name="connsiteX2" fmla="*/ 2071659 w 2086935"/>
                      <a:gd name="connsiteY2" fmla="*/ 11395 h 1556761"/>
                      <a:gd name="connsiteX3" fmla="*/ 2086935 w 2086935"/>
                      <a:gd name="connsiteY3" fmla="*/ 778381 h 1556761"/>
                      <a:gd name="connsiteX4" fmla="*/ 1043467 w 2086935"/>
                      <a:gd name="connsiteY4" fmla="*/ 1556762 h 1556761"/>
                      <a:gd name="connsiteX5" fmla="*/ -1 w 2086935"/>
                      <a:gd name="connsiteY5" fmla="*/ 778381 h 1556761"/>
                      <a:gd name="connsiteX6" fmla="*/ 0 w 2086935"/>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935" h="1556761" fill="none" extrusionOk="0">
                        <a:moveTo>
                          <a:pt x="0" y="778381"/>
                        </a:moveTo>
                        <a:cubicBezTo>
                          <a:pt x="16641" y="314424"/>
                          <a:pt x="474709" y="-41253"/>
                          <a:pt x="1043468" y="0"/>
                        </a:cubicBezTo>
                        <a:cubicBezTo>
                          <a:pt x="1416367" y="43526"/>
                          <a:pt x="1700301" y="-41038"/>
                          <a:pt x="2071659" y="11395"/>
                        </a:cubicBezTo>
                        <a:cubicBezTo>
                          <a:pt x="2119436" y="289425"/>
                          <a:pt x="2086993" y="554748"/>
                          <a:pt x="2086935" y="778381"/>
                        </a:cubicBezTo>
                        <a:cubicBezTo>
                          <a:pt x="2009322" y="1198494"/>
                          <a:pt x="1548452" y="1602377"/>
                          <a:pt x="1043467" y="1556762"/>
                        </a:cubicBezTo>
                        <a:cubicBezTo>
                          <a:pt x="477138" y="1614923"/>
                          <a:pt x="14876" y="1270120"/>
                          <a:pt x="-1" y="778381"/>
                        </a:cubicBezTo>
                        <a:lnTo>
                          <a:pt x="0" y="778381"/>
                        </a:lnTo>
                        <a:close/>
                      </a:path>
                      <a:path w="2086935" h="1556761" stroke="0" extrusionOk="0">
                        <a:moveTo>
                          <a:pt x="0" y="778381"/>
                        </a:moveTo>
                        <a:cubicBezTo>
                          <a:pt x="-33992" y="318046"/>
                          <a:pt x="472025" y="20212"/>
                          <a:pt x="1043468" y="0"/>
                        </a:cubicBezTo>
                        <a:cubicBezTo>
                          <a:pt x="1399217" y="27403"/>
                          <a:pt x="1718000" y="9374"/>
                          <a:pt x="2071659" y="11395"/>
                        </a:cubicBezTo>
                        <a:cubicBezTo>
                          <a:pt x="2088230" y="270411"/>
                          <a:pt x="2098972" y="486725"/>
                          <a:pt x="2086935" y="778381"/>
                        </a:cubicBezTo>
                        <a:cubicBezTo>
                          <a:pt x="2160276" y="1211136"/>
                          <a:pt x="1590901" y="1609632"/>
                          <a:pt x="1043467" y="1556762"/>
                        </a:cubicBezTo>
                        <a:cubicBezTo>
                          <a:pt x="419375" y="1596929"/>
                          <a:pt x="31400" y="1197951"/>
                          <a:pt x="-1" y="778381"/>
                        </a:cubicBezTo>
                        <a:lnTo>
                          <a:pt x="0" y="77838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À l'aide de notes autocollantes, noter les principales parties prenantes pour ces actifs.</a:t>
            </a:r>
          </a:p>
        </p:txBody>
      </p:sp>
      <p:sp>
        <p:nvSpPr>
          <p:cNvPr id="21" name="Oval 20">
            <a:hlinkClick r:id="rId5" action="ppaction://hlinksldjump"/>
            <a:extLst>
              <a:ext uri="{FF2B5EF4-FFF2-40B4-BE49-F238E27FC236}">
                <a16:creationId xmlns:a16="http://schemas.microsoft.com/office/drawing/2014/main" id="{015E8B5A-E3D1-4B0C-B7F3-E0B56E3C78C8}"/>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30A48680-A75A-44E9-8382-277D4CC3F152}"/>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88216A64-BE41-455F-95F4-61F5979B5D5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7E31EF14-7F78-4BA3-917C-78CC40675AE5}"/>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8" action="ppaction://hlinksldjump"/>
            <a:extLst>
              <a:ext uri="{FF2B5EF4-FFF2-40B4-BE49-F238E27FC236}">
                <a16:creationId xmlns:a16="http://schemas.microsoft.com/office/drawing/2014/main" id="{AEC6B8B6-D0DF-42EC-B323-DB5BEAD2D60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9" action="ppaction://hlinksldjump"/>
            <a:extLst>
              <a:ext uri="{FF2B5EF4-FFF2-40B4-BE49-F238E27FC236}">
                <a16:creationId xmlns:a16="http://schemas.microsoft.com/office/drawing/2014/main" id="{8EDF8373-28C4-4631-B55E-CE9063B6BF7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C554C49B-1498-43E7-8E2E-2B68B31C414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1" action="ppaction://hlinksldjump"/>
            <a:extLst>
              <a:ext uri="{FF2B5EF4-FFF2-40B4-BE49-F238E27FC236}">
                <a16:creationId xmlns:a16="http://schemas.microsoft.com/office/drawing/2014/main" id="{95F609D8-C4D3-4427-AA3F-822FA8D620F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2" action="ppaction://hlinksldjump"/>
            <a:extLst>
              <a:ext uri="{FF2B5EF4-FFF2-40B4-BE49-F238E27FC236}">
                <a16:creationId xmlns:a16="http://schemas.microsoft.com/office/drawing/2014/main" id="{19047687-8384-437F-B42D-EB6B814F17F2}"/>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3" action="ppaction://hlinksldjump"/>
            <a:extLst>
              <a:ext uri="{FF2B5EF4-FFF2-40B4-BE49-F238E27FC236}">
                <a16:creationId xmlns:a16="http://schemas.microsoft.com/office/drawing/2014/main" id="{37A08649-A7D8-48B8-8077-7EEC1CA994E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1474DC3B-68C8-47FB-B080-861F388F8CF4}"/>
              </a:ext>
            </a:extLst>
          </p:cNvPr>
          <p:cNvGrpSpPr/>
          <p:nvPr/>
        </p:nvGrpSpPr>
        <p:grpSpPr>
          <a:xfrm>
            <a:off x="9597323" y="1329772"/>
            <a:ext cx="146522" cy="280390"/>
            <a:chOff x="5545138" y="625475"/>
            <a:chExt cx="1489075" cy="2849563"/>
          </a:xfrm>
        </p:grpSpPr>
        <p:sp>
          <p:nvSpPr>
            <p:cNvPr id="32" name="Freeform 117">
              <a:extLst>
                <a:ext uri="{FF2B5EF4-FFF2-40B4-BE49-F238E27FC236}">
                  <a16:creationId xmlns:a16="http://schemas.microsoft.com/office/drawing/2014/main" id="{40034F6C-9572-4C07-878D-841FF418ABC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865232E5-17B4-450E-8A64-BDEAC0B9A8C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0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CFE2EF-C66C-8A71-350A-80BF7585F96C}"/>
              </a:ext>
            </a:extLst>
          </p:cNvPr>
          <p:cNvPicPr>
            <a:picLocks noChangeAspect="1"/>
          </p:cNvPicPr>
          <p:nvPr/>
        </p:nvPicPr>
        <p:blipFill>
          <a:blip r:embed="rId3">
            <a:alphaModFix amt="70000"/>
          </a:blip>
          <a:stretch>
            <a:fillRect/>
          </a:stretch>
        </p:blipFill>
        <p:spPr>
          <a:xfrm>
            <a:off x="1706536" y="1686275"/>
            <a:ext cx="6492928" cy="4495104"/>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a:normAutofit/>
          </a:bodyPr>
          <a:lstStyle/>
          <a:p>
            <a:r>
              <a:rPr lang="en-GB">
                <a:solidFill>
                  <a:srgbClr val="1C3567"/>
                </a:solidFill>
              </a:rPr>
              <a:t>Ferramenta e guia de facilitação</a:t>
            </a:r>
            <a:br>
              <a:rPr lang="en-GB">
                <a:solidFill>
                  <a:srgbClr val="1C3567"/>
                </a:solidFill>
              </a:rPr>
            </a:br>
            <a:r>
              <a:rPr lang="en-GB" sz="2000" b="0">
                <a:solidFill>
                  <a:srgbClr val="1C3567"/>
                </a:solidFill>
              </a:rPr>
              <a:t>Mapeamento das partes interessadas</a:t>
            </a:r>
            <a:endParaRPr lang="en-GB" b="0">
              <a:solidFill>
                <a:srgbClr val="1C3567"/>
              </a:solidFill>
            </a:endParaRP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fr-FR" b="0">
                <a:solidFill>
                  <a:srgbClr val="1C3567"/>
                </a:solidFill>
              </a:rPr>
              <a:t>Module 1 - Connaître les acteurs de l’AEPE</a:t>
            </a:r>
          </a:p>
        </p:txBody>
      </p:sp>
      <p:sp>
        <p:nvSpPr>
          <p:cNvPr id="18" name="Wave 17">
            <a:extLst>
              <a:ext uri="{FF2B5EF4-FFF2-40B4-BE49-F238E27FC236}">
                <a16:creationId xmlns:a16="http://schemas.microsoft.com/office/drawing/2014/main" id="{B44146C9-D1D6-88CB-BCE7-9CF76991DFDA}"/>
              </a:ext>
            </a:extLst>
          </p:cNvPr>
          <p:cNvSpPr/>
          <p:nvPr/>
        </p:nvSpPr>
        <p:spPr>
          <a:xfrm flipH="1">
            <a:off x="681037" y="4897405"/>
            <a:ext cx="3552906" cy="1160446"/>
          </a:xfrm>
          <a:custGeom>
            <a:avLst/>
            <a:gdLst>
              <a:gd name="connsiteX0" fmla="*/ 0 w 3552906"/>
              <a:gd name="connsiteY0" fmla="*/ 20157 h 1160446"/>
              <a:gd name="connsiteX1" fmla="*/ 3552906 w 3552906"/>
              <a:gd name="connsiteY1" fmla="*/ 20157 h 1160446"/>
              <a:gd name="connsiteX2" fmla="*/ 3552906 w 3552906"/>
              <a:gd name="connsiteY2" fmla="*/ 1140289 h 1160446"/>
              <a:gd name="connsiteX3" fmla="*/ 0 w 3552906"/>
              <a:gd name="connsiteY3" fmla="*/ 1140289 h 1160446"/>
              <a:gd name="connsiteX4" fmla="*/ 0 w 3552906"/>
              <a:gd name="connsiteY4" fmla="*/ 20157 h 11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906" h="1160446" fill="none" extrusionOk="0">
                <a:moveTo>
                  <a:pt x="0" y="20157"/>
                </a:moveTo>
                <a:cubicBezTo>
                  <a:pt x="1049158" y="66526"/>
                  <a:pt x="2419219" y="70715"/>
                  <a:pt x="3552906" y="20157"/>
                </a:cubicBezTo>
                <a:cubicBezTo>
                  <a:pt x="3567174" y="368506"/>
                  <a:pt x="3474347" y="722737"/>
                  <a:pt x="3552906" y="1140289"/>
                </a:cubicBezTo>
                <a:cubicBezTo>
                  <a:pt x="2486543" y="1377632"/>
                  <a:pt x="1099650" y="940517"/>
                  <a:pt x="0" y="1140289"/>
                </a:cubicBezTo>
                <a:cubicBezTo>
                  <a:pt x="-82991" y="749758"/>
                  <a:pt x="-92843" y="469495"/>
                  <a:pt x="0" y="20157"/>
                </a:cubicBezTo>
                <a:close/>
              </a:path>
              <a:path w="3552906" h="1160446" stroke="0" extrusionOk="0">
                <a:moveTo>
                  <a:pt x="0" y="20157"/>
                </a:moveTo>
                <a:cubicBezTo>
                  <a:pt x="1039756" y="-176507"/>
                  <a:pt x="2386085" y="160229"/>
                  <a:pt x="3552906" y="20157"/>
                </a:cubicBezTo>
                <a:cubicBezTo>
                  <a:pt x="3593497" y="182680"/>
                  <a:pt x="3632090" y="937670"/>
                  <a:pt x="3552906" y="1140289"/>
                </a:cubicBezTo>
                <a:cubicBezTo>
                  <a:pt x="2455540" y="1253135"/>
                  <a:pt x="1191268" y="1052270"/>
                  <a:pt x="0" y="1140289"/>
                </a:cubicBezTo>
                <a:cubicBezTo>
                  <a:pt x="-49943" y="944472"/>
                  <a:pt x="3541" y="509124"/>
                  <a:pt x="0" y="20157"/>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Notes de l'animateur</a:t>
            </a:r>
          </a:p>
          <a:p>
            <a:pPr>
              <a:defRPr/>
            </a:pPr>
            <a:r>
              <a:rPr kumimoji="0" lang="fr-FR" sz="1200" b="0" i="0" u="none" strike="noStrike" kern="1200" cap="none" spc="0" normalizeH="0" baseline="0" noProof="0">
                <a:ln>
                  <a:noFill/>
                </a:ln>
                <a:solidFill>
                  <a:sysClr val="windowText" lastClr="000000"/>
                </a:solidFill>
                <a:effectLst/>
                <a:uLnTx/>
                <a:uFillTx/>
                <a:latin typeface="Arial"/>
                <a:cs typeface="Arial"/>
              </a:rPr>
              <a:t>Au sein de chaque groupe de parties prenantes concernées, il peut y avoir différents degrés d’influence pour des sujets/domaines spécifiques de l’AEPE. Veillez à les différencier dans le tableau. </a:t>
            </a:r>
          </a:p>
        </p:txBody>
      </p:sp>
      <p:sp>
        <p:nvSpPr>
          <p:cNvPr id="20" name="Teardrop 19">
            <a:extLst>
              <a:ext uri="{FF2B5EF4-FFF2-40B4-BE49-F238E27FC236}">
                <a16:creationId xmlns:a16="http://schemas.microsoft.com/office/drawing/2014/main" id="{413078ED-05CB-81B6-D49A-AE98E1A3A8C7}"/>
              </a:ext>
            </a:extLst>
          </p:cNvPr>
          <p:cNvSpPr/>
          <p:nvPr/>
        </p:nvSpPr>
        <p:spPr>
          <a:xfrm flipH="1">
            <a:off x="4148216" y="3179918"/>
            <a:ext cx="2528807" cy="1560022"/>
          </a:xfrm>
          <a:custGeom>
            <a:avLst/>
            <a:gdLst>
              <a:gd name="connsiteX0" fmla="*/ 0 w 2528807"/>
              <a:gd name="connsiteY0" fmla="*/ 780011 h 1560022"/>
              <a:gd name="connsiteX1" fmla="*/ 1264404 w 2528807"/>
              <a:gd name="connsiteY1" fmla="*/ 0 h 1560022"/>
              <a:gd name="connsiteX2" fmla="*/ 2528807 w 2528807"/>
              <a:gd name="connsiteY2" fmla="*/ 0 h 1560022"/>
              <a:gd name="connsiteX3" fmla="*/ 2528807 w 2528807"/>
              <a:gd name="connsiteY3" fmla="*/ 780011 h 1560022"/>
              <a:gd name="connsiteX4" fmla="*/ 1264403 w 2528807"/>
              <a:gd name="connsiteY4" fmla="*/ 1560022 h 1560022"/>
              <a:gd name="connsiteX5" fmla="*/ -1 w 2528807"/>
              <a:gd name="connsiteY5" fmla="*/ 780011 h 1560022"/>
              <a:gd name="connsiteX6" fmla="*/ 0 w 2528807"/>
              <a:gd name="connsiteY6" fmla="*/ 780011 h 156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807" h="1560022" fill="none" extrusionOk="0">
                <a:moveTo>
                  <a:pt x="0" y="780011"/>
                </a:moveTo>
                <a:cubicBezTo>
                  <a:pt x="22270" y="303630"/>
                  <a:pt x="575489" y="-51459"/>
                  <a:pt x="1264404" y="0"/>
                </a:cubicBezTo>
                <a:cubicBezTo>
                  <a:pt x="1616017" y="58869"/>
                  <a:pt x="2377841" y="-34184"/>
                  <a:pt x="2528807" y="0"/>
                </a:cubicBezTo>
                <a:cubicBezTo>
                  <a:pt x="2501364" y="277085"/>
                  <a:pt x="2479371" y="613740"/>
                  <a:pt x="2528807" y="780011"/>
                </a:cubicBezTo>
                <a:cubicBezTo>
                  <a:pt x="2472760" y="1203740"/>
                  <a:pt x="1921260" y="1586541"/>
                  <a:pt x="1264403" y="1560022"/>
                </a:cubicBezTo>
                <a:cubicBezTo>
                  <a:pt x="574913" y="1611520"/>
                  <a:pt x="14043" y="1269187"/>
                  <a:pt x="-1" y="780011"/>
                </a:cubicBezTo>
                <a:lnTo>
                  <a:pt x="0" y="780011"/>
                </a:lnTo>
                <a:close/>
              </a:path>
              <a:path w="2528807" h="1560022" stroke="0" extrusionOk="0">
                <a:moveTo>
                  <a:pt x="0" y="780011"/>
                </a:moveTo>
                <a:cubicBezTo>
                  <a:pt x="-84750" y="273311"/>
                  <a:pt x="578723" y="52656"/>
                  <a:pt x="1264404" y="0"/>
                </a:cubicBezTo>
                <a:cubicBezTo>
                  <a:pt x="1854430" y="13632"/>
                  <a:pt x="2305172" y="41717"/>
                  <a:pt x="2528807" y="0"/>
                </a:cubicBezTo>
                <a:cubicBezTo>
                  <a:pt x="2554966" y="92394"/>
                  <a:pt x="2529938" y="640453"/>
                  <a:pt x="2528807" y="780011"/>
                </a:cubicBezTo>
                <a:cubicBezTo>
                  <a:pt x="2544156" y="1211399"/>
                  <a:pt x="1938592" y="1604218"/>
                  <a:pt x="1264403" y="1560022"/>
                </a:cubicBezTo>
                <a:cubicBezTo>
                  <a:pt x="537402" y="1584130"/>
                  <a:pt x="78164" y="1185114"/>
                  <a:pt x="-1" y="780011"/>
                </a:cubicBezTo>
                <a:lnTo>
                  <a:pt x="0" y="78001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Arial" panose="020B0604020202020204" pitchFamily="34" charset="0"/>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ysClr val="windowText" lastClr="000000"/>
                </a:solidFill>
                <a:latin typeface="Arial" panose="020B0604020202020204" pitchFamily="34" charset="0"/>
                <a:cs typeface="Arial" panose="020B0604020202020204" pitchFamily="34" charset="0"/>
              </a:rPr>
              <a:t>Placez la note autocollante en fonction du degré de compétences des parties prenantes de l’AEPE dans votre ville. </a:t>
            </a: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ardrop 3">
            <a:extLst>
              <a:ext uri="{FF2B5EF4-FFF2-40B4-BE49-F238E27FC236}">
                <a16:creationId xmlns:a16="http://schemas.microsoft.com/office/drawing/2014/main" id="{F6A492CE-B6B5-BE18-EDAC-1BC6271B5293}"/>
              </a:ext>
            </a:extLst>
          </p:cNvPr>
          <p:cNvSpPr/>
          <p:nvPr/>
        </p:nvSpPr>
        <p:spPr>
          <a:xfrm>
            <a:off x="4863313" y="4847066"/>
            <a:ext cx="3087041" cy="1154476"/>
          </a:xfrm>
          <a:custGeom>
            <a:avLst/>
            <a:gdLst>
              <a:gd name="connsiteX0" fmla="*/ 0 w 3087041"/>
              <a:gd name="connsiteY0" fmla="*/ 577238 h 1154476"/>
              <a:gd name="connsiteX1" fmla="*/ 1543521 w 3087041"/>
              <a:gd name="connsiteY1" fmla="*/ 0 h 1154476"/>
              <a:gd name="connsiteX2" fmla="*/ 3192911 w 3087041"/>
              <a:gd name="connsiteY2" fmla="*/ -39593 h 1154476"/>
              <a:gd name="connsiteX3" fmla="*/ 3087041 w 3087041"/>
              <a:gd name="connsiteY3" fmla="*/ 577238 h 1154476"/>
              <a:gd name="connsiteX4" fmla="*/ 1543520 w 3087041"/>
              <a:gd name="connsiteY4" fmla="*/ 1154476 h 1154476"/>
              <a:gd name="connsiteX5" fmla="*/ -1 w 3087041"/>
              <a:gd name="connsiteY5" fmla="*/ 577238 h 1154476"/>
              <a:gd name="connsiteX6" fmla="*/ 0 w 3087041"/>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041" h="1154476" fill="none" extrusionOk="0">
                <a:moveTo>
                  <a:pt x="0" y="577238"/>
                </a:moveTo>
                <a:cubicBezTo>
                  <a:pt x="40525" y="175471"/>
                  <a:pt x="706759" y="-85989"/>
                  <a:pt x="1543521" y="0"/>
                </a:cubicBezTo>
                <a:cubicBezTo>
                  <a:pt x="2147477" y="78136"/>
                  <a:pt x="2592397" y="-92631"/>
                  <a:pt x="3192911" y="-39593"/>
                </a:cubicBezTo>
                <a:cubicBezTo>
                  <a:pt x="3128381" y="169618"/>
                  <a:pt x="3087049" y="376035"/>
                  <a:pt x="3087041" y="577238"/>
                </a:cubicBezTo>
                <a:cubicBezTo>
                  <a:pt x="3033563" y="889303"/>
                  <a:pt x="2280076" y="1228624"/>
                  <a:pt x="1543520" y="1154476"/>
                </a:cubicBezTo>
                <a:cubicBezTo>
                  <a:pt x="694738" y="1175967"/>
                  <a:pt x="3315" y="909825"/>
                  <a:pt x="-1" y="577238"/>
                </a:cubicBezTo>
                <a:lnTo>
                  <a:pt x="0" y="577238"/>
                </a:lnTo>
                <a:close/>
              </a:path>
              <a:path w="3087041" h="1154476" stroke="0" extrusionOk="0">
                <a:moveTo>
                  <a:pt x="0" y="577238"/>
                </a:moveTo>
                <a:cubicBezTo>
                  <a:pt x="-34118" y="227878"/>
                  <a:pt x="696989" y="24728"/>
                  <a:pt x="1543521" y="0"/>
                </a:cubicBezTo>
                <a:cubicBezTo>
                  <a:pt x="2134835" y="87386"/>
                  <a:pt x="2565470" y="26418"/>
                  <a:pt x="3192911" y="-39593"/>
                </a:cubicBezTo>
                <a:cubicBezTo>
                  <a:pt x="3152838" y="182039"/>
                  <a:pt x="3093697" y="351726"/>
                  <a:pt x="3087041" y="577238"/>
                </a:cubicBezTo>
                <a:cubicBezTo>
                  <a:pt x="3148981" y="898460"/>
                  <a:pt x="2336640" y="1263200"/>
                  <a:pt x="1543520" y="1154476"/>
                </a:cubicBezTo>
                <a:cubicBezTo>
                  <a:pt x="677939"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68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Arial" panose="020B0604020202020204" pitchFamily="34" charset="0"/>
                <a:cs typeface="Arial" panose="020B0604020202020204" pitchFamily="34" charset="0"/>
              </a:rPr>
              <a:t>2</a:t>
            </a:r>
          </a:p>
          <a:p>
            <a:pPr marL="0" marR="0" lvl="0" indent="0" algn="r" defTabSz="457200" rtl="0" eaLnBrk="1" fontAlgn="auto" latinLnBrk="0" hangingPunct="1">
              <a:lnSpc>
                <a:spcPct val="100000"/>
              </a:lnSpc>
              <a:spcBef>
                <a:spcPts val="0"/>
              </a:spcBef>
              <a:spcAft>
                <a:spcPts val="0"/>
              </a:spcAft>
              <a:buClrTx/>
              <a:buSzTx/>
              <a:buFontTx/>
              <a:buNone/>
              <a:tabLst/>
              <a:defRPr/>
            </a:pPr>
            <a:r>
              <a:rPr lang="fr-FR" sz="1200">
                <a:solidFill>
                  <a:sysClr val="windowText" lastClr="000000"/>
                </a:solidFill>
                <a:latin typeface="Arial" panose="020B0604020202020204" pitchFamily="34" charset="0"/>
                <a:cs typeface="Arial" panose="020B0604020202020204" pitchFamily="34" charset="0"/>
              </a:rPr>
              <a:t>Ajoutez les colonnes concernant d'autres parties prenantes pertinentes actives dans votre contexte local. </a:t>
            </a:r>
          </a:p>
        </p:txBody>
      </p:sp>
      <p:sp>
        <p:nvSpPr>
          <p:cNvPr id="21" name="Oval 20">
            <a:hlinkClick r:id="rId4" action="ppaction://hlinksldjump"/>
            <a:extLst>
              <a:ext uri="{FF2B5EF4-FFF2-40B4-BE49-F238E27FC236}">
                <a16:creationId xmlns:a16="http://schemas.microsoft.com/office/drawing/2014/main" id="{0C2D4C5D-707A-4741-9163-1AE41E68D97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5" action="ppaction://hlinksldjump"/>
            <a:extLst>
              <a:ext uri="{FF2B5EF4-FFF2-40B4-BE49-F238E27FC236}">
                <a16:creationId xmlns:a16="http://schemas.microsoft.com/office/drawing/2014/main" id="{C08BCEBA-AA5E-422B-9C4C-11B06CC855F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2BA2D237-0C1F-4C79-A2B6-5E425594141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214D8962-E099-4AB2-9532-CD85D3741102}"/>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A78FF666-EF3F-48C1-A70B-A9E65DDA1E7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1E9FE7B6-8916-4C3A-897F-2183E6BEF00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A6C82C20-068F-48BA-A1D3-7EF450BD9E49}"/>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99A455BA-51FF-4996-B990-269CFDBB249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2CA00C9C-2899-4698-A72B-32F11A80E22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8758D1A2-FAD4-4E17-A5CE-4C266ACDDC0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01AB8D1-39DB-4778-B89B-946962E14242}"/>
              </a:ext>
            </a:extLst>
          </p:cNvPr>
          <p:cNvGrpSpPr/>
          <p:nvPr/>
        </p:nvGrpSpPr>
        <p:grpSpPr>
          <a:xfrm>
            <a:off x="9597323" y="1329772"/>
            <a:ext cx="146522" cy="280390"/>
            <a:chOff x="5545138" y="625475"/>
            <a:chExt cx="1489075" cy="2849563"/>
          </a:xfrm>
        </p:grpSpPr>
        <p:sp>
          <p:nvSpPr>
            <p:cNvPr id="32" name="Freeform 117">
              <a:extLst>
                <a:ext uri="{FF2B5EF4-FFF2-40B4-BE49-F238E27FC236}">
                  <a16:creationId xmlns:a16="http://schemas.microsoft.com/office/drawing/2014/main" id="{5AA36F13-F7E4-4340-9E14-DBCC56672F0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3CFF0B99-BD17-48D9-96A1-41F7D386639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245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6386117-A2E9-497B-9152-B6DEFDBD899A}"/>
              </a:ext>
            </a:extLst>
          </p:cNvPr>
          <p:cNvGrpSpPr/>
          <p:nvPr/>
        </p:nvGrpSpPr>
        <p:grpSpPr>
          <a:xfrm>
            <a:off x="1362316" y="2158254"/>
            <a:ext cx="4772679" cy="3473628"/>
            <a:chOff x="1362316" y="2158254"/>
            <a:chExt cx="4772679" cy="3473628"/>
          </a:xfrm>
        </p:grpSpPr>
        <p:cxnSp>
          <p:nvCxnSpPr>
            <p:cNvPr id="152" name="Straight Connector 151">
              <a:extLst>
                <a:ext uri="{FF2B5EF4-FFF2-40B4-BE49-F238E27FC236}">
                  <a16:creationId xmlns:a16="http://schemas.microsoft.com/office/drawing/2014/main" id="{18E6BE48-C318-4D2B-BAAD-42DCACA79799}"/>
                </a:ext>
              </a:extLst>
            </p:cNvPr>
            <p:cNvCxnSpPr>
              <a:cxnSpLocks/>
            </p:cNvCxnSpPr>
            <p:nvPr/>
          </p:nvCxnSpPr>
          <p:spPr>
            <a:xfrm>
              <a:off x="2644547"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F7554EB-ACDC-488F-952B-839F2F8F2AEE}"/>
                </a:ext>
              </a:extLst>
            </p:cNvPr>
            <p:cNvCxnSpPr>
              <a:cxnSpLocks/>
            </p:cNvCxnSpPr>
            <p:nvPr/>
          </p:nvCxnSpPr>
          <p:spPr>
            <a:xfrm>
              <a:off x="3977189"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7C7776B-07FE-4362-8A39-DD729B2063DA}"/>
                </a:ext>
              </a:extLst>
            </p:cNvPr>
            <p:cNvCxnSpPr>
              <a:cxnSpLocks/>
            </p:cNvCxnSpPr>
            <p:nvPr/>
          </p:nvCxnSpPr>
          <p:spPr>
            <a:xfrm>
              <a:off x="3977189"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4BD247D-8DBA-48A0-87D2-E624D913018A}"/>
                </a:ext>
              </a:extLst>
            </p:cNvPr>
            <p:cNvCxnSpPr>
              <a:cxnSpLocks/>
            </p:cNvCxnSpPr>
            <p:nvPr/>
          </p:nvCxnSpPr>
          <p:spPr>
            <a:xfrm>
              <a:off x="1362316"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F533E05-EB77-4B2B-B6AE-A6D7B3249863}"/>
                </a:ext>
              </a:extLst>
            </p:cNvPr>
            <p:cNvCxnSpPr>
              <a:cxnSpLocks/>
            </p:cNvCxnSpPr>
            <p:nvPr/>
          </p:nvCxnSpPr>
          <p:spPr>
            <a:xfrm>
              <a:off x="2894480"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DC7F711-AA66-4857-906B-1457BA4E466E}"/>
                </a:ext>
              </a:extLst>
            </p:cNvPr>
            <p:cNvCxnSpPr>
              <a:cxnSpLocks/>
            </p:cNvCxnSpPr>
            <p:nvPr/>
          </p:nvCxnSpPr>
          <p:spPr>
            <a:xfrm>
              <a:off x="2571485"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5418A8-37B1-475A-A13F-3F6B2E822D0A}"/>
                </a:ext>
              </a:extLst>
            </p:cNvPr>
            <p:cNvCxnSpPr>
              <a:cxnSpLocks/>
            </p:cNvCxnSpPr>
            <p:nvPr/>
          </p:nvCxnSpPr>
          <p:spPr>
            <a:xfrm flipV="1">
              <a:off x="2894480"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30A1E2E-39B2-4C85-90EC-379DA16892E7}"/>
                </a:ext>
              </a:extLst>
            </p:cNvPr>
            <p:cNvCxnSpPr>
              <a:cxnSpLocks/>
            </p:cNvCxnSpPr>
            <p:nvPr/>
          </p:nvCxnSpPr>
          <p:spPr>
            <a:xfrm>
              <a:off x="2678047"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BCA5A8E-EF98-4BD8-A9DA-CFC1482EFCB9}"/>
                </a:ext>
              </a:extLst>
            </p:cNvPr>
            <p:cNvCxnSpPr>
              <a:cxnSpLocks/>
            </p:cNvCxnSpPr>
            <p:nvPr/>
          </p:nvCxnSpPr>
          <p:spPr>
            <a:xfrm>
              <a:off x="2645799"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fr-FR" b="0">
                <a:solidFill>
                  <a:srgbClr val="1C3567"/>
                </a:solidFill>
              </a:rPr>
              <a:t>Module 1 - Connaître les acteurs de l’AEPE</a:t>
            </a: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a:cs typeface="Arial"/>
              </a:rPr>
              <a:t>1. Identifier les principales parties prenantes responsables des actifs de l’AEPE (page 1)</a:t>
            </a:r>
          </a:p>
          <a:p>
            <a:pPr marL="448945" lvl="1" indent="-182245">
              <a:buFont typeface="+mj-lt"/>
              <a:buAutoNum type="alphaLcParenR"/>
              <a:defRPr/>
            </a:pPr>
            <a:r>
              <a:rPr kumimoji="0" lang="fr-FR" sz="1200" b="0" i="0" u="none" strike="noStrike" kern="1200" cap="none" spc="0" normalizeH="0" baseline="0" noProof="0">
                <a:ln>
                  <a:noFill/>
                </a:ln>
                <a:solidFill>
                  <a:prstClr val="black"/>
                </a:solidFill>
                <a:effectLst/>
                <a:uLnTx/>
                <a:uFillTx/>
                <a:latin typeface="Arial"/>
                <a:cs typeface="Arial"/>
              </a:rPr>
              <a:t>Entourez les actifs qui sont pertinents pour votre collectivité locale</a:t>
            </a:r>
          </a:p>
          <a:p>
            <a:pPr marL="448945" lvl="1" indent="-182245">
              <a:buFont typeface="+mj-lt"/>
              <a:buAutoNum type="alphaLcParenR"/>
              <a:defRPr/>
            </a:pPr>
            <a:r>
              <a:rPr kumimoji="0" lang="fr-FR" sz="1200" b="0" i="0" u="none" strike="noStrike" kern="1200" cap="none" spc="0" normalizeH="0" baseline="0" noProof="0">
                <a:ln>
                  <a:noFill/>
                </a:ln>
                <a:solidFill>
                  <a:prstClr val="black"/>
                </a:solidFill>
                <a:effectLst/>
                <a:uLnTx/>
                <a:uFillTx/>
                <a:latin typeface="Arial"/>
                <a:cs typeface="Arial"/>
              </a:rPr>
              <a:t>Indiquer les principales parties prenantes qui sont responsables de ces actifs (ou qui interagissent avec eux)</a:t>
            </a: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Slide Number Placeholder 4">
            <a:extLst>
              <a:ext uri="{FF2B5EF4-FFF2-40B4-BE49-F238E27FC236}">
                <a16:creationId xmlns:a16="http://schemas.microsoft.com/office/drawing/2014/main" id="{D09C7E7B-9319-4B48-87F5-C93D6FD7BA36}"/>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37</a:t>
            </a:fld>
            <a:endParaRPr lang="en-US"/>
          </a:p>
        </p:txBody>
      </p:sp>
      <p:grpSp>
        <p:nvGrpSpPr>
          <p:cNvPr id="154" name="Group 153">
            <a:extLst>
              <a:ext uri="{FF2B5EF4-FFF2-40B4-BE49-F238E27FC236}">
                <a16:creationId xmlns:a16="http://schemas.microsoft.com/office/drawing/2014/main" id="{90541EBA-1606-46C3-B7F6-AA4305465E72}"/>
              </a:ext>
            </a:extLst>
          </p:cNvPr>
          <p:cNvGrpSpPr/>
          <p:nvPr/>
        </p:nvGrpSpPr>
        <p:grpSpPr>
          <a:xfrm>
            <a:off x="1078130" y="3116473"/>
            <a:ext cx="1599917" cy="656928"/>
            <a:chOff x="76758" y="3011772"/>
            <a:chExt cx="1599917" cy="656928"/>
          </a:xfrm>
        </p:grpSpPr>
        <p:sp>
          <p:nvSpPr>
            <p:cNvPr id="155" name="Oval 154">
              <a:extLst>
                <a:ext uri="{FF2B5EF4-FFF2-40B4-BE49-F238E27FC236}">
                  <a16:creationId xmlns:a16="http://schemas.microsoft.com/office/drawing/2014/main" id="{88E2922E-8781-4F93-B1C6-B5F1E5EC4CA6}"/>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6" name="TextBox 155">
              <a:extLst>
                <a:ext uri="{FF2B5EF4-FFF2-40B4-BE49-F238E27FC236}">
                  <a16:creationId xmlns:a16="http://schemas.microsoft.com/office/drawing/2014/main" id="{82C0519C-55FD-4166-98E4-21E6CAF14FAB}"/>
                </a:ext>
              </a:extLst>
            </p:cNvPr>
            <p:cNvSpPr txBox="1"/>
            <p:nvPr/>
          </p:nvSpPr>
          <p:spPr>
            <a:xfrm>
              <a:off x="76758" y="3245999"/>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Solaire</a:t>
              </a:r>
            </a:p>
          </p:txBody>
        </p:sp>
      </p:grpSp>
      <p:grpSp>
        <p:nvGrpSpPr>
          <p:cNvPr id="157" name="Group 156">
            <a:extLst>
              <a:ext uri="{FF2B5EF4-FFF2-40B4-BE49-F238E27FC236}">
                <a16:creationId xmlns:a16="http://schemas.microsoft.com/office/drawing/2014/main" id="{CD7FD83C-58B3-4733-83C4-F64D7F637F5B}"/>
              </a:ext>
            </a:extLst>
          </p:cNvPr>
          <p:cNvGrpSpPr/>
          <p:nvPr/>
        </p:nvGrpSpPr>
        <p:grpSpPr>
          <a:xfrm>
            <a:off x="804470" y="3829444"/>
            <a:ext cx="1856021" cy="656928"/>
            <a:chOff x="-179346" y="4214930"/>
            <a:chExt cx="1856021" cy="656928"/>
          </a:xfrm>
        </p:grpSpPr>
        <p:sp>
          <p:nvSpPr>
            <p:cNvPr id="158" name="Oval 157">
              <a:extLst>
                <a:ext uri="{FF2B5EF4-FFF2-40B4-BE49-F238E27FC236}">
                  <a16:creationId xmlns:a16="http://schemas.microsoft.com/office/drawing/2014/main" id="{CDFE00DD-E918-41AB-9996-65E9D84E5442}"/>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9" name="TextBox 158">
              <a:extLst>
                <a:ext uri="{FF2B5EF4-FFF2-40B4-BE49-F238E27FC236}">
                  <a16:creationId xmlns:a16="http://schemas.microsoft.com/office/drawing/2014/main" id="{50FEDA8C-2DEA-4D67-A119-DDF239C5DBFD}"/>
                </a:ext>
              </a:extLst>
            </p:cNvPr>
            <p:cNvSpPr txBox="1"/>
            <p:nvPr/>
          </p:nvSpPr>
          <p:spPr>
            <a:xfrm>
              <a:off x="-179346" y="4419087"/>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Hydroélectricité</a:t>
              </a:r>
            </a:p>
          </p:txBody>
        </p:sp>
      </p:grpSp>
      <p:grpSp>
        <p:nvGrpSpPr>
          <p:cNvPr id="160" name="Group 159">
            <a:extLst>
              <a:ext uri="{FF2B5EF4-FFF2-40B4-BE49-F238E27FC236}">
                <a16:creationId xmlns:a16="http://schemas.microsoft.com/office/drawing/2014/main" id="{819A0E0A-D8B2-49B3-95C2-6E6407AE61ED}"/>
              </a:ext>
            </a:extLst>
          </p:cNvPr>
          <p:cNvGrpSpPr/>
          <p:nvPr/>
        </p:nvGrpSpPr>
        <p:grpSpPr>
          <a:xfrm>
            <a:off x="874182" y="4537690"/>
            <a:ext cx="1770365" cy="656928"/>
            <a:chOff x="-93690" y="4214930"/>
            <a:chExt cx="1770365" cy="656928"/>
          </a:xfrm>
        </p:grpSpPr>
        <p:sp>
          <p:nvSpPr>
            <p:cNvPr id="161" name="Oval 160">
              <a:extLst>
                <a:ext uri="{FF2B5EF4-FFF2-40B4-BE49-F238E27FC236}">
                  <a16:creationId xmlns:a16="http://schemas.microsoft.com/office/drawing/2014/main" id="{BC9A7096-EBF0-4111-88DE-D538744372BE}"/>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2" name="TextBox 161">
              <a:extLst>
                <a:ext uri="{FF2B5EF4-FFF2-40B4-BE49-F238E27FC236}">
                  <a16:creationId xmlns:a16="http://schemas.microsoft.com/office/drawing/2014/main" id="{1CDEB5C2-E0BE-43E9-B2F0-07EC855EC388}"/>
                </a:ext>
              </a:extLst>
            </p:cNvPr>
            <p:cNvSpPr txBox="1"/>
            <p:nvPr/>
          </p:nvSpPr>
          <p:spPr>
            <a:xfrm>
              <a:off x="-93690" y="4383110"/>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Géothermie</a:t>
              </a:r>
            </a:p>
          </p:txBody>
        </p:sp>
      </p:grpSp>
      <p:grpSp>
        <p:nvGrpSpPr>
          <p:cNvPr id="169" name="Group 168">
            <a:extLst>
              <a:ext uri="{FF2B5EF4-FFF2-40B4-BE49-F238E27FC236}">
                <a16:creationId xmlns:a16="http://schemas.microsoft.com/office/drawing/2014/main" id="{8EB50BA4-023C-423D-8472-754644815907}"/>
              </a:ext>
            </a:extLst>
          </p:cNvPr>
          <p:cNvGrpSpPr/>
          <p:nvPr/>
        </p:nvGrpSpPr>
        <p:grpSpPr>
          <a:xfrm>
            <a:off x="2762466" y="4209946"/>
            <a:ext cx="1321196" cy="1047933"/>
            <a:chOff x="696196" y="3011772"/>
            <a:chExt cx="1321196" cy="1047933"/>
          </a:xfrm>
        </p:grpSpPr>
        <p:sp>
          <p:nvSpPr>
            <p:cNvPr id="170" name="Oval 169">
              <a:extLst>
                <a:ext uri="{FF2B5EF4-FFF2-40B4-BE49-F238E27FC236}">
                  <a16:creationId xmlns:a16="http://schemas.microsoft.com/office/drawing/2014/main" id="{FEA0BEEC-0947-439B-948A-54267F69DEB9}"/>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1" name="TextBox 170">
              <a:extLst>
                <a:ext uri="{FF2B5EF4-FFF2-40B4-BE49-F238E27FC236}">
                  <a16:creationId xmlns:a16="http://schemas.microsoft.com/office/drawing/2014/main" id="{D7E73A1B-1E0A-4CC9-A9FB-110B6B16361D}"/>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Stockage d'énergie</a:t>
              </a:r>
              <a:endParaRPr lang="en-GB" sz="1100" err="1">
                <a:latin typeface="Arial" panose="020B0604020202020204" pitchFamily="34" charset="0"/>
                <a:cs typeface="Arial" panose="020B0604020202020204" pitchFamily="34" charset="0"/>
              </a:endParaRPr>
            </a:p>
          </p:txBody>
        </p:sp>
      </p:grpSp>
      <p:grpSp>
        <p:nvGrpSpPr>
          <p:cNvPr id="172" name="Group 171">
            <a:extLst>
              <a:ext uri="{FF2B5EF4-FFF2-40B4-BE49-F238E27FC236}">
                <a16:creationId xmlns:a16="http://schemas.microsoft.com/office/drawing/2014/main" id="{D891BA48-A9DA-4EFA-8954-CD22A53E2FB4}"/>
              </a:ext>
            </a:extLst>
          </p:cNvPr>
          <p:cNvGrpSpPr/>
          <p:nvPr/>
        </p:nvGrpSpPr>
        <p:grpSpPr>
          <a:xfrm>
            <a:off x="486442" y="1828800"/>
            <a:ext cx="1356422" cy="1217210"/>
            <a:chOff x="660970" y="3011772"/>
            <a:chExt cx="1356422" cy="1217210"/>
          </a:xfrm>
        </p:grpSpPr>
        <p:sp>
          <p:nvSpPr>
            <p:cNvPr id="173" name="Oval 172">
              <a:extLst>
                <a:ext uri="{FF2B5EF4-FFF2-40B4-BE49-F238E27FC236}">
                  <a16:creationId xmlns:a16="http://schemas.microsoft.com/office/drawing/2014/main" id="{664FDFE5-18DA-4C45-99BF-428C71A5355B}"/>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4" name="TextBox 173">
              <a:extLst>
                <a:ext uri="{FF2B5EF4-FFF2-40B4-BE49-F238E27FC236}">
                  <a16:creationId xmlns:a16="http://schemas.microsoft.com/office/drawing/2014/main" id="{7711B37B-8E16-45A2-BEED-145F7E674B9E}"/>
                </a:ext>
              </a:extLst>
            </p:cNvPr>
            <p:cNvSpPr txBox="1"/>
            <p:nvPr/>
          </p:nvSpPr>
          <p:spPr>
            <a:xfrm>
              <a:off x="660970" y="3628818"/>
              <a:ext cx="1356422" cy="600164"/>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Approvisionnement en sources d'énergie</a:t>
              </a:r>
              <a:endParaRPr lang="en-US" sz="1600">
                <a:latin typeface="Arial" panose="020B0604020202020204" pitchFamily="34" charset="0"/>
                <a:cs typeface="Arial" panose="020B0604020202020204" pitchFamily="34" charset="0"/>
              </a:endParaRPr>
            </a:p>
          </p:txBody>
        </p:sp>
      </p:grpSp>
      <p:grpSp>
        <p:nvGrpSpPr>
          <p:cNvPr id="175" name="Group 174">
            <a:extLst>
              <a:ext uri="{FF2B5EF4-FFF2-40B4-BE49-F238E27FC236}">
                <a16:creationId xmlns:a16="http://schemas.microsoft.com/office/drawing/2014/main" id="{5DAA68B9-6423-4D9D-B8A2-A063464A6701}"/>
              </a:ext>
            </a:extLst>
          </p:cNvPr>
          <p:cNvGrpSpPr/>
          <p:nvPr/>
        </p:nvGrpSpPr>
        <p:grpSpPr>
          <a:xfrm>
            <a:off x="1693983" y="1829790"/>
            <a:ext cx="1321196" cy="1217210"/>
            <a:chOff x="696196" y="1843849"/>
            <a:chExt cx="1321196" cy="1217210"/>
          </a:xfrm>
        </p:grpSpPr>
        <p:grpSp>
          <p:nvGrpSpPr>
            <p:cNvPr id="176" name="Group 175">
              <a:extLst>
                <a:ext uri="{FF2B5EF4-FFF2-40B4-BE49-F238E27FC236}">
                  <a16:creationId xmlns:a16="http://schemas.microsoft.com/office/drawing/2014/main" id="{2DF6C798-24BA-49E7-8AF6-703EFE404FC5}"/>
                </a:ext>
              </a:extLst>
            </p:cNvPr>
            <p:cNvGrpSpPr/>
            <p:nvPr/>
          </p:nvGrpSpPr>
          <p:grpSpPr>
            <a:xfrm>
              <a:off x="1029744" y="1843849"/>
              <a:ext cx="654100" cy="656928"/>
              <a:chOff x="685800" y="1828800"/>
              <a:chExt cx="837627" cy="841248"/>
            </a:xfrm>
          </p:grpSpPr>
          <p:sp>
            <p:nvSpPr>
              <p:cNvPr id="178" name="Oval 177">
                <a:extLst>
                  <a:ext uri="{FF2B5EF4-FFF2-40B4-BE49-F238E27FC236}">
                    <a16:creationId xmlns:a16="http://schemas.microsoft.com/office/drawing/2014/main" id="{D6013EB9-D6BB-480A-9AE1-09675B5F5FCB}"/>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9" name="Graphic 178" descr="Production outline">
                <a:extLst>
                  <a:ext uri="{FF2B5EF4-FFF2-40B4-BE49-F238E27FC236}">
                    <a16:creationId xmlns:a16="http://schemas.microsoft.com/office/drawing/2014/main" id="{205AA06F-6AA8-45B8-916F-77EF6FBAC0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180" name="Graphic 179" descr="Lightning bolt with solid fill">
                <a:extLst>
                  <a:ext uri="{FF2B5EF4-FFF2-40B4-BE49-F238E27FC236}">
                    <a16:creationId xmlns:a16="http://schemas.microsoft.com/office/drawing/2014/main" id="{DD0C94A1-5CF8-4510-B265-3D0C8DEA7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177" name="TextBox 176">
              <a:extLst>
                <a:ext uri="{FF2B5EF4-FFF2-40B4-BE49-F238E27FC236}">
                  <a16:creationId xmlns:a16="http://schemas.microsoft.com/office/drawing/2014/main" id="{528B50A5-B582-4EDA-A498-305B49D31D6A}"/>
                </a:ext>
              </a:extLst>
            </p:cNvPr>
            <p:cNvSpPr txBox="1"/>
            <p:nvPr/>
          </p:nvSpPr>
          <p:spPr>
            <a:xfrm>
              <a:off x="696196" y="2460895"/>
              <a:ext cx="1321196"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d'énergie non-renouvelable</a:t>
              </a:r>
            </a:p>
          </p:txBody>
        </p:sp>
      </p:grpSp>
      <p:grpSp>
        <p:nvGrpSpPr>
          <p:cNvPr id="181" name="Group 180">
            <a:extLst>
              <a:ext uri="{FF2B5EF4-FFF2-40B4-BE49-F238E27FC236}">
                <a16:creationId xmlns:a16="http://schemas.microsoft.com/office/drawing/2014/main" id="{2BDE03E3-ED69-4703-B0E4-DAAE68563F58}"/>
              </a:ext>
            </a:extLst>
          </p:cNvPr>
          <p:cNvGrpSpPr/>
          <p:nvPr/>
        </p:nvGrpSpPr>
        <p:grpSpPr>
          <a:xfrm>
            <a:off x="3870483" y="3116473"/>
            <a:ext cx="1321196" cy="1047933"/>
            <a:chOff x="696196" y="3011772"/>
            <a:chExt cx="1321196" cy="1047933"/>
          </a:xfrm>
        </p:grpSpPr>
        <p:sp>
          <p:nvSpPr>
            <p:cNvPr id="182" name="Oval 181">
              <a:extLst>
                <a:ext uri="{FF2B5EF4-FFF2-40B4-BE49-F238E27FC236}">
                  <a16:creationId xmlns:a16="http://schemas.microsoft.com/office/drawing/2014/main" id="{D5F4C5AE-8DFD-4D9C-885C-9E824F4E316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3" name="TextBox 182">
              <a:extLst>
                <a:ext uri="{FF2B5EF4-FFF2-40B4-BE49-F238E27FC236}">
                  <a16:creationId xmlns:a16="http://schemas.microsoft.com/office/drawing/2014/main" id="{CB2A5546-16C0-4783-B8BA-AF612F842B4F}"/>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Transport d’énergie</a:t>
              </a:r>
              <a:endParaRPr lang="en-GB" sz="1100" err="1">
                <a:latin typeface="Arial" panose="020B0604020202020204" pitchFamily="34" charset="0"/>
                <a:cs typeface="Arial" panose="020B0604020202020204" pitchFamily="34" charset="0"/>
              </a:endParaRPr>
            </a:p>
          </p:txBody>
        </p:sp>
      </p:grpSp>
      <p:grpSp>
        <p:nvGrpSpPr>
          <p:cNvPr id="184" name="Group 183">
            <a:extLst>
              <a:ext uri="{FF2B5EF4-FFF2-40B4-BE49-F238E27FC236}">
                <a16:creationId xmlns:a16="http://schemas.microsoft.com/office/drawing/2014/main" id="{0AE3683A-E862-4D9C-B700-04A283B574AA}"/>
              </a:ext>
            </a:extLst>
          </p:cNvPr>
          <p:cNvGrpSpPr/>
          <p:nvPr/>
        </p:nvGrpSpPr>
        <p:grpSpPr>
          <a:xfrm>
            <a:off x="4902575" y="3116473"/>
            <a:ext cx="1321196" cy="1047933"/>
            <a:chOff x="696196" y="3011772"/>
            <a:chExt cx="1321196" cy="1047933"/>
          </a:xfrm>
        </p:grpSpPr>
        <p:sp>
          <p:nvSpPr>
            <p:cNvPr id="185" name="Oval 184">
              <a:extLst>
                <a:ext uri="{FF2B5EF4-FFF2-40B4-BE49-F238E27FC236}">
                  <a16:creationId xmlns:a16="http://schemas.microsoft.com/office/drawing/2014/main" id="{EAF1C401-58EE-41A1-934F-BCE25F3B9A89}"/>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TextBox 185">
              <a:extLst>
                <a:ext uri="{FF2B5EF4-FFF2-40B4-BE49-F238E27FC236}">
                  <a16:creationId xmlns:a16="http://schemas.microsoft.com/office/drawing/2014/main" id="{EDCDEAEE-48AE-4BAF-A319-9A4F22472735}"/>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Distribution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d’énergie</a:t>
              </a:r>
              <a:endParaRPr lang="en-GB" sz="1100" err="1">
                <a:latin typeface="Arial" panose="020B0604020202020204" pitchFamily="34" charset="0"/>
                <a:cs typeface="Arial" panose="020B0604020202020204" pitchFamily="34" charset="0"/>
              </a:endParaRPr>
            </a:p>
          </p:txBody>
        </p:sp>
      </p:grpSp>
      <p:cxnSp>
        <p:nvCxnSpPr>
          <p:cNvPr id="187" name="Straight Connector 186">
            <a:extLst>
              <a:ext uri="{FF2B5EF4-FFF2-40B4-BE49-F238E27FC236}">
                <a16:creationId xmlns:a16="http://schemas.microsoft.com/office/drawing/2014/main" id="{A333BAD9-5EE1-403C-93FE-43D8523D31F9}"/>
              </a:ext>
            </a:extLst>
          </p:cNvPr>
          <p:cNvCxnSpPr>
            <a:cxnSpLocks/>
          </p:cNvCxnSpPr>
          <p:nvPr/>
        </p:nvCxnSpPr>
        <p:spPr>
          <a:xfrm>
            <a:off x="7280653"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60EFEBA-BA96-487A-8B45-25DF02F7DB22}"/>
              </a:ext>
            </a:extLst>
          </p:cNvPr>
          <p:cNvCxnSpPr>
            <a:cxnSpLocks/>
          </p:cNvCxnSpPr>
          <p:nvPr/>
        </p:nvCxnSpPr>
        <p:spPr>
          <a:xfrm>
            <a:off x="5653578"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8CDEA11-CD72-4928-A148-DE612639C051}"/>
              </a:ext>
            </a:extLst>
          </p:cNvPr>
          <p:cNvCxnSpPr>
            <a:cxnSpLocks/>
          </p:cNvCxnSpPr>
          <p:nvPr/>
        </p:nvCxnSpPr>
        <p:spPr>
          <a:xfrm>
            <a:off x="6861986"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3DBE47C-1A5C-47CA-9007-DBEA1F88F743}"/>
              </a:ext>
            </a:extLst>
          </p:cNvPr>
          <p:cNvCxnSpPr>
            <a:cxnSpLocks/>
          </p:cNvCxnSpPr>
          <p:nvPr/>
        </p:nvCxnSpPr>
        <p:spPr>
          <a:xfrm>
            <a:off x="5653578"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1" name="Rectangle: Rounded Corners 190">
            <a:extLst>
              <a:ext uri="{FF2B5EF4-FFF2-40B4-BE49-F238E27FC236}">
                <a16:creationId xmlns:a16="http://schemas.microsoft.com/office/drawing/2014/main" id="{42D29A01-7F04-4258-B171-9B5729E79E96}"/>
              </a:ext>
            </a:extLst>
          </p:cNvPr>
          <p:cNvSpPr/>
          <p:nvPr/>
        </p:nvSpPr>
        <p:spPr>
          <a:xfrm>
            <a:off x="6123211"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2" name="TextBox 191">
            <a:extLst>
              <a:ext uri="{FF2B5EF4-FFF2-40B4-BE49-F238E27FC236}">
                <a16:creationId xmlns:a16="http://schemas.microsoft.com/office/drawing/2014/main" id="{9D9BD098-3570-4B0F-90B1-1B647A3F0DCD}"/>
              </a:ext>
            </a:extLst>
          </p:cNvPr>
          <p:cNvSpPr txBox="1"/>
          <p:nvPr/>
        </p:nvSpPr>
        <p:spPr>
          <a:xfrm>
            <a:off x="8044407" y="3120336"/>
            <a:ext cx="1277219" cy="600164"/>
          </a:xfrm>
          <a:prstGeom prst="rect">
            <a:avLst/>
          </a:prstGeom>
          <a:noFill/>
        </p:spPr>
        <p:txBody>
          <a:bodyPr wrap="square" rtlCol="0">
            <a:spAutoFit/>
          </a:bodyPr>
          <a:lstStyle/>
          <a:p>
            <a:r>
              <a:rPr lang="fr-FR" sz="1100">
                <a:latin typeface="Arial" panose="020B0604020202020204" pitchFamily="34" charset="0"/>
                <a:cs typeface="Arial" panose="020B0604020202020204" pitchFamily="34" charset="0"/>
              </a:rPr>
              <a:t>Arrondissements et quartiers de la collectivité locale</a:t>
            </a:r>
          </a:p>
        </p:txBody>
      </p:sp>
      <p:grpSp>
        <p:nvGrpSpPr>
          <p:cNvPr id="193" name="Group 192">
            <a:extLst>
              <a:ext uri="{FF2B5EF4-FFF2-40B4-BE49-F238E27FC236}">
                <a16:creationId xmlns:a16="http://schemas.microsoft.com/office/drawing/2014/main" id="{72C05BFA-8A14-43D4-A793-9A844498B487}"/>
              </a:ext>
            </a:extLst>
          </p:cNvPr>
          <p:cNvGrpSpPr/>
          <p:nvPr/>
        </p:nvGrpSpPr>
        <p:grpSpPr>
          <a:xfrm>
            <a:off x="4902575" y="4518469"/>
            <a:ext cx="1321196" cy="1386487"/>
            <a:chOff x="696196" y="3011772"/>
            <a:chExt cx="1321196" cy="1386487"/>
          </a:xfrm>
        </p:grpSpPr>
        <p:sp>
          <p:nvSpPr>
            <p:cNvPr id="194" name="Oval 193">
              <a:extLst>
                <a:ext uri="{FF2B5EF4-FFF2-40B4-BE49-F238E27FC236}">
                  <a16:creationId xmlns:a16="http://schemas.microsoft.com/office/drawing/2014/main" id="{FA592F11-6A76-40FB-BE26-68A2D055CDE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5" name="TextBox 194">
              <a:extLst>
                <a:ext uri="{FF2B5EF4-FFF2-40B4-BE49-F238E27FC236}">
                  <a16:creationId xmlns:a16="http://schemas.microsoft.com/office/drawing/2014/main" id="{313EE40F-0A0F-4872-A819-7B3397B1D7E3}"/>
                </a:ext>
              </a:extLst>
            </p:cNvPr>
            <p:cNvSpPr txBox="1"/>
            <p:nvPr/>
          </p:nvSpPr>
          <p:spPr>
            <a:xfrm>
              <a:off x="696196" y="3628818"/>
              <a:ext cx="1321196" cy="769441"/>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Production de chaleur et refroidissement en milieu urbain</a:t>
              </a:r>
            </a:p>
          </p:txBody>
        </p:sp>
      </p:grpSp>
      <p:pic>
        <p:nvPicPr>
          <p:cNvPr id="196" name="Graphic 195" descr="Water with solid fill">
            <a:extLst>
              <a:ext uri="{FF2B5EF4-FFF2-40B4-BE49-F238E27FC236}">
                <a16:creationId xmlns:a16="http://schemas.microsoft.com/office/drawing/2014/main" id="{E42DAA98-8AFC-4AAC-BBAD-4B64FBEBB7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8132" y="4382231"/>
            <a:ext cx="298599" cy="298599"/>
          </a:xfrm>
          <a:prstGeom prst="rect">
            <a:avLst/>
          </a:prstGeom>
        </p:spPr>
      </p:pic>
      <p:pic>
        <p:nvPicPr>
          <p:cNvPr id="197" name="Graphic 196" descr="Snowflake with solid fill">
            <a:extLst>
              <a:ext uri="{FF2B5EF4-FFF2-40B4-BE49-F238E27FC236}">
                <a16:creationId xmlns:a16="http://schemas.microsoft.com/office/drawing/2014/main" id="{6BC8BD14-4D82-4059-97D6-684AB0DDFA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72702" y="4961349"/>
            <a:ext cx="329459" cy="329459"/>
          </a:xfrm>
          <a:prstGeom prst="rect">
            <a:avLst/>
          </a:prstGeom>
        </p:spPr>
      </p:pic>
      <p:pic>
        <p:nvPicPr>
          <p:cNvPr id="198" name="Graphic 197" descr="City outline">
            <a:extLst>
              <a:ext uri="{FF2B5EF4-FFF2-40B4-BE49-F238E27FC236}">
                <a16:creationId xmlns:a16="http://schemas.microsoft.com/office/drawing/2014/main" id="{779372B9-C5ED-4A39-9FFD-BE4B0B819F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8946" y="2651113"/>
            <a:ext cx="1509725" cy="1509725"/>
          </a:xfrm>
          <a:prstGeom prst="rect">
            <a:avLst/>
          </a:prstGeom>
        </p:spPr>
      </p:pic>
      <p:pic>
        <p:nvPicPr>
          <p:cNvPr id="199" name="Graphic 198" descr="Thermometer with solid fill">
            <a:extLst>
              <a:ext uri="{FF2B5EF4-FFF2-40B4-BE49-F238E27FC236}">
                <a16:creationId xmlns:a16="http://schemas.microsoft.com/office/drawing/2014/main" id="{562B10D9-3713-44DD-97EE-20CFC0D07B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05109" y="4588410"/>
            <a:ext cx="516128" cy="516128"/>
          </a:xfrm>
          <a:prstGeom prst="rect">
            <a:avLst/>
          </a:prstGeom>
        </p:spPr>
      </p:pic>
      <p:pic>
        <p:nvPicPr>
          <p:cNvPr id="200" name="Picture 199" descr="Electric transformer icon outline style Royalty Free Vector">
            <a:extLst>
              <a:ext uri="{FF2B5EF4-FFF2-40B4-BE49-F238E27FC236}">
                <a16:creationId xmlns:a16="http://schemas.microsoft.com/office/drawing/2014/main" id="{ACEA6943-867E-4B58-A782-2E0F19D1FF0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16650"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201" name="Graphic 200" descr="Electric Tower outline">
            <a:extLst>
              <a:ext uri="{FF2B5EF4-FFF2-40B4-BE49-F238E27FC236}">
                <a16:creationId xmlns:a16="http://schemas.microsoft.com/office/drawing/2014/main" id="{49FE3B1C-632F-441F-9618-86FAD9DF2E4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61848" y="3163612"/>
            <a:ext cx="550524" cy="550524"/>
          </a:xfrm>
          <a:prstGeom prst="rect">
            <a:avLst/>
          </a:prstGeom>
        </p:spPr>
      </p:pic>
      <p:pic>
        <p:nvPicPr>
          <p:cNvPr id="202" name="Picture 20" descr="Solar Icons &amp; Symbols">
            <a:extLst>
              <a:ext uri="{FF2B5EF4-FFF2-40B4-BE49-F238E27FC236}">
                <a16:creationId xmlns:a16="http://schemas.microsoft.com/office/drawing/2014/main" id="{DE3F1277-BE94-4F6A-A672-10F3CB2C38F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63565"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203" name="Graphic 202" descr="Battery charging outline">
            <a:extLst>
              <a:ext uri="{FF2B5EF4-FFF2-40B4-BE49-F238E27FC236}">
                <a16:creationId xmlns:a16="http://schemas.microsoft.com/office/drawing/2014/main" id="{3C5D31C4-5FAB-43D6-AFE2-733D4CD6CCF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52038" y="4271015"/>
            <a:ext cx="552682" cy="552682"/>
          </a:xfrm>
          <a:prstGeom prst="rect">
            <a:avLst/>
          </a:prstGeom>
        </p:spPr>
      </p:pic>
      <p:pic>
        <p:nvPicPr>
          <p:cNvPr id="204" name="Picture 22" descr="Dam Icon Royalty-Free Images, Stock Photos &amp; Pictures | Shutterstock">
            <a:extLst>
              <a:ext uri="{FF2B5EF4-FFF2-40B4-BE49-F238E27FC236}">
                <a16:creationId xmlns:a16="http://schemas.microsoft.com/office/drawing/2014/main" id="{D9E89AA3-622C-4DBB-9247-F2B515D0B381}"/>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95051"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8" descr="Outline geothermal energy icon isolated black Vector Image">
            <a:extLst>
              <a:ext uri="{FF2B5EF4-FFF2-40B4-BE49-F238E27FC236}">
                <a16:creationId xmlns:a16="http://schemas.microsoft.com/office/drawing/2014/main" id="{EFD4D580-5F51-41B1-AAA9-52E671E8E824}"/>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8425"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206" name="Graphic 205" descr="Lightning bolt with solid fill">
            <a:extLst>
              <a:ext uri="{FF2B5EF4-FFF2-40B4-BE49-F238E27FC236}">
                <a16:creationId xmlns:a16="http://schemas.microsoft.com/office/drawing/2014/main" id="{E893E5A9-D0DA-47F8-9CD2-7DB2E8A089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400" y="1904237"/>
            <a:ext cx="517996" cy="517996"/>
          </a:xfrm>
          <a:prstGeom prst="rect">
            <a:avLst/>
          </a:prstGeom>
        </p:spPr>
      </p:pic>
      <p:sp>
        <p:nvSpPr>
          <p:cNvPr id="207" name="Oval 206">
            <a:extLst>
              <a:ext uri="{FF2B5EF4-FFF2-40B4-BE49-F238E27FC236}">
                <a16:creationId xmlns:a16="http://schemas.microsoft.com/office/drawing/2014/main" id="{17B89190-2100-4F52-B855-1F12D754BDE9}"/>
              </a:ext>
            </a:extLst>
          </p:cNvPr>
          <p:cNvSpPr/>
          <p:nvPr/>
        </p:nvSpPr>
        <p:spPr>
          <a:xfrm>
            <a:off x="1963861"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9" name="TextBox 208">
            <a:extLst>
              <a:ext uri="{FF2B5EF4-FFF2-40B4-BE49-F238E27FC236}">
                <a16:creationId xmlns:a16="http://schemas.microsoft.com/office/drawing/2014/main" id="{46CF04B7-5086-4807-82A5-36DB0D96559E}"/>
              </a:ext>
            </a:extLst>
          </p:cNvPr>
          <p:cNvSpPr txBox="1"/>
          <p:nvPr/>
        </p:nvSpPr>
        <p:spPr>
          <a:xfrm>
            <a:off x="591131" y="5475092"/>
            <a:ext cx="1321196" cy="261610"/>
          </a:xfrm>
          <a:prstGeom prst="rect">
            <a:avLst/>
          </a:prstGeom>
          <a:noFill/>
        </p:spPr>
        <p:txBody>
          <a:bodyPr wrap="square" rtlCol="0">
            <a:spAutoFit/>
          </a:bodyPr>
          <a:lstStyle/>
          <a:p>
            <a:pPr algn="r"/>
            <a:r>
              <a:rPr lang="en-GB" sz="1100">
                <a:latin typeface="Arial" panose="020B0604020202020204" pitchFamily="34" charset="0"/>
                <a:cs typeface="Arial" panose="020B0604020202020204" pitchFamily="34" charset="0"/>
              </a:rPr>
              <a:t>Vent</a:t>
            </a:r>
          </a:p>
        </p:txBody>
      </p:sp>
      <p:pic>
        <p:nvPicPr>
          <p:cNvPr id="210" name="Graphic 209" descr="Wind Turbines with solid fill">
            <a:extLst>
              <a:ext uri="{FF2B5EF4-FFF2-40B4-BE49-F238E27FC236}">
                <a16:creationId xmlns:a16="http://schemas.microsoft.com/office/drawing/2014/main" id="{6935184C-F18F-42D7-A1BD-39186AC235F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24703" y="5337014"/>
            <a:ext cx="515550" cy="515550"/>
          </a:xfrm>
          <a:prstGeom prst="rect">
            <a:avLst/>
          </a:prstGeom>
        </p:spPr>
      </p:pic>
    </p:spTree>
    <p:extLst>
      <p:ext uri="{BB962C8B-B14F-4D97-AF65-F5344CB8AC3E}">
        <p14:creationId xmlns:p14="http://schemas.microsoft.com/office/powerpoint/2010/main" val="98806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fr-FR" b="0">
                <a:solidFill>
                  <a:srgbClr val="1C3567"/>
                </a:solidFill>
              </a:rPr>
              <a:t>Module 1 - Connaître les acteurs de l’AEPE</a:t>
            </a: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a:cs typeface="Arial"/>
              </a:rPr>
              <a:t>1. Identifier les principales parties prenantes responsables des actifs de l’AEPE (page 2)</a:t>
            </a:r>
            <a:endParaRPr kumimoji="0" lang="en-GB" sz="1200" b="1" i="0" u="none" strike="noStrike" kern="1200" cap="none" spc="0" normalizeH="0" baseline="0" noProof="0">
              <a:ln>
                <a:noFill/>
              </a:ln>
              <a:solidFill>
                <a:prstClr val="black"/>
              </a:solidFill>
              <a:effectLst/>
              <a:uLnTx/>
              <a:uFillTx/>
              <a:latin typeface="Arial"/>
              <a:cs typeface="Arial"/>
            </a:endParaRPr>
          </a:p>
          <a:p>
            <a:pPr marL="448945" lvl="1" indent="-182245">
              <a:buFont typeface="+mj-lt"/>
              <a:buAutoNum type="alphaLcParenR"/>
              <a:defRPr/>
            </a:pPr>
            <a:r>
              <a:rPr kumimoji="0" lang="fr-FR" sz="1200" b="0" i="0" u="none" strike="noStrike" kern="1200" cap="none" spc="0" normalizeH="0" baseline="0" noProof="0">
                <a:ln>
                  <a:noFill/>
                </a:ln>
                <a:solidFill>
                  <a:prstClr val="black"/>
                </a:solidFill>
                <a:effectLst/>
                <a:uLnTx/>
                <a:uFillTx/>
                <a:latin typeface="Arial"/>
                <a:cs typeface="Arial"/>
              </a:rPr>
              <a:t>Entourez les actifs qui sont pertinents pour votre collectivité locale</a:t>
            </a:r>
          </a:p>
          <a:p>
            <a:pPr marL="448945" lvl="1" indent="-182245">
              <a:buFont typeface="+mj-lt"/>
              <a:buAutoNum type="alphaLcParenR"/>
              <a:defRPr/>
            </a:pPr>
            <a:r>
              <a:rPr kumimoji="0" lang="fr-FR" sz="1200" b="0" i="0" u="none" strike="noStrike" kern="1200" cap="none" spc="0" normalizeH="0" baseline="0" noProof="0">
                <a:ln>
                  <a:noFill/>
                </a:ln>
                <a:solidFill>
                  <a:prstClr val="black"/>
                </a:solidFill>
                <a:effectLst/>
                <a:uLnTx/>
                <a:uFillTx/>
                <a:latin typeface="Arial"/>
                <a:cs typeface="Arial"/>
              </a:rPr>
              <a:t>Indiquez les principales parties prenantes qui sont responsables de ces actifs (ou qui interagissent avec eux)</a:t>
            </a:r>
          </a:p>
        </p:txBody>
      </p:sp>
      <p:sp>
        <p:nvSpPr>
          <p:cNvPr id="50" name="Slide Number Placeholder 6">
            <a:extLst>
              <a:ext uri="{FF2B5EF4-FFF2-40B4-BE49-F238E27FC236}">
                <a16:creationId xmlns:a16="http://schemas.microsoft.com/office/drawing/2014/main" id="{61741762-91DF-4099-B18D-013E36A7BB44}"/>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38</a:t>
            </a:fld>
            <a:endParaRPr lang="en-US"/>
          </a:p>
        </p:txBody>
      </p:sp>
      <p:cxnSp>
        <p:nvCxnSpPr>
          <p:cNvPr id="56" name="Straight Connector 55">
            <a:extLst>
              <a:ext uri="{FF2B5EF4-FFF2-40B4-BE49-F238E27FC236}">
                <a16:creationId xmlns:a16="http://schemas.microsoft.com/office/drawing/2014/main" id="{85FDB1DE-630E-47E0-89D4-22DDA6902756}"/>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C9AAB5-5118-4C3F-B352-238707006BC3}"/>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A23BBB07-8DAF-46F8-AF0D-774B0C163254}"/>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3" name="TextBox 62">
            <a:extLst>
              <a:ext uri="{FF2B5EF4-FFF2-40B4-BE49-F238E27FC236}">
                <a16:creationId xmlns:a16="http://schemas.microsoft.com/office/drawing/2014/main" id="{08E63938-1353-426E-BC27-DA1BAD9B95F0}"/>
              </a:ext>
            </a:extLst>
          </p:cNvPr>
          <p:cNvSpPr txBox="1"/>
          <p:nvPr/>
        </p:nvSpPr>
        <p:spPr>
          <a:xfrm>
            <a:off x="923919" y="5920464"/>
            <a:ext cx="3486162" cy="261610"/>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Arrondissements et quartiers de la collectivité locale</a:t>
            </a:r>
          </a:p>
        </p:txBody>
      </p:sp>
      <p:grpSp>
        <p:nvGrpSpPr>
          <p:cNvPr id="64" name="Group 63">
            <a:extLst>
              <a:ext uri="{FF2B5EF4-FFF2-40B4-BE49-F238E27FC236}">
                <a16:creationId xmlns:a16="http://schemas.microsoft.com/office/drawing/2014/main" id="{7222A7B5-5E7B-42FD-887B-80C090C74D30}"/>
              </a:ext>
            </a:extLst>
          </p:cNvPr>
          <p:cNvGrpSpPr/>
          <p:nvPr/>
        </p:nvGrpSpPr>
        <p:grpSpPr>
          <a:xfrm>
            <a:off x="423930" y="1867386"/>
            <a:ext cx="1321196" cy="1047933"/>
            <a:chOff x="696196" y="3011772"/>
            <a:chExt cx="1321196" cy="1047933"/>
          </a:xfrm>
        </p:grpSpPr>
        <p:sp>
          <p:nvSpPr>
            <p:cNvPr id="65" name="Oval 64">
              <a:extLst>
                <a:ext uri="{FF2B5EF4-FFF2-40B4-BE49-F238E27FC236}">
                  <a16:creationId xmlns:a16="http://schemas.microsoft.com/office/drawing/2014/main" id="{F0E3A388-5237-4CC2-9A5B-4EED7E3858A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a:extLst>
                <a:ext uri="{FF2B5EF4-FFF2-40B4-BE49-F238E27FC236}">
                  <a16:creationId xmlns:a16="http://schemas.microsoft.com/office/drawing/2014/main" id="{0F32273D-210F-4DBE-888B-2837392358F0}"/>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Solutions de micro-réseau</a:t>
              </a:r>
            </a:p>
          </p:txBody>
        </p:sp>
      </p:grpSp>
      <p:grpSp>
        <p:nvGrpSpPr>
          <p:cNvPr id="67" name="Group 66">
            <a:extLst>
              <a:ext uri="{FF2B5EF4-FFF2-40B4-BE49-F238E27FC236}">
                <a16:creationId xmlns:a16="http://schemas.microsoft.com/office/drawing/2014/main" id="{0FF0DCAF-2E5F-43E8-8EE6-3364A40E1480}"/>
              </a:ext>
            </a:extLst>
          </p:cNvPr>
          <p:cNvGrpSpPr/>
          <p:nvPr/>
        </p:nvGrpSpPr>
        <p:grpSpPr>
          <a:xfrm>
            <a:off x="6093372" y="2479960"/>
            <a:ext cx="1493919" cy="1217210"/>
            <a:chOff x="523473" y="3011772"/>
            <a:chExt cx="1493919" cy="1217210"/>
          </a:xfrm>
        </p:grpSpPr>
        <p:sp>
          <p:nvSpPr>
            <p:cNvPr id="68" name="Oval 67">
              <a:extLst>
                <a:ext uri="{FF2B5EF4-FFF2-40B4-BE49-F238E27FC236}">
                  <a16:creationId xmlns:a16="http://schemas.microsoft.com/office/drawing/2014/main" id="{F984AE26-DE96-4ACD-A0B5-12364E0F044F}"/>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TextBox 69">
              <a:extLst>
                <a:ext uri="{FF2B5EF4-FFF2-40B4-BE49-F238E27FC236}">
                  <a16:creationId xmlns:a16="http://schemas.microsoft.com/office/drawing/2014/main" id="{787197E0-7689-4B8A-A1AB-9C3836CB1069}"/>
                </a:ext>
              </a:extLst>
            </p:cNvPr>
            <p:cNvSpPr txBox="1"/>
            <p:nvPr/>
          </p:nvSpPr>
          <p:spPr>
            <a:xfrm>
              <a:off x="523473" y="3628818"/>
              <a:ext cx="1493919" cy="600164"/>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Parc immobilier à haute efficacité énergétique</a:t>
              </a:r>
              <a:endParaRPr lang="fr-FR" sz="1100" err="1">
                <a:latin typeface="Arial" panose="020B0604020202020204" pitchFamily="34" charset="0"/>
                <a:cs typeface="Arial" panose="020B0604020202020204" pitchFamily="34" charset="0"/>
              </a:endParaRPr>
            </a:p>
          </p:txBody>
        </p:sp>
      </p:grpSp>
      <p:grpSp>
        <p:nvGrpSpPr>
          <p:cNvPr id="95" name="Group 94">
            <a:extLst>
              <a:ext uri="{FF2B5EF4-FFF2-40B4-BE49-F238E27FC236}">
                <a16:creationId xmlns:a16="http://schemas.microsoft.com/office/drawing/2014/main" id="{6B5A9B9B-5B19-4D89-9826-19A16FC56004}"/>
              </a:ext>
            </a:extLst>
          </p:cNvPr>
          <p:cNvGrpSpPr/>
          <p:nvPr/>
        </p:nvGrpSpPr>
        <p:grpSpPr>
          <a:xfrm>
            <a:off x="1678758" y="3509153"/>
            <a:ext cx="2402327" cy="1386487"/>
            <a:chOff x="1678758" y="3509153"/>
            <a:chExt cx="2402327" cy="1386487"/>
          </a:xfrm>
        </p:grpSpPr>
        <p:grpSp>
          <p:nvGrpSpPr>
            <p:cNvPr id="96" name="Group 95">
              <a:extLst>
                <a:ext uri="{FF2B5EF4-FFF2-40B4-BE49-F238E27FC236}">
                  <a16:creationId xmlns:a16="http://schemas.microsoft.com/office/drawing/2014/main" id="{AEEF1618-C495-4724-B87C-049463790BA8}"/>
                </a:ext>
              </a:extLst>
            </p:cNvPr>
            <p:cNvGrpSpPr/>
            <p:nvPr/>
          </p:nvGrpSpPr>
          <p:grpSpPr>
            <a:xfrm>
              <a:off x="1678758" y="3509153"/>
              <a:ext cx="1321196" cy="1047933"/>
              <a:chOff x="696196" y="3011772"/>
              <a:chExt cx="1321196" cy="1047933"/>
            </a:xfrm>
          </p:grpSpPr>
          <p:sp>
            <p:nvSpPr>
              <p:cNvPr id="100" name="Oval 99">
                <a:extLst>
                  <a:ext uri="{FF2B5EF4-FFF2-40B4-BE49-F238E27FC236}">
                    <a16:creationId xmlns:a16="http://schemas.microsoft.com/office/drawing/2014/main" id="{918B37E4-E19C-4B54-A8EC-AC090317314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1" name="TextBox 100">
                <a:extLst>
                  <a:ext uri="{FF2B5EF4-FFF2-40B4-BE49-F238E27FC236}">
                    <a16:creationId xmlns:a16="http://schemas.microsoft.com/office/drawing/2014/main" id="{F9629869-0E12-4E3E-85D1-A153B7B07B77}"/>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Stockage d'énergie</a:t>
                </a:r>
                <a:endParaRPr lang="en-GB" sz="1100" err="1">
                  <a:latin typeface="Arial" panose="020B0604020202020204" pitchFamily="34" charset="0"/>
                  <a:cs typeface="Arial" panose="020B0604020202020204" pitchFamily="34" charset="0"/>
                </a:endParaRPr>
              </a:p>
            </p:txBody>
          </p:sp>
        </p:grpSp>
        <p:grpSp>
          <p:nvGrpSpPr>
            <p:cNvPr id="97" name="Group 96">
              <a:extLst>
                <a:ext uri="{FF2B5EF4-FFF2-40B4-BE49-F238E27FC236}">
                  <a16:creationId xmlns:a16="http://schemas.microsoft.com/office/drawing/2014/main" id="{98CB2610-29C9-4EF1-9C3C-AB59C7819B7F}"/>
                </a:ext>
              </a:extLst>
            </p:cNvPr>
            <p:cNvGrpSpPr/>
            <p:nvPr/>
          </p:nvGrpSpPr>
          <p:grpSpPr>
            <a:xfrm>
              <a:off x="2759889" y="3509153"/>
              <a:ext cx="1321196" cy="1386487"/>
              <a:chOff x="696196" y="4214930"/>
              <a:chExt cx="1321196" cy="1386487"/>
            </a:xfrm>
          </p:grpSpPr>
          <p:sp>
            <p:nvSpPr>
              <p:cNvPr id="98" name="Oval 97">
                <a:extLst>
                  <a:ext uri="{FF2B5EF4-FFF2-40B4-BE49-F238E27FC236}">
                    <a16:creationId xmlns:a16="http://schemas.microsoft.com/office/drawing/2014/main" id="{D3C70621-4450-49F1-91F3-3D3F121FD872}"/>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TextBox 98">
                <a:extLst>
                  <a:ext uri="{FF2B5EF4-FFF2-40B4-BE49-F238E27FC236}">
                    <a16:creationId xmlns:a16="http://schemas.microsoft.com/office/drawing/2014/main" id="{36042035-2D43-4141-8F51-EC000BAD933B}"/>
                  </a:ext>
                </a:extLst>
              </p:cNvPr>
              <p:cNvSpPr txBox="1"/>
              <p:nvPr/>
            </p:nvSpPr>
            <p:spPr>
              <a:xfrm>
                <a:off x="696196" y="4831976"/>
                <a:ext cx="1321196" cy="769441"/>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décentralisée d’énergie solaire</a:t>
                </a:r>
              </a:p>
              <a:p>
                <a:pPr algn="ctr"/>
                <a:endParaRPr lang="en-GB" sz="1100">
                  <a:latin typeface="Arial" panose="020B0604020202020204" pitchFamily="34" charset="0"/>
                  <a:cs typeface="Arial" panose="020B0604020202020204" pitchFamily="34" charset="0"/>
                </a:endParaRPr>
              </a:p>
            </p:txBody>
          </p:sp>
        </p:grpSp>
      </p:grpSp>
      <p:cxnSp>
        <p:nvCxnSpPr>
          <p:cNvPr id="102" name="Straight Connector 101">
            <a:extLst>
              <a:ext uri="{FF2B5EF4-FFF2-40B4-BE49-F238E27FC236}">
                <a16:creationId xmlns:a16="http://schemas.microsoft.com/office/drawing/2014/main" id="{68E9C24D-618A-4369-B8DF-2146E40E0582}"/>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8AE528C-C0EF-4C91-9AC0-024020F5619F}"/>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Isosceles Triangle 106">
            <a:extLst>
              <a:ext uri="{FF2B5EF4-FFF2-40B4-BE49-F238E27FC236}">
                <a16:creationId xmlns:a16="http://schemas.microsoft.com/office/drawing/2014/main" id="{7894C90A-33DE-4294-8DD1-737D9135B4C1}"/>
              </a:ext>
            </a:extLst>
          </p:cNvPr>
          <p:cNvSpPr/>
          <p:nvPr/>
        </p:nvSpPr>
        <p:spPr>
          <a:xfrm>
            <a:off x="5132613" y="1772633"/>
            <a:ext cx="3563190" cy="3294042"/>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08" name="Group 107">
            <a:extLst>
              <a:ext uri="{FF2B5EF4-FFF2-40B4-BE49-F238E27FC236}">
                <a16:creationId xmlns:a16="http://schemas.microsoft.com/office/drawing/2014/main" id="{24F1FD26-91A5-41C7-8310-F237D9280A3D}"/>
              </a:ext>
            </a:extLst>
          </p:cNvPr>
          <p:cNvGrpSpPr/>
          <p:nvPr/>
        </p:nvGrpSpPr>
        <p:grpSpPr>
          <a:xfrm>
            <a:off x="5565228" y="3592324"/>
            <a:ext cx="1402554" cy="1386487"/>
            <a:chOff x="754168" y="3011772"/>
            <a:chExt cx="1402554" cy="1386487"/>
          </a:xfrm>
        </p:grpSpPr>
        <p:sp>
          <p:nvSpPr>
            <p:cNvPr id="109" name="Oval 108">
              <a:extLst>
                <a:ext uri="{FF2B5EF4-FFF2-40B4-BE49-F238E27FC236}">
                  <a16:creationId xmlns:a16="http://schemas.microsoft.com/office/drawing/2014/main" id="{A7BCFA04-C1EF-4212-9908-6D4DE3FF7655}"/>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0" name="TextBox 109">
              <a:extLst>
                <a:ext uri="{FF2B5EF4-FFF2-40B4-BE49-F238E27FC236}">
                  <a16:creationId xmlns:a16="http://schemas.microsoft.com/office/drawing/2014/main" id="{1EE99C05-23FB-40F0-BDE3-554977FCE693}"/>
                </a:ext>
              </a:extLst>
            </p:cNvPr>
            <p:cNvSpPr txBox="1"/>
            <p:nvPr/>
          </p:nvSpPr>
          <p:spPr>
            <a:xfrm>
              <a:off x="754168" y="3628818"/>
              <a:ext cx="1402554" cy="769441"/>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Faible teneur en carbone du chauffage et du refroidissement</a:t>
              </a:r>
              <a:endParaRPr lang="fr-FR" sz="1100" err="1">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id="{F02C8B06-F16A-4A64-98AA-5B1B3571AE8D}"/>
              </a:ext>
            </a:extLst>
          </p:cNvPr>
          <p:cNvGrpSpPr/>
          <p:nvPr/>
        </p:nvGrpSpPr>
        <p:grpSpPr>
          <a:xfrm>
            <a:off x="6857028" y="3602232"/>
            <a:ext cx="1460526" cy="1217210"/>
            <a:chOff x="696196" y="3011772"/>
            <a:chExt cx="1460526" cy="1217210"/>
          </a:xfrm>
        </p:grpSpPr>
        <p:sp>
          <p:nvSpPr>
            <p:cNvPr id="112" name="Oval 111">
              <a:extLst>
                <a:ext uri="{FF2B5EF4-FFF2-40B4-BE49-F238E27FC236}">
                  <a16:creationId xmlns:a16="http://schemas.microsoft.com/office/drawing/2014/main" id="{EB219EDB-9115-4F5E-8DF1-50D7E227347E}"/>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TextBox 112">
              <a:extLst>
                <a:ext uri="{FF2B5EF4-FFF2-40B4-BE49-F238E27FC236}">
                  <a16:creationId xmlns:a16="http://schemas.microsoft.com/office/drawing/2014/main" id="{1084222B-E2C4-4E9E-9CDE-FEE5276A42F2}"/>
                </a:ext>
              </a:extLst>
            </p:cNvPr>
            <p:cNvSpPr txBox="1"/>
            <p:nvPr/>
          </p:nvSpPr>
          <p:spPr>
            <a:xfrm>
              <a:off x="696196" y="3628818"/>
              <a:ext cx="1460526" cy="600164"/>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Matériel de cuisson et combustibles propres </a:t>
              </a:r>
            </a:p>
          </p:txBody>
        </p:sp>
      </p:grpSp>
      <p:cxnSp>
        <p:nvCxnSpPr>
          <p:cNvPr id="114" name="Straight Connector 113">
            <a:extLst>
              <a:ext uri="{FF2B5EF4-FFF2-40B4-BE49-F238E27FC236}">
                <a16:creationId xmlns:a16="http://schemas.microsoft.com/office/drawing/2014/main" id="{699C5B6D-40A0-4BB9-8F9C-31DE007A6233}"/>
              </a:ext>
            </a:extLst>
          </p:cNvPr>
          <p:cNvCxnSpPr>
            <a:cxnSpLocks/>
            <a:stCxn id="93" idx="0"/>
            <a:endCxn id="107" idx="0"/>
          </p:cNvCxnSpPr>
          <p:nvPr/>
        </p:nvCxnSpPr>
        <p:spPr>
          <a:xfrm flipV="1">
            <a:off x="2826571" y="1772633"/>
            <a:ext cx="4087637" cy="35395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4FD1BC6-A1A3-494E-8A12-A0E7F8A604D1}"/>
              </a:ext>
            </a:extLst>
          </p:cNvPr>
          <p:cNvCxnSpPr>
            <a:cxnSpLocks/>
            <a:endCxn id="107" idx="2"/>
          </p:cNvCxnSpPr>
          <p:nvPr/>
        </p:nvCxnSpPr>
        <p:spPr>
          <a:xfrm>
            <a:off x="3351976" y="3035544"/>
            <a:ext cx="1780637" cy="2031131"/>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20" name="Picture 36" descr="Low-Carbon Icons - Free SVG &amp; PNG Low-Carbon Images - Noun Project">
            <a:extLst>
              <a:ext uri="{FF2B5EF4-FFF2-40B4-BE49-F238E27FC236}">
                <a16:creationId xmlns:a16="http://schemas.microsoft.com/office/drawing/2014/main" id="{D2E9DBBB-1E9F-41B1-B811-36D032232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4" descr="Best Epc Royalty-Free Images, Stock Photos &amp; Pictures | Shutterstock">
            <a:extLst>
              <a:ext uri="{FF2B5EF4-FFF2-40B4-BE49-F238E27FC236}">
                <a16:creationId xmlns:a16="http://schemas.microsoft.com/office/drawing/2014/main" id="{F0FB03BB-C168-4ECE-9E81-EEE0C5C4058C}"/>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sp>
        <p:nvSpPr>
          <p:cNvPr id="123" name="Flowchart: Off-page Connector 122">
            <a:extLst>
              <a:ext uri="{FF2B5EF4-FFF2-40B4-BE49-F238E27FC236}">
                <a16:creationId xmlns:a16="http://schemas.microsoft.com/office/drawing/2014/main" id="{2FAA6D59-BB2B-446A-8CB8-B2D8ED5E0548}"/>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4" name="Graphic 123" descr="Lightning bolt with solid fill">
            <a:extLst>
              <a:ext uri="{FF2B5EF4-FFF2-40B4-BE49-F238E27FC236}">
                <a16:creationId xmlns:a16="http://schemas.microsoft.com/office/drawing/2014/main" id="{B0316C10-4709-4909-B50F-303E0A0B37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516" y="2055816"/>
            <a:ext cx="301264" cy="301264"/>
          </a:xfrm>
          <a:prstGeom prst="rect">
            <a:avLst/>
          </a:prstGeom>
        </p:spPr>
      </p:pic>
      <p:pic>
        <p:nvPicPr>
          <p:cNvPr id="125" name="Picture 2" descr="Cooking - Free Tools and utensils icons">
            <a:extLst>
              <a:ext uri="{FF2B5EF4-FFF2-40B4-BE49-F238E27FC236}">
                <a16:creationId xmlns:a16="http://schemas.microsoft.com/office/drawing/2014/main" id="{0DA32A5A-AB1F-482E-8113-4033EE894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78884C0-622E-4049-8417-BF6465F03454}"/>
              </a:ext>
            </a:extLst>
          </p:cNvPr>
          <p:cNvGrpSpPr/>
          <p:nvPr/>
        </p:nvGrpSpPr>
        <p:grpSpPr>
          <a:xfrm>
            <a:off x="2301165" y="2126592"/>
            <a:ext cx="2325989" cy="908952"/>
            <a:chOff x="950539" y="2840091"/>
            <a:chExt cx="2325989" cy="908952"/>
          </a:xfrm>
        </p:grpSpPr>
        <p:sp>
          <p:nvSpPr>
            <p:cNvPr id="93" name="Isosceles Triangle 92">
              <a:extLst>
                <a:ext uri="{FF2B5EF4-FFF2-40B4-BE49-F238E27FC236}">
                  <a16:creationId xmlns:a16="http://schemas.microsoft.com/office/drawing/2014/main" id="{1D906EE0-E738-4FDB-B7A6-645AE411ADB3}"/>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TextBox 93">
              <a:extLst>
                <a:ext uri="{FF2B5EF4-FFF2-40B4-BE49-F238E27FC236}">
                  <a16:creationId xmlns:a16="http://schemas.microsoft.com/office/drawing/2014/main" id="{B180A4D4-372B-433D-ABEB-79738B2FCF9F}"/>
                </a:ext>
              </a:extLst>
            </p:cNvPr>
            <p:cNvSpPr txBox="1"/>
            <p:nvPr/>
          </p:nvSpPr>
          <p:spPr>
            <a:xfrm>
              <a:off x="1694998" y="2916617"/>
              <a:ext cx="1581530" cy="430887"/>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Bâtiments résidentiels et commerciaux</a:t>
              </a:r>
            </a:p>
          </p:txBody>
        </p:sp>
      </p:grpSp>
      <p:grpSp>
        <p:nvGrpSpPr>
          <p:cNvPr id="104" name="Group 103">
            <a:extLst>
              <a:ext uri="{FF2B5EF4-FFF2-40B4-BE49-F238E27FC236}">
                <a16:creationId xmlns:a16="http://schemas.microsoft.com/office/drawing/2014/main" id="{05452DAC-A790-4687-ABD6-752A5AD648B3}"/>
              </a:ext>
            </a:extLst>
          </p:cNvPr>
          <p:cNvGrpSpPr/>
          <p:nvPr/>
        </p:nvGrpSpPr>
        <p:grpSpPr>
          <a:xfrm>
            <a:off x="2219323" y="4625120"/>
            <a:ext cx="1321196" cy="1217210"/>
            <a:chOff x="696196" y="4214930"/>
            <a:chExt cx="1321196" cy="1217210"/>
          </a:xfrm>
        </p:grpSpPr>
        <p:sp>
          <p:nvSpPr>
            <p:cNvPr id="105" name="Oval 104">
              <a:extLst>
                <a:ext uri="{FF2B5EF4-FFF2-40B4-BE49-F238E27FC236}">
                  <a16:creationId xmlns:a16="http://schemas.microsoft.com/office/drawing/2014/main" id="{F702D932-9935-4E5E-ACA9-FFC12C2B6B09}"/>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6" name="TextBox 105">
              <a:extLst>
                <a:ext uri="{FF2B5EF4-FFF2-40B4-BE49-F238E27FC236}">
                  <a16:creationId xmlns:a16="http://schemas.microsoft.com/office/drawing/2014/main" id="{603D5609-B191-4B93-83E7-27D0CC59FFF5}"/>
                </a:ext>
              </a:extLst>
            </p:cNvPr>
            <p:cNvSpPr txBox="1"/>
            <p:nvPr/>
          </p:nvSpPr>
          <p:spPr>
            <a:xfrm>
              <a:off x="696196" y="4831976"/>
              <a:ext cx="1321196"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d'énergie de secours</a:t>
              </a:r>
              <a:endParaRPr lang="en-GB" sz="1100" err="1">
                <a:latin typeface="Arial" panose="020B0604020202020204" pitchFamily="34" charset="0"/>
                <a:cs typeface="Arial" panose="020B0604020202020204" pitchFamily="34" charset="0"/>
              </a:endParaRPr>
            </a:p>
          </p:txBody>
        </p:sp>
      </p:grpSp>
      <p:pic>
        <p:nvPicPr>
          <p:cNvPr id="116" name="Graphic 115" descr="Building outline">
            <a:extLst>
              <a:ext uri="{FF2B5EF4-FFF2-40B4-BE49-F238E27FC236}">
                <a16:creationId xmlns:a16="http://schemas.microsoft.com/office/drawing/2014/main" id="{42713383-897E-40E1-81B7-64069CCE91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4901" y="2445928"/>
            <a:ext cx="469976" cy="497016"/>
          </a:xfrm>
          <a:prstGeom prst="rect">
            <a:avLst/>
          </a:prstGeom>
        </p:spPr>
      </p:pic>
      <p:pic>
        <p:nvPicPr>
          <p:cNvPr id="117" name="Graphic 116" descr="Home outline">
            <a:extLst>
              <a:ext uri="{FF2B5EF4-FFF2-40B4-BE49-F238E27FC236}">
                <a16:creationId xmlns:a16="http://schemas.microsoft.com/office/drawing/2014/main" id="{A376496D-9ABD-47AF-AE2D-FA6EACEA2E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20546" y="2630860"/>
            <a:ext cx="344690" cy="344690"/>
          </a:xfrm>
          <a:prstGeom prst="rect">
            <a:avLst/>
          </a:prstGeom>
        </p:spPr>
      </p:pic>
      <p:pic>
        <p:nvPicPr>
          <p:cNvPr id="118" name="Picture 12" descr="Generator - Free industry icons">
            <a:extLst>
              <a:ext uri="{FF2B5EF4-FFF2-40B4-BE49-F238E27FC236}">
                <a16:creationId xmlns:a16="http://schemas.microsoft.com/office/drawing/2014/main" id="{3A35A6AB-7420-4EC4-847E-209958A8A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119" name="Graphic 118" descr="Battery charging outline">
            <a:extLst>
              <a:ext uri="{FF2B5EF4-FFF2-40B4-BE49-F238E27FC236}">
                <a16:creationId xmlns:a16="http://schemas.microsoft.com/office/drawing/2014/main" id="{0CBEE4F0-AA31-4973-946F-33A972FD0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94880" y="3581222"/>
            <a:ext cx="530617" cy="530617"/>
          </a:xfrm>
          <a:prstGeom prst="rect">
            <a:avLst/>
          </a:prstGeom>
        </p:spPr>
      </p:pic>
      <p:pic>
        <p:nvPicPr>
          <p:cNvPr id="122" name="Picture 14" descr="Solar Roof Icons - Free SVG &amp; PNG Solar Roof Images - Noun Project">
            <a:extLst>
              <a:ext uri="{FF2B5EF4-FFF2-40B4-BE49-F238E27FC236}">
                <a16:creationId xmlns:a16="http://schemas.microsoft.com/office/drawing/2014/main" id="{2E4A5776-1BBF-4426-BCBB-18D0900496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4" descr="Solar Roof Icons - Free SVG &amp; PNG Solar Roof Images - Noun Project">
            <a:extLst>
              <a:ext uri="{FF2B5EF4-FFF2-40B4-BE49-F238E27FC236}">
                <a16:creationId xmlns:a16="http://schemas.microsoft.com/office/drawing/2014/main" id="{AB435E0A-61D2-46C4-BFED-47B4E5A00F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2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9E0-7A2C-B8D7-14C2-21F1B85F11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CD127-52C8-1DB8-6772-887C26E1D77A}"/>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3F56FF7-E211-B843-FF65-3B08004029EE}"/>
              </a:ext>
            </a:extLst>
          </p:cNvPr>
          <p:cNvGraphicFramePr>
            <a:graphicFrameLocks noGrp="1"/>
          </p:cNvGraphicFramePr>
          <p:nvPr>
            <p:extLst>
              <p:ext uri="{D42A27DB-BD31-4B8C-83A1-F6EECF244321}">
                <p14:modId xmlns:p14="http://schemas.microsoft.com/office/powerpoint/2010/main" val="3212886623"/>
              </p:ext>
            </p:extLst>
          </p:nvPr>
        </p:nvGraphicFramePr>
        <p:xfrm>
          <a:off x="435408" y="1972122"/>
          <a:ext cx="9035183" cy="4205364"/>
        </p:xfrm>
        <a:graphic>
          <a:graphicData uri="http://schemas.openxmlformats.org/drawingml/2006/table">
            <a:tbl>
              <a:tblPr firstRow="1" bandRow="1">
                <a:tableStyleId>{5C22544A-7EE6-4342-B048-85BDC9FD1C3A}</a:tableStyleId>
              </a:tblPr>
              <a:tblGrid>
                <a:gridCol w="1272416">
                  <a:extLst>
                    <a:ext uri="{9D8B030D-6E8A-4147-A177-3AD203B41FA5}">
                      <a16:colId xmlns:a16="http://schemas.microsoft.com/office/drawing/2014/main" val="455807853"/>
                    </a:ext>
                  </a:extLst>
                </a:gridCol>
                <a:gridCol w="7762767">
                  <a:extLst>
                    <a:ext uri="{9D8B030D-6E8A-4147-A177-3AD203B41FA5}">
                      <a16:colId xmlns:a16="http://schemas.microsoft.com/office/drawing/2014/main" val="3372852720"/>
                    </a:ext>
                  </a:extLst>
                </a:gridCol>
              </a:tblGrid>
              <a:tr h="1401788">
                <a:tc>
                  <a:txBody>
                    <a:bodyPr/>
                    <a:lstStyle/>
                    <a:p>
                      <a:r>
                        <a:rPr lang="en-GB" sz="1200" b="1">
                          <a:solidFill>
                            <a:schemeClr val="tx1"/>
                          </a:solidFill>
                          <a:latin typeface="Arial" panose="020B0604020202020204" pitchFamily="34" charset="0"/>
                          <a:cs typeface="Arial" panose="020B0604020202020204" pitchFamily="34" charset="0"/>
                        </a:rPr>
                        <a:t>Compétences </a:t>
                      </a:r>
                    </a:p>
                    <a:p>
                      <a:r>
                        <a:rPr lang="en-GB" sz="1200" b="1">
                          <a:solidFill>
                            <a:schemeClr val="tx1"/>
                          </a:solidFill>
                          <a:latin typeface="Arial" panose="020B0604020202020204" pitchFamily="34" charset="0"/>
                          <a:cs typeface="Arial" panose="020B0604020202020204" pitchFamily="34" charset="0"/>
                        </a:rPr>
                        <a:t>exclusives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sz="12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6194335"/>
                  </a:ext>
                </a:extLst>
              </a:tr>
              <a:tr h="1401788">
                <a:tc>
                  <a:txBody>
                    <a:bodyPr/>
                    <a:lstStyle/>
                    <a:p>
                      <a:r>
                        <a:rPr lang="en-GB" sz="1200" b="1">
                          <a:solidFill>
                            <a:schemeClr val="tx1"/>
                          </a:solidFill>
                          <a:latin typeface="Arial" panose="020B0604020202020204" pitchFamily="34" charset="0"/>
                          <a:cs typeface="Arial" panose="020B0604020202020204" pitchFamily="34" charset="0"/>
                        </a:rPr>
                        <a:t>Compétences</a:t>
                      </a:r>
                    </a:p>
                    <a:p>
                      <a:r>
                        <a:rPr lang="en-GB" sz="1200" b="1">
                          <a:solidFill>
                            <a:schemeClr val="tx1"/>
                          </a:solidFill>
                          <a:latin typeface="Arial" panose="020B0604020202020204" pitchFamily="34" charset="0"/>
                          <a:cs typeface="Arial" panose="020B0604020202020204" pitchFamily="34" charset="0"/>
                        </a:rPr>
                        <a:t>partagées</a:t>
                      </a:r>
                      <a:endParaRPr lang="en-GB" sz="1200" b="1" err="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2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17082220"/>
                  </a:ext>
                </a:extLst>
              </a:tr>
              <a:tr h="1401788">
                <a:tc>
                  <a:txBody>
                    <a:bodyPr/>
                    <a:lstStyle/>
                    <a:p>
                      <a:r>
                        <a:rPr lang="fr-FR" sz="1200" b="1">
                          <a:solidFill>
                            <a:schemeClr val="tx1"/>
                          </a:solidFill>
                          <a:latin typeface="Arial" panose="020B0604020202020204" pitchFamily="34" charset="0"/>
                          <a:cs typeface="Arial" panose="020B0604020202020204" pitchFamily="34" charset="0"/>
                        </a:rPr>
                        <a:t>Pas de compétences, </a:t>
                      </a:r>
                    </a:p>
                    <a:p>
                      <a:r>
                        <a:rPr lang="fr-FR" sz="1200" b="1">
                          <a:solidFill>
                            <a:schemeClr val="tx1"/>
                          </a:solidFill>
                          <a:latin typeface="Arial" panose="020B0604020202020204" pitchFamily="34" charset="0"/>
                          <a:cs typeface="Arial" panose="020B0604020202020204" pitchFamily="34" charset="0"/>
                        </a:rPr>
                        <a:t>mais besoins </a:t>
                      </a:r>
                    </a:p>
                    <a:p>
                      <a:r>
                        <a:rPr lang="fr-FR" sz="1200" b="1">
                          <a:solidFill>
                            <a:schemeClr val="tx1"/>
                          </a:solidFill>
                          <a:latin typeface="Arial" panose="020B0604020202020204" pitchFamily="34" charset="0"/>
                          <a:cs typeface="Arial" panose="020B0604020202020204" pitchFamily="34" charset="0"/>
                        </a:rPr>
                        <a:t>ou intérêts élevés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endParaRPr lang="en-GB" sz="12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743606882"/>
                  </a:ext>
                </a:extLst>
              </a:tr>
            </a:tbl>
          </a:graphicData>
        </a:graphic>
      </p:graphicFrame>
      <p:sp>
        <p:nvSpPr>
          <p:cNvPr id="5" name="Content Placeholder 4">
            <a:extLst>
              <a:ext uri="{FF2B5EF4-FFF2-40B4-BE49-F238E27FC236}">
                <a16:creationId xmlns:a16="http://schemas.microsoft.com/office/drawing/2014/main" id="{CEA819D0-C69F-38B3-04C6-4CCCA712E26A}"/>
              </a:ext>
            </a:extLst>
          </p:cNvPr>
          <p:cNvSpPr>
            <a:spLocks noGrp="1"/>
          </p:cNvSpPr>
          <p:nvPr>
            <p:ph idx="13"/>
          </p:nvPr>
        </p:nvSpPr>
        <p:spPr/>
        <p:txBody>
          <a:bodyPr/>
          <a:lstStyle/>
          <a:p>
            <a:r>
              <a:rPr lang="fr-FR" b="0">
                <a:solidFill>
                  <a:srgbClr val="1C3567"/>
                </a:solidFill>
              </a:rPr>
              <a:t>Module 1 - Connaître les acteurs de l’AEPE</a:t>
            </a:r>
          </a:p>
        </p:txBody>
      </p:sp>
      <p:sp>
        <p:nvSpPr>
          <p:cNvPr id="6" name="TextBox 5">
            <a:extLst>
              <a:ext uri="{FF2B5EF4-FFF2-40B4-BE49-F238E27FC236}">
                <a16:creationId xmlns:a16="http://schemas.microsoft.com/office/drawing/2014/main" id="{66E42F42-E8DA-D7EE-E48C-5D71C6A51F5C}"/>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Maintenant que vous avez identifié les principales parties prenantes responsables des actifs de l’AEPE, ajoutez-les dans la bonne catégorie. Y a-t-il d'autres parties prenantes que vous jugez pertinentes dans chaque catégorie? </a:t>
            </a:r>
          </a:p>
        </p:txBody>
      </p:sp>
      <p:sp>
        <p:nvSpPr>
          <p:cNvPr id="7" name="Rectangle: Rounded Corners 6">
            <a:extLst>
              <a:ext uri="{FF2B5EF4-FFF2-40B4-BE49-F238E27FC236}">
                <a16:creationId xmlns:a16="http://schemas.microsoft.com/office/drawing/2014/main" id="{BA936A99-770D-AFD4-C005-9CB5BA71D2F2}"/>
              </a:ext>
            </a:extLst>
          </p:cNvPr>
          <p:cNvSpPr/>
          <p:nvPr/>
        </p:nvSpPr>
        <p:spPr>
          <a:xfrm>
            <a:off x="1642547" y="1305098"/>
            <a:ext cx="1562481" cy="4867101"/>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Les parties prenantes au niveau national</a:t>
            </a:r>
          </a:p>
        </p:txBody>
      </p:sp>
      <p:sp>
        <p:nvSpPr>
          <p:cNvPr id="8" name="Rectangle: Rounded Corners 7">
            <a:extLst>
              <a:ext uri="{FF2B5EF4-FFF2-40B4-BE49-F238E27FC236}">
                <a16:creationId xmlns:a16="http://schemas.microsoft.com/office/drawing/2014/main" id="{1D2F5ABF-413D-A2EE-339E-10552C15EBF6}"/>
              </a:ext>
            </a:extLst>
          </p:cNvPr>
          <p:cNvSpPr/>
          <p:nvPr/>
        </p:nvSpPr>
        <p:spPr>
          <a:xfrm>
            <a:off x="3207326" y="1314449"/>
            <a:ext cx="1562481" cy="4867101"/>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Les parties prenantes au niveau régional</a:t>
            </a:r>
          </a:p>
        </p:txBody>
      </p:sp>
      <p:sp>
        <p:nvSpPr>
          <p:cNvPr id="9" name="Rectangle: Rounded Corners 8">
            <a:extLst>
              <a:ext uri="{FF2B5EF4-FFF2-40B4-BE49-F238E27FC236}">
                <a16:creationId xmlns:a16="http://schemas.microsoft.com/office/drawing/2014/main" id="{FDCD9A70-586D-9578-46BA-DCF7CB3943F4}"/>
              </a:ext>
            </a:extLst>
          </p:cNvPr>
          <p:cNvSpPr/>
          <p:nvPr/>
        </p:nvSpPr>
        <p:spPr>
          <a:xfrm>
            <a:off x="4777794" y="1305098"/>
            <a:ext cx="1562481" cy="4867101"/>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tIns="4680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Les parties prenantes de la collectivité locale</a:t>
            </a:r>
          </a:p>
        </p:txBody>
      </p:sp>
      <p:sp>
        <p:nvSpPr>
          <p:cNvPr id="10" name="Rectangle: Rounded Corners 9">
            <a:extLst>
              <a:ext uri="{FF2B5EF4-FFF2-40B4-BE49-F238E27FC236}">
                <a16:creationId xmlns:a16="http://schemas.microsoft.com/office/drawing/2014/main" id="{563F390A-7818-B048-4F07-C4C76EDEB7F3}"/>
              </a:ext>
            </a:extLst>
          </p:cNvPr>
          <p:cNvSpPr/>
          <p:nvPr/>
        </p:nvSpPr>
        <p:spPr>
          <a:xfrm>
            <a:off x="6348262" y="1314449"/>
            <a:ext cx="1562481" cy="4867101"/>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Les acteurs communautaires</a:t>
            </a:r>
          </a:p>
        </p:txBody>
      </p:sp>
      <p:sp>
        <p:nvSpPr>
          <p:cNvPr id="11" name="Rectangle: Rounded Corners 10">
            <a:extLst>
              <a:ext uri="{FF2B5EF4-FFF2-40B4-BE49-F238E27FC236}">
                <a16:creationId xmlns:a16="http://schemas.microsoft.com/office/drawing/2014/main" id="{EE81D6D8-677F-1BD2-F69A-60ABE3165224}"/>
              </a:ext>
            </a:extLst>
          </p:cNvPr>
          <p:cNvSpPr/>
          <p:nvPr/>
        </p:nvSpPr>
        <p:spPr>
          <a:xfrm>
            <a:off x="7908110" y="1305098"/>
            <a:ext cx="1562481" cy="4867101"/>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Les parties prenantes du secteur privé</a:t>
            </a:r>
          </a:p>
        </p:txBody>
      </p:sp>
      <p:sp>
        <p:nvSpPr>
          <p:cNvPr id="12" name="Slide Number Placeholder 2">
            <a:extLst>
              <a:ext uri="{FF2B5EF4-FFF2-40B4-BE49-F238E27FC236}">
                <a16:creationId xmlns:a16="http://schemas.microsoft.com/office/drawing/2014/main" id="{2162EADE-B832-408E-8CA4-9B22D706541F}"/>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39</a:t>
            </a:fld>
            <a:endParaRPr lang="en-US"/>
          </a:p>
        </p:txBody>
      </p:sp>
    </p:spTree>
    <p:extLst>
      <p:ext uri="{BB962C8B-B14F-4D97-AF65-F5344CB8AC3E}">
        <p14:creationId xmlns:p14="http://schemas.microsoft.com/office/powerpoint/2010/main" val="37845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pPr>
              <a:lnSpc>
                <a:spcPct val="120000"/>
              </a:lnSpc>
            </a:pPr>
            <a:r>
              <a:rPr lang="fr-FR" sz="1200" b="0">
                <a:solidFill>
                  <a:schemeClr val="tx1"/>
                </a:solidFill>
              </a:rPr>
              <a:t>Le module 1 de la boîte à outils concerne les parties prenantes - identifiant les organisations pertinentes essentielles pour faire progresser les mesures spécifiques en matière d'accès à l'énergie ou l'action en faveur de l’AEPE dans son ensemble. </a:t>
            </a:r>
          </a:p>
          <a:p>
            <a:pPr>
              <a:lnSpc>
                <a:spcPct val="120000"/>
              </a:lnSpc>
            </a:pPr>
            <a:r>
              <a:rPr lang="fr-FR" sz="1200" b="0">
                <a:solidFill>
                  <a:schemeClr val="tx1"/>
                </a:solidFill>
              </a:rPr>
              <a:t>Les modules 2 et 3 explorent différents types de données. </a:t>
            </a:r>
            <a:br>
              <a:rPr lang="fr-FR" sz="1200" b="0">
                <a:solidFill>
                  <a:schemeClr val="tx1"/>
                </a:solidFill>
              </a:rPr>
            </a:br>
            <a:r>
              <a:rPr lang="fr-FR" sz="1200" b="0">
                <a:solidFill>
                  <a:schemeClr val="tx1"/>
                </a:solidFill>
              </a:rPr>
              <a:t>Ces données sont compilées dans le module 4 pour élaborer votre base de référence unique de l’AEPE. </a:t>
            </a:r>
          </a:p>
          <a:p>
            <a:pPr>
              <a:lnSpc>
                <a:spcPct val="120000"/>
              </a:lnSpc>
            </a:pPr>
            <a:r>
              <a:rPr lang="fr-FR" sz="1200" b="0">
                <a:solidFill>
                  <a:schemeClr val="tx1"/>
                </a:solidFill>
              </a:rPr>
              <a:t>Les modules 5 et 6 vous aident à comprendre les obstacles que vous pouvez rencontrer dans le cadre de l’AEPE et les compétences dont vous disposez pour relever ces défis. </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4</a:t>
            </a:fld>
            <a:endParaRPr lang="en-US"/>
          </a:p>
        </p:txBody>
      </p:sp>
      <p:sp>
        <p:nvSpPr>
          <p:cNvPr id="7" name="Content Placeholder 6">
            <a:extLst>
              <a:ext uri="{FF2B5EF4-FFF2-40B4-BE49-F238E27FC236}">
                <a16:creationId xmlns:a16="http://schemas.microsoft.com/office/drawing/2014/main" id="{B0058723-C7BF-645E-D3EB-47CB6CE8D8E3}"/>
              </a:ext>
            </a:extLst>
          </p:cNvPr>
          <p:cNvSpPr>
            <a:spLocks noGrp="1"/>
          </p:cNvSpPr>
          <p:nvPr>
            <p:ph idx="13"/>
          </p:nvPr>
        </p:nvSpPr>
        <p:spPr/>
        <p:txBody>
          <a:bodyPr/>
          <a:lstStyle/>
          <a:p>
            <a:pPr>
              <a:lnSpc>
                <a:spcPct val="100000"/>
              </a:lnSpc>
            </a:pPr>
            <a:r>
              <a:rPr lang="fr-FR" sz="1200" b="0">
                <a:solidFill>
                  <a:schemeClr val="tx1"/>
                </a:solidFill>
              </a:rPr>
              <a:t>Le module 7 présente les différentes mesures qui peuvent être utilisées par les collectivités locales pour traiter l'AEPE.</a:t>
            </a:r>
            <a:br>
              <a:rPr lang="fr-FR" sz="1200" b="0">
                <a:solidFill>
                  <a:schemeClr val="tx1"/>
                </a:solidFill>
              </a:rPr>
            </a:br>
            <a:r>
              <a:rPr lang="fr-FR" sz="1200" b="0">
                <a:solidFill>
                  <a:schemeClr val="tx1"/>
                </a:solidFill>
              </a:rPr>
              <a:t> </a:t>
            </a:r>
            <a:br>
              <a:rPr lang="fr-FR" sz="1200" b="0">
                <a:solidFill>
                  <a:schemeClr val="tx1"/>
                </a:solidFill>
              </a:rPr>
            </a:br>
            <a:r>
              <a:rPr lang="fr-FR" sz="1200" b="0">
                <a:solidFill>
                  <a:schemeClr val="tx1"/>
                </a:solidFill>
              </a:rPr>
              <a:t>Parmi les mesures présentées dans ce module, vous pouvez choisir la plus appropriée et la plus pertinente pour votre collectivité locale, en vous basant sur vos connaissances en matière d’AEPE acquises dans les modules 1 à 6. </a:t>
            </a:r>
          </a:p>
          <a:p>
            <a:pPr>
              <a:lnSpc>
                <a:spcPct val="100000"/>
              </a:lnSpc>
            </a:pPr>
            <a:r>
              <a:rPr lang="fr-FR" sz="1200" b="0">
                <a:solidFill>
                  <a:schemeClr val="tx1"/>
                </a:solidFill>
              </a:rPr>
              <a:t>Enfin, le module 8 rassemble les sept modules précédents pour promouvoir des solutions d’AEPE spécifiques, tout en soulignant ses </a:t>
            </a:r>
            <a:r>
              <a:rPr lang="fr-FR" sz="1200" b="0" err="1">
                <a:solidFill>
                  <a:schemeClr val="tx1"/>
                </a:solidFill>
              </a:rPr>
              <a:t>co</a:t>
            </a:r>
            <a:r>
              <a:rPr lang="fr-FR" sz="1200" b="0">
                <a:solidFill>
                  <a:schemeClr val="tx1"/>
                </a:solidFill>
              </a:rPr>
              <a:t>-bénéfices. </a:t>
            </a:r>
          </a:p>
          <a:p>
            <a:pPr>
              <a:lnSpc>
                <a:spcPct val="100000"/>
              </a:lnSpc>
            </a:pPr>
            <a:r>
              <a:rPr lang="fr-FR" sz="1200" b="0">
                <a:solidFill>
                  <a:schemeClr val="tx1"/>
                </a:solidFill>
              </a:rPr>
              <a:t>Le reste de cette section présente une vue d'ensemble plus détaillée de chaque module.</a:t>
            </a:r>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8" y="685800"/>
            <a:ext cx="6866510" cy="990600"/>
          </a:xfrm>
        </p:spPr>
        <p:txBody>
          <a:bodyPr/>
          <a:lstStyle/>
          <a:p>
            <a:r>
              <a:rPr lang="fr-FR">
                <a:solidFill>
                  <a:schemeClr val="accent6"/>
                </a:solidFill>
              </a:rPr>
              <a:t>Orientation des modules de la boîte à outils</a:t>
            </a:r>
            <a:endParaRPr lang="en-GB">
              <a:solidFill>
                <a:schemeClr val="accent6"/>
              </a:solidFill>
            </a:endParaRPr>
          </a:p>
        </p:txBody>
      </p:sp>
    </p:spTree>
    <p:extLst>
      <p:ext uri="{BB962C8B-B14F-4D97-AF65-F5344CB8AC3E}">
        <p14:creationId xmlns:p14="http://schemas.microsoft.com/office/powerpoint/2010/main" val="54206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51AF8-406C-AEDC-A089-F2E561D9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745E7-3F35-CBD4-44A2-B899A55D3CD7}"/>
              </a:ext>
            </a:extLst>
          </p:cNvPr>
          <p:cNvSpPr>
            <a:spLocks noGrp="1"/>
          </p:cNvSpPr>
          <p:nvPr>
            <p:ph type="title"/>
          </p:nvPr>
        </p:nvSpPr>
        <p:spPr>
          <a:xfrm>
            <a:off x="681037" y="685800"/>
            <a:ext cx="8645083" cy="990600"/>
          </a:xfrm>
        </p:spPr>
        <p:txBody>
          <a:bodyPr>
            <a:noAutofit/>
          </a:bodyPr>
          <a:lstStyle/>
          <a:p>
            <a:r>
              <a:rPr lang="en-GB" sz="1400" b="0">
                <a:solidFill>
                  <a:srgbClr val="1C3567"/>
                </a:solidFill>
              </a:rPr>
              <a:t>Fiche de diagnostic</a:t>
            </a:r>
            <a:br>
              <a:rPr lang="en-GB">
                <a:solidFill>
                  <a:srgbClr val="1C3567"/>
                </a:solidFill>
              </a:rPr>
            </a:br>
            <a:r>
              <a:rPr lang="fr-FR">
                <a:solidFill>
                  <a:srgbClr val="1C3567"/>
                </a:solidFill>
              </a:rPr>
              <a:t>Connaître les acteurs de l’AEPE</a:t>
            </a:r>
            <a:br>
              <a:rPr lang="fr-FR">
                <a:solidFill>
                  <a:srgbClr val="1C3567"/>
                </a:solidFill>
              </a:rPr>
            </a:br>
            <a:br>
              <a:rPr lang="en-GB" b="0">
                <a:solidFill>
                  <a:srgbClr val="1C3567"/>
                </a:solidFill>
              </a:rPr>
            </a:br>
            <a:endParaRPr lang="en-GB">
              <a:solidFill>
                <a:srgbClr val="1C3567"/>
              </a:solidFill>
            </a:endParaRPr>
          </a:p>
        </p:txBody>
      </p:sp>
      <p:sp>
        <p:nvSpPr>
          <p:cNvPr id="3" name="Content Placeholder 2">
            <a:extLst>
              <a:ext uri="{FF2B5EF4-FFF2-40B4-BE49-F238E27FC236}">
                <a16:creationId xmlns:a16="http://schemas.microsoft.com/office/drawing/2014/main" id="{F1DA7C2F-D1FD-1CC1-989A-90E0673B14ED}"/>
              </a:ext>
            </a:extLst>
          </p:cNvPr>
          <p:cNvSpPr>
            <a:spLocks noGrp="1"/>
          </p:cNvSpPr>
          <p:nvPr>
            <p:ph idx="13"/>
          </p:nvPr>
        </p:nvSpPr>
        <p:spPr/>
        <p:txBody>
          <a:bodyPr/>
          <a:lstStyle/>
          <a:p>
            <a:r>
              <a:rPr lang="fr-FR" b="0">
                <a:solidFill>
                  <a:srgbClr val="1C3567"/>
                </a:solidFill>
              </a:rPr>
              <a:t>Module 1 - Connaître les acteurs de l’AEPE</a:t>
            </a:r>
          </a:p>
        </p:txBody>
      </p:sp>
      <p:sp>
        <p:nvSpPr>
          <p:cNvPr id="4" name="Rectangle: Rounded Corners 3">
            <a:extLst>
              <a:ext uri="{FF2B5EF4-FFF2-40B4-BE49-F238E27FC236}">
                <a16:creationId xmlns:a16="http://schemas.microsoft.com/office/drawing/2014/main" id="{0ECAE2FD-3BA7-3756-3A3D-DFC339E6820B}"/>
              </a:ext>
            </a:extLst>
          </p:cNvPr>
          <p:cNvSpPr/>
          <p:nvPr/>
        </p:nvSpPr>
        <p:spPr>
          <a:xfrm>
            <a:off x="682480" y="2264940"/>
            <a:ext cx="2101924" cy="2183235"/>
          </a:xfrm>
          <a:prstGeom prst="roundRect">
            <a:avLst>
              <a:gd name="adj" fmla="val 7765"/>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Les parties prenantes au niveau national</a:t>
            </a:r>
            <a:endParaRPr kumimoji="0" lang="fr-FR" sz="1050" b="0" i="0" u="none" strike="noStrike" kern="1200" cap="none" spc="0" normalizeH="0" baseline="0" noProof="0" err="1">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CE79492-E070-1B91-B804-E4031EDAA348}"/>
              </a:ext>
            </a:extLst>
          </p:cNvPr>
          <p:cNvSpPr/>
          <p:nvPr/>
        </p:nvSpPr>
        <p:spPr>
          <a:xfrm>
            <a:off x="2830362" y="2253842"/>
            <a:ext cx="2101924" cy="2183235"/>
          </a:xfrm>
          <a:prstGeom prst="roundRect">
            <a:avLst>
              <a:gd name="adj" fmla="val 6830"/>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Les parties prenantes au niveau régional</a:t>
            </a:r>
          </a:p>
        </p:txBody>
      </p:sp>
      <p:sp>
        <p:nvSpPr>
          <p:cNvPr id="6" name="Rectangle: Rounded Corners 5">
            <a:extLst>
              <a:ext uri="{FF2B5EF4-FFF2-40B4-BE49-F238E27FC236}">
                <a16:creationId xmlns:a16="http://schemas.microsoft.com/office/drawing/2014/main" id="{B1BA7F6F-73EC-F8B3-2D79-6DA429D6E024}"/>
              </a:ext>
            </a:extLst>
          </p:cNvPr>
          <p:cNvSpPr/>
          <p:nvPr/>
        </p:nvSpPr>
        <p:spPr>
          <a:xfrm>
            <a:off x="4973715" y="2264939"/>
            <a:ext cx="2098592" cy="2183235"/>
          </a:xfrm>
          <a:prstGeom prst="roundRect">
            <a:avLst>
              <a:gd name="adj" fmla="val 5893"/>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Les parties prenantes au niveau municipal</a:t>
            </a:r>
          </a:p>
        </p:txBody>
      </p:sp>
      <p:sp>
        <p:nvSpPr>
          <p:cNvPr id="7" name="Rectangle: Rounded Corners 6">
            <a:extLst>
              <a:ext uri="{FF2B5EF4-FFF2-40B4-BE49-F238E27FC236}">
                <a16:creationId xmlns:a16="http://schemas.microsoft.com/office/drawing/2014/main" id="{CB2EE7E5-5B25-7299-5338-C5FC52A21007}"/>
              </a:ext>
            </a:extLst>
          </p:cNvPr>
          <p:cNvSpPr/>
          <p:nvPr/>
        </p:nvSpPr>
        <p:spPr>
          <a:xfrm>
            <a:off x="7121598" y="2264939"/>
            <a:ext cx="2098592" cy="2183235"/>
          </a:xfrm>
          <a:prstGeom prst="roundRect">
            <a:avLst>
              <a:gd name="adj" fmla="val 9172"/>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Les acteurs communautaires</a:t>
            </a:r>
          </a:p>
        </p:txBody>
      </p:sp>
      <p:sp>
        <p:nvSpPr>
          <p:cNvPr id="8" name="Rectangle: Rounded Corners 7">
            <a:extLst>
              <a:ext uri="{FF2B5EF4-FFF2-40B4-BE49-F238E27FC236}">
                <a16:creationId xmlns:a16="http://schemas.microsoft.com/office/drawing/2014/main" id="{1A1E2A43-319C-E6A3-1DBD-F6F6B1CCEC6A}"/>
              </a:ext>
            </a:extLst>
          </p:cNvPr>
          <p:cNvSpPr/>
          <p:nvPr/>
        </p:nvSpPr>
        <p:spPr>
          <a:xfrm>
            <a:off x="685810" y="1841555"/>
            <a:ext cx="8534390" cy="423385"/>
          </a:xfrm>
          <a:prstGeom prst="roundRect">
            <a:avLst/>
          </a:prstGeom>
          <a:solidFill>
            <a:srgbClr val="1C356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Quelles sont les principales parties prenantes concernées par les différents actifs de l’AEPE? </a:t>
            </a:r>
            <a:endParaRPr kumimoji="0" lang="fr-FR" sz="1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5C1D85E8-283F-090D-E00A-BD9FDD3B6999}"/>
              </a:ext>
            </a:extLst>
          </p:cNvPr>
          <p:cNvSpPr/>
          <p:nvPr/>
        </p:nvSpPr>
        <p:spPr>
          <a:xfrm>
            <a:off x="685800" y="4576979"/>
            <a:ext cx="8538688" cy="537550"/>
          </a:xfrm>
          <a:prstGeom prst="roundRect">
            <a:avLst/>
          </a:prstGeom>
          <a:solidFill>
            <a:srgbClr val="1C356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Quels sont les autres groupes importants qui doivent bénéficier d'un espace et d'opportunités pour participer et mettre en oeuvre des mesures?</a:t>
            </a:r>
          </a:p>
        </p:txBody>
      </p:sp>
      <p:sp>
        <p:nvSpPr>
          <p:cNvPr id="10" name="Rectangle: Rounded Corners 9">
            <a:extLst>
              <a:ext uri="{FF2B5EF4-FFF2-40B4-BE49-F238E27FC236}">
                <a16:creationId xmlns:a16="http://schemas.microsoft.com/office/drawing/2014/main" id="{046C4C16-143F-FCFE-25DA-798185D77D58}"/>
              </a:ext>
            </a:extLst>
          </p:cNvPr>
          <p:cNvSpPr/>
          <p:nvPr/>
        </p:nvSpPr>
        <p:spPr>
          <a:xfrm>
            <a:off x="685800" y="5114530"/>
            <a:ext cx="8538688" cy="1057670"/>
          </a:xfrm>
          <a:prstGeom prst="roundRect">
            <a:avLst>
              <a:gd name="adj" fmla="val 7617"/>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3E4DEAE4-35ED-A5A2-2EFE-0F9822A436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40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3" name="Oval 22">
            <a:hlinkClick r:id="rId3" action="ppaction://hlinksldjump"/>
            <a:extLst>
              <a:ext uri="{FF2B5EF4-FFF2-40B4-BE49-F238E27FC236}">
                <a16:creationId xmlns:a16="http://schemas.microsoft.com/office/drawing/2014/main" id="{A2E7C226-AEB2-4D6E-AA25-34E25638E1C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46EDD462-2568-49E0-9A6A-0F62A5A94A9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3" action="ppaction://hlinksldjump"/>
            <a:extLst>
              <a:ext uri="{FF2B5EF4-FFF2-40B4-BE49-F238E27FC236}">
                <a16:creationId xmlns:a16="http://schemas.microsoft.com/office/drawing/2014/main" id="{3B77B039-2AB9-465F-B93D-BE1B3DDEEFE9}"/>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5" action="ppaction://hlinksldjump"/>
            <a:extLst>
              <a:ext uri="{FF2B5EF4-FFF2-40B4-BE49-F238E27FC236}">
                <a16:creationId xmlns:a16="http://schemas.microsoft.com/office/drawing/2014/main" id="{EE7CD00C-4C92-49B0-9B59-801D1ED56FF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6" action="ppaction://hlinksldjump"/>
            <a:extLst>
              <a:ext uri="{FF2B5EF4-FFF2-40B4-BE49-F238E27FC236}">
                <a16:creationId xmlns:a16="http://schemas.microsoft.com/office/drawing/2014/main" id="{671A49F6-D4C5-4B00-8424-45DEE48A0D8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7" action="ppaction://hlinksldjump"/>
            <a:extLst>
              <a:ext uri="{FF2B5EF4-FFF2-40B4-BE49-F238E27FC236}">
                <a16:creationId xmlns:a16="http://schemas.microsoft.com/office/drawing/2014/main" id="{D01FB770-A10F-4E88-9CA6-A1F0EA150473}"/>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8" action="ppaction://hlinksldjump"/>
            <a:extLst>
              <a:ext uri="{FF2B5EF4-FFF2-40B4-BE49-F238E27FC236}">
                <a16:creationId xmlns:a16="http://schemas.microsoft.com/office/drawing/2014/main" id="{8B5F15F7-464E-4652-8CFD-9F86CC88F743}"/>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9" action="ppaction://hlinksldjump"/>
            <a:extLst>
              <a:ext uri="{FF2B5EF4-FFF2-40B4-BE49-F238E27FC236}">
                <a16:creationId xmlns:a16="http://schemas.microsoft.com/office/drawing/2014/main" id="{3A286B7E-A088-48B0-8894-8E376956425D}"/>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0" action="ppaction://hlinksldjump"/>
            <a:extLst>
              <a:ext uri="{FF2B5EF4-FFF2-40B4-BE49-F238E27FC236}">
                <a16:creationId xmlns:a16="http://schemas.microsoft.com/office/drawing/2014/main" id="{5981C1D4-84F8-485D-B191-932CA4BACCF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1" action="ppaction://hlinksldjump"/>
            <a:extLst>
              <a:ext uri="{FF2B5EF4-FFF2-40B4-BE49-F238E27FC236}">
                <a16:creationId xmlns:a16="http://schemas.microsoft.com/office/drawing/2014/main" id="{34F64192-6F22-460A-97CA-504AE933244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23FBE682-5F2C-4FAE-AA85-375662A4292C}"/>
              </a:ext>
            </a:extLst>
          </p:cNvPr>
          <p:cNvGrpSpPr/>
          <p:nvPr/>
        </p:nvGrpSpPr>
        <p:grpSpPr>
          <a:xfrm>
            <a:off x="9597323" y="1329772"/>
            <a:ext cx="146522" cy="280390"/>
            <a:chOff x="5545138" y="625475"/>
            <a:chExt cx="1489075" cy="2849563"/>
          </a:xfrm>
        </p:grpSpPr>
        <p:sp>
          <p:nvSpPr>
            <p:cNvPr id="34" name="Freeform 117">
              <a:extLst>
                <a:ext uri="{FF2B5EF4-FFF2-40B4-BE49-F238E27FC236}">
                  <a16:creationId xmlns:a16="http://schemas.microsoft.com/office/drawing/2014/main" id="{65EA4F0B-9A27-42B4-9B74-AA3E9682A6A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0">
              <a:extLst>
                <a:ext uri="{FF2B5EF4-FFF2-40B4-BE49-F238E27FC236}">
                  <a16:creationId xmlns:a16="http://schemas.microsoft.com/office/drawing/2014/main" id="{4F33010C-103B-4ABF-9651-99B40503582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5776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799" y="685800"/>
            <a:ext cx="8214353" cy="2387600"/>
          </a:xfrm>
        </p:spPr>
        <p:txBody>
          <a:bodyPr>
            <a:normAutofit fontScale="90000"/>
          </a:bodyPr>
          <a:lstStyle/>
          <a:p>
            <a:r>
              <a:rPr lang="en-GB" b="0">
                <a:solidFill>
                  <a:schemeClr val="bg1"/>
                </a:solidFill>
              </a:rPr>
              <a:t>Module 2</a:t>
            </a:r>
            <a:br>
              <a:rPr lang="en-GB">
                <a:solidFill>
                  <a:schemeClr val="bg1"/>
                </a:solidFill>
              </a:rPr>
            </a:br>
            <a:r>
              <a:rPr lang="fr-FR">
                <a:solidFill>
                  <a:schemeClr val="bg1"/>
                </a:solidFill>
              </a:rPr>
              <a:t>Utiliser les témoignages comme données</a:t>
            </a:r>
            <a:endParaRPr lang="en-GB">
              <a:solidFill>
                <a:schemeClr val="bg1"/>
              </a:solidFill>
            </a:endParaRP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1D84FC69-2E7B-C1A3-D58F-D532E393DEE7}"/>
              </a:ext>
            </a:extLst>
          </p:cNvPr>
          <p:cNvSpPr>
            <a:spLocks noGrp="1"/>
          </p:cNvSpPr>
          <p:nvPr>
            <p:ph type="sldNum" sz="quarter" idx="12"/>
          </p:nvPr>
        </p:nvSpPr>
        <p:spPr/>
        <p:txBody>
          <a:bodyPr/>
          <a:lstStyle/>
          <a:p>
            <a:fld id="{CE97AC88-B9C7-4AEF-9990-0777AFA0136D}" type="slidenum">
              <a:rPr lang="en-US" smtClean="0"/>
              <a:t>41</a:t>
            </a:fld>
            <a:endParaRPr lang="en-US"/>
          </a:p>
        </p:txBody>
      </p:sp>
      <p:grpSp>
        <p:nvGrpSpPr>
          <p:cNvPr id="5" name="Group 4">
            <a:extLst>
              <a:ext uri="{FF2B5EF4-FFF2-40B4-BE49-F238E27FC236}">
                <a16:creationId xmlns:a16="http://schemas.microsoft.com/office/drawing/2014/main" id="{ABC71576-C90C-10D5-4A72-3C3D94E05C88}"/>
              </a:ext>
            </a:extLst>
          </p:cNvPr>
          <p:cNvGrpSpPr/>
          <p:nvPr/>
        </p:nvGrpSpPr>
        <p:grpSpPr>
          <a:xfrm>
            <a:off x="6298325" y="2371465"/>
            <a:ext cx="2655062" cy="3799605"/>
            <a:chOff x="5214938" y="2097088"/>
            <a:chExt cx="633412" cy="906463"/>
          </a:xfrm>
        </p:grpSpPr>
        <p:sp>
          <p:nvSpPr>
            <p:cNvPr id="6" name="Freeform 1834">
              <a:extLst>
                <a:ext uri="{FF2B5EF4-FFF2-40B4-BE49-F238E27FC236}">
                  <a16:creationId xmlns:a16="http://schemas.microsoft.com/office/drawing/2014/main" id="{723503E0-1BB9-490F-95CC-D68F18F40F5F}"/>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835">
              <a:extLst>
                <a:ext uri="{FF2B5EF4-FFF2-40B4-BE49-F238E27FC236}">
                  <a16:creationId xmlns:a16="http://schemas.microsoft.com/office/drawing/2014/main" id="{9B498745-D34C-F5D5-FD32-F1AA009D3421}"/>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836">
              <a:extLst>
                <a:ext uri="{FF2B5EF4-FFF2-40B4-BE49-F238E27FC236}">
                  <a16:creationId xmlns:a16="http://schemas.microsoft.com/office/drawing/2014/main" id="{2B77CFAE-7ACE-84AD-09B3-D636BD7E5DC9}"/>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837">
              <a:extLst>
                <a:ext uri="{FF2B5EF4-FFF2-40B4-BE49-F238E27FC236}">
                  <a16:creationId xmlns:a16="http://schemas.microsoft.com/office/drawing/2014/main" id="{74438618-8768-BEA1-02A1-7301A2B3D556}"/>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38">
              <a:extLst>
                <a:ext uri="{FF2B5EF4-FFF2-40B4-BE49-F238E27FC236}">
                  <a16:creationId xmlns:a16="http://schemas.microsoft.com/office/drawing/2014/main" id="{D5DDA698-C006-F951-7E5B-1A4C91F64639}"/>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39">
              <a:extLst>
                <a:ext uri="{FF2B5EF4-FFF2-40B4-BE49-F238E27FC236}">
                  <a16:creationId xmlns:a16="http://schemas.microsoft.com/office/drawing/2014/main" id="{AEF35BCE-FD7D-ADA8-FF25-8B4431D1FC6B}"/>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40">
              <a:extLst>
                <a:ext uri="{FF2B5EF4-FFF2-40B4-BE49-F238E27FC236}">
                  <a16:creationId xmlns:a16="http://schemas.microsoft.com/office/drawing/2014/main" id="{62CC67DE-2F96-CB2F-50C8-88A3A368A866}"/>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41">
              <a:extLst>
                <a:ext uri="{FF2B5EF4-FFF2-40B4-BE49-F238E27FC236}">
                  <a16:creationId xmlns:a16="http://schemas.microsoft.com/office/drawing/2014/main" id="{0EEB9929-3D56-7170-896F-A4C809EC7C13}"/>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42">
              <a:extLst>
                <a:ext uri="{FF2B5EF4-FFF2-40B4-BE49-F238E27FC236}">
                  <a16:creationId xmlns:a16="http://schemas.microsoft.com/office/drawing/2014/main" id="{FCAA327B-25F9-EE89-865A-4E978F8D3FC6}"/>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43">
              <a:extLst>
                <a:ext uri="{FF2B5EF4-FFF2-40B4-BE49-F238E27FC236}">
                  <a16:creationId xmlns:a16="http://schemas.microsoft.com/office/drawing/2014/main" id="{11D02A2C-E599-6975-97F6-D4C796F15CA5}"/>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44">
              <a:extLst>
                <a:ext uri="{FF2B5EF4-FFF2-40B4-BE49-F238E27FC236}">
                  <a16:creationId xmlns:a16="http://schemas.microsoft.com/office/drawing/2014/main" id="{9AC332E5-7838-D908-D29D-219013FD964C}"/>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45">
              <a:extLst>
                <a:ext uri="{FF2B5EF4-FFF2-40B4-BE49-F238E27FC236}">
                  <a16:creationId xmlns:a16="http://schemas.microsoft.com/office/drawing/2014/main" id="{816FCA3E-3442-E8A2-415A-2478D048584C}"/>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46">
              <a:extLst>
                <a:ext uri="{FF2B5EF4-FFF2-40B4-BE49-F238E27FC236}">
                  <a16:creationId xmlns:a16="http://schemas.microsoft.com/office/drawing/2014/main" id="{4C42AA08-9250-2E97-DB6A-D8B6A1FDC379}"/>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47">
              <a:extLst>
                <a:ext uri="{FF2B5EF4-FFF2-40B4-BE49-F238E27FC236}">
                  <a16:creationId xmlns:a16="http://schemas.microsoft.com/office/drawing/2014/main" id="{E0401333-9BFD-939C-5F65-E6B8AD74FA87}"/>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48">
              <a:extLst>
                <a:ext uri="{FF2B5EF4-FFF2-40B4-BE49-F238E27FC236}">
                  <a16:creationId xmlns:a16="http://schemas.microsoft.com/office/drawing/2014/main" id="{A570240A-61B1-94C0-DCB6-8327BF97A8BB}"/>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49">
              <a:extLst>
                <a:ext uri="{FF2B5EF4-FFF2-40B4-BE49-F238E27FC236}">
                  <a16:creationId xmlns:a16="http://schemas.microsoft.com/office/drawing/2014/main" id="{F6F80EBF-9859-04D4-E6F3-53EDBDF1CE38}"/>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50">
              <a:extLst>
                <a:ext uri="{FF2B5EF4-FFF2-40B4-BE49-F238E27FC236}">
                  <a16:creationId xmlns:a16="http://schemas.microsoft.com/office/drawing/2014/main" id="{025C9787-7DF5-FE17-5B9E-F499683EDC64}"/>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51">
              <a:extLst>
                <a:ext uri="{FF2B5EF4-FFF2-40B4-BE49-F238E27FC236}">
                  <a16:creationId xmlns:a16="http://schemas.microsoft.com/office/drawing/2014/main" id="{BC24A5C5-9B17-0FB9-8DBB-B7E75CA5E708}"/>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52">
              <a:extLst>
                <a:ext uri="{FF2B5EF4-FFF2-40B4-BE49-F238E27FC236}">
                  <a16:creationId xmlns:a16="http://schemas.microsoft.com/office/drawing/2014/main" id="{7FB00F59-98BA-1265-C304-7C3229302AF4}"/>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53">
              <a:extLst>
                <a:ext uri="{FF2B5EF4-FFF2-40B4-BE49-F238E27FC236}">
                  <a16:creationId xmlns:a16="http://schemas.microsoft.com/office/drawing/2014/main" id="{BDC98979-0C8D-5E85-80BC-0FEC37EC2DBB}"/>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54">
              <a:extLst>
                <a:ext uri="{FF2B5EF4-FFF2-40B4-BE49-F238E27FC236}">
                  <a16:creationId xmlns:a16="http://schemas.microsoft.com/office/drawing/2014/main" id="{DDF843BC-9EEE-4D55-4D3A-57FBBA13BF9B}"/>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55">
              <a:extLst>
                <a:ext uri="{FF2B5EF4-FFF2-40B4-BE49-F238E27FC236}">
                  <a16:creationId xmlns:a16="http://schemas.microsoft.com/office/drawing/2014/main" id="{53A00944-880B-375E-0B99-6B42566F3364}"/>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56">
              <a:extLst>
                <a:ext uri="{FF2B5EF4-FFF2-40B4-BE49-F238E27FC236}">
                  <a16:creationId xmlns:a16="http://schemas.microsoft.com/office/drawing/2014/main" id="{64B2420A-100C-A7E8-E8B4-E77B2B37592D}"/>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57">
              <a:extLst>
                <a:ext uri="{FF2B5EF4-FFF2-40B4-BE49-F238E27FC236}">
                  <a16:creationId xmlns:a16="http://schemas.microsoft.com/office/drawing/2014/main" id="{598721A0-4CAF-E68A-D24F-AF593E318463}"/>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58">
              <a:extLst>
                <a:ext uri="{FF2B5EF4-FFF2-40B4-BE49-F238E27FC236}">
                  <a16:creationId xmlns:a16="http://schemas.microsoft.com/office/drawing/2014/main" id="{29E45948-67ED-ADC1-4FEA-EF99E4EA6541}"/>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59">
              <a:extLst>
                <a:ext uri="{FF2B5EF4-FFF2-40B4-BE49-F238E27FC236}">
                  <a16:creationId xmlns:a16="http://schemas.microsoft.com/office/drawing/2014/main" id="{C8D7EAA5-B52A-7791-EB81-0676F6209442}"/>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60">
              <a:extLst>
                <a:ext uri="{FF2B5EF4-FFF2-40B4-BE49-F238E27FC236}">
                  <a16:creationId xmlns:a16="http://schemas.microsoft.com/office/drawing/2014/main" id="{1E8AEF45-7ECC-CCD4-1D24-F222DEF90554}"/>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61">
              <a:extLst>
                <a:ext uri="{FF2B5EF4-FFF2-40B4-BE49-F238E27FC236}">
                  <a16:creationId xmlns:a16="http://schemas.microsoft.com/office/drawing/2014/main" id="{A4C0E925-B56E-734B-85D7-032EDADA9BF5}"/>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62">
              <a:extLst>
                <a:ext uri="{FF2B5EF4-FFF2-40B4-BE49-F238E27FC236}">
                  <a16:creationId xmlns:a16="http://schemas.microsoft.com/office/drawing/2014/main" id="{D84DF9A5-9930-DD71-3090-EDB9CB4CE8CC}"/>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Oval 54">
            <a:hlinkClick r:id="rId3" action="ppaction://hlinksldjump"/>
            <a:extLst>
              <a:ext uri="{FF2B5EF4-FFF2-40B4-BE49-F238E27FC236}">
                <a16:creationId xmlns:a16="http://schemas.microsoft.com/office/drawing/2014/main" id="{4947345E-387D-4CC6-A23D-A477BA82C1C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6" name="Oval 55">
            <a:hlinkClick r:id="rId4" action="ppaction://hlinksldjump"/>
            <a:extLst>
              <a:ext uri="{FF2B5EF4-FFF2-40B4-BE49-F238E27FC236}">
                <a16:creationId xmlns:a16="http://schemas.microsoft.com/office/drawing/2014/main" id="{FF2B6492-5334-44EE-B569-8A09EDFD7ED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7" name="Oval 56">
            <a:hlinkClick r:id="rId3" action="ppaction://hlinksldjump"/>
            <a:extLst>
              <a:ext uri="{FF2B5EF4-FFF2-40B4-BE49-F238E27FC236}">
                <a16:creationId xmlns:a16="http://schemas.microsoft.com/office/drawing/2014/main" id="{B9626F6F-EA12-470F-944D-4CF199B677D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8" name="Oval 57">
            <a:hlinkClick r:id="rId5" action="ppaction://hlinksldjump"/>
            <a:extLst>
              <a:ext uri="{FF2B5EF4-FFF2-40B4-BE49-F238E27FC236}">
                <a16:creationId xmlns:a16="http://schemas.microsoft.com/office/drawing/2014/main" id="{263EE1F3-4716-4C05-AF66-127181D8A312}"/>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9" name="Oval 58">
            <a:hlinkClick r:id="rId6" action="ppaction://hlinksldjump"/>
            <a:extLst>
              <a:ext uri="{FF2B5EF4-FFF2-40B4-BE49-F238E27FC236}">
                <a16:creationId xmlns:a16="http://schemas.microsoft.com/office/drawing/2014/main" id="{5528FA06-0EB7-474B-835A-1831FC18220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0" name="Oval 59">
            <a:hlinkClick r:id="rId7" action="ppaction://hlinksldjump"/>
            <a:extLst>
              <a:ext uri="{FF2B5EF4-FFF2-40B4-BE49-F238E27FC236}">
                <a16:creationId xmlns:a16="http://schemas.microsoft.com/office/drawing/2014/main" id="{B04F96DD-6C93-4F12-A639-DF8A55E636A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hlinkClick r:id="rId8" action="ppaction://hlinksldjump"/>
            <a:extLst>
              <a:ext uri="{FF2B5EF4-FFF2-40B4-BE49-F238E27FC236}">
                <a16:creationId xmlns:a16="http://schemas.microsoft.com/office/drawing/2014/main" id="{7427BBB3-5D80-4F89-B264-2E0BD7FB411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hlinkClick r:id="rId9" action="ppaction://hlinksldjump"/>
            <a:extLst>
              <a:ext uri="{FF2B5EF4-FFF2-40B4-BE49-F238E27FC236}">
                <a16:creationId xmlns:a16="http://schemas.microsoft.com/office/drawing/2014/main" id="{1F2E7D32-CA7F-40C1-8ED7-04FEC76C272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hlinkClick r:id="rId10" action="ppaction://hlinksldjump"/>
            <a:extLst>
              <a:ext uri="{FF2B5EF4-FFF2-40B4-BE49-F238E27FC236}">
                <a16:creationId xmlns:a16="http://schemas.microsoft.com/office/drawing/2014/main" id="{52E5B6C5-93DB-4567-A98F-6AB69070A8C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hlinkClick r:id="rId11" action="ppaction://hlinksldjump"/>
            <a:extLst>
              <a:ext uri="{FF2B5EF4-FFF2-40B4-BE49-F238E27FC236}">
                <a16:creationId xmlns:a16="http://schemas.microsoft.com/office/drawing/2014/main" id="{A20A8E69-99CD-4073-97DB-B9DAC2B12C3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101074AE-F392-441D-B2E0-9D6E554B8E35}"/>
              </a:ext>
            </a:extLst>
          </p:cNvPr>
          <p:cNvGrpSpPr/>
          <p:nvPr/>
        </p:nvGrpSpPr>
        <p:grpSpPr>
          <a:xfrm>
            <a:off x="9597323" y="1906121"/>
            <a:ext cx="146522" cy="280390"/>
            <a:chOff x="5545138" y="625475"/>
            <a:chExt cx="1489075" cy="2849563"/>
          </a:xfrm>
        </p:grpSpPr>
        <p:sp>
          <p:nvSpPr>
            <p:cNvPr id="66" name="Freeform 117">
              <a:extLst>
                <a:ext uri="{FF2B5EF4-FFF2-40B4-BE49-F238E27FC236}">
                  <a16:creationId xmlns:a16="http://schemas.microsoft.com/office/drawing/2014/main" id="{4319D353-CEF5-4D6F-932D-23C7D56A39F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20">
              <a:extLst>
                <a:ext uri="{FF2B5EF4-FFF2-40B4-BE49-F238E27FC236}">
                  <a16:creationId xmlns:a16="http://schemas.microsoft.com/office/drawing/2014/main" id="{6E22AF71-8999-433F-BB07-7BC1212D100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9705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lnSpcReduction="10000"/>
          </a:bodyPr>
          <a:lstStyle/>
          <a:p>
            <a:pPr marL="0" indent="0">
              <a:lnSpc>
                <a:spcPct val="120000"/>
              </a:lnSpc>
              <a:spcBef>
                <a:spcPts val="0"/>
              </a:spcBef>
              <a:buClr>
                <a:schemeClr val="lt1"/>
              </a:buClr>
              <a:buSzPct val="100000"/>
            </a:pPr>
            <a:r>
              <a:rPr lang="fr-FR" sz="1200" b="0">
                <a:solidFill>
                  <a:schemeClr val="bg1"/>
                </a:solidFill>
              </a:rPr>
              <a:t>La compréhension des expériences concrètes est essentielle pour obtenir une vue d’ensemble de la situation de l’AEPE dans votre contexte. Le PAEPE vise à compléter les indicateurs existants dans le cadre du </a:t>
            </a:r>
            <a:r>
              <a:rPr lang="fr-FR" sz="1200" b="0" u="sng">
                <a:solidFill>
                  <a:schemeClr val="bg1"/>
                </a:solidFill>
                <a:hlinkClick r:id="rId3">
                  <a:extLst>
                    <a:ext uri="{A12FA001-AC4F-418D-AE19-62706E023703}">
                      <ahyp:hlinkClr xmlns:ahyp="http://schemas.microsoft.com/office/drawing/2018/hyperlinkcolor" val="tx"/>
                    </a:ext>
                  </a:extLst>
                </a:hlinkClick>
              </a:rPr>
              <a:t>CRF</a:t>
            </a:r>
            <a:r>
              <a:rPr lang="fr-FR" sz="1200" b="0">
                <a:solidFill>
                  <a:schemeClr val="bg1"/>
                </a:solidFill>
              </a:rPr>
              <a:t> en explorant l'accès à l'énergie et la précarité énergétique sous l'angle du vécu, ce qui ajoute une nuance contextuelle aux indicateurs et aux objectifs du PAEPE, tout en décryptant la signification des données. </a:t>
            </a:r>
            <a:endParaRPr lang="fr-FR" sz="1100">
              <a:solidFill>
                <a:schemeClr val="bg1"/>
              </a:solidFill>
            </a:endParaRPr>
          </a:p>
          <a:p>
            <a:pPr marL="0" indent="0">
              <a:lnSpc>
                <a:spcPct val="120000"/>
              </a:lnSpc>
              <a:buClr>
                <a:schemeClr val="lt1"/>
              </a:buClr>
              <a:buSzPct val="100000"/>
            </a:pPr>
            <a:r>
              <a:rPr lang="fr-FR" sz="1200" b="0">
                <a:solidFill>
                  <a:schemeClr val="bg1"/>
                </a:solidFill>
              </a:rPr>
              <a:t>D'un point de vue systémique, les interactions des ménages et des individus avec les systèmes de fourniture et de facturation de l'énergie mettent en évidence les solutions infrastructurelles, technologiques et politiques que les collectivités locales peuvent mettre en œuvre ou préconiser. </a:t>
            </a:r>
            <a:endParaRPr lang="fr-FR" sz="1100">
              <a:solidFill>
                <a:schemeClr val="bg1"/>
              </a:solidFill>
            </a:endParaRPr>
          </a:p>
          <a:p>
            <a:pPr marL="0" indent="0">
              <a:lnSpc>
                <a:spcPct val="120000"/>
              </a:lnSpc>
              <a:buClr>
                <a:schemeClr val="lt1"/>
              </a:buClr>
              <a:buSzPct val="100000"/>
            </a:pPr>
            <a:r>
              <a:rPr lang="fr-FR" sz="1200" b="0">
                <a:solidFill>
                  <a:schemeClr val="bg1"/>
                </a:solidFill>
              </a:rPr>
              <a:t>Au niveau communautaire, les expériences concrètes des conséquences de la précarité énergétique fournissent des données qualitatives permettant aux collectivités locales d'adapter les projets et l’aide socio-économique.</a:t>
            </a:r>
            <a:endParaRPr lang="fr-FR" sz="1100">
              <a:solidFill>
                <a:schemeClr val="bg1"/>
              </a:solidFill>
            </a:endParaRPr>
          </a:p>
          <a:p>
            <a:pPr marL="0" indent="0">
              <a:lnSpc>
                <a:spcPct val="120000"/>
              </a:lnSpc>
              <a:buSzPct val="100000"/>
            </a:pPr>
            <a:endParaRPr lang="fr-FR" sz="1100" b="0">
              <a:solidFill>
                <a:schemeClr val="bg1"/>
              </a:solidFill>
            </a:endParaRPr>
          </a:p>
          <a:p>
            <a:pPr marL="0" indent="0">
              <a:lnSpc>
                <a:spcPct val="120000"/>
              </a:lnSpc>
              <a:buSzPct val="100000"/>
            </a:pPr>
            <a:endParaRPr lang="fr-FR" sz="1100" b="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
              <a:t>Utiliser les témoignages comme données</a:t>
            </a:r>
            <a:endParaRPr lang="en-GB">
              <a:solidFill>
                <a:schemeClr val="bg1"/>
              </a:solidFill>
            </a:endParaRP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fr-FR">
                <a:solidFill>
                  <a:schemeClr val="bg1"/>
                </a:solidFill>
              </a:rPr>
              <a:t>Module 2 - Utiliser les témoignages comme données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248"/>
            </a:avLst>
          </a:prstGeom>
          <a:solidFill>
            <a:schemeClr val="bg1"/>
          </a:solidFill>
          <a:ln>
            <a:solidFill>
              <a:schemeClr val="tx2"/>
            </a:solidFill>
          </a:ln>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8CBE"/>
                </a:solidFill>
                <a:effectLst/>
                <a:uLnTx/>
                <a:uFillTx/>
                <a:latin typeface="Arial" panose="020B0604020202020204" pitchFamily="34" charset="0"/>
                <a:ea typeface="+mn-ea"/>
                <a:cs typeface="Arial" panose="020B0604020202020204" pitchFamily="34" charset="0"/>
              </a:rPr>
              <a:t>Objectifs du module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8CBE"/>
                </a:solidFill>
                <a:effectLst/>
                <a:uLnTx/>
                <a:uFillTx/>
                <a:latin typeface="Arial" panose="020B0604020202020204" pitchFamily="34" charset="0"/>
                <a:ea typeface="+mn-ea"/>
                <a:cs typeface="Arial" panose="020B0604020202020204" pitchFamily="34" charset="0"/>
              </a:rPr>
              <a:t>Réfléchir à quels témoignages sur le vécu de la communauté peuvent être utilisés comme références pour comprendre le contexte de l’AEPE dans votre collectivité locale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8CBE"/>
                </a:solidFill>
                <a:effectLst/>
                <a:uLnTx/>
                <a:uFillTx/>
                <a:latin typeface="Arial" panose="020B0604020202020204" pitchFamily="34" charset="0"/>
                <a:ea typeface="+mn-ea"/>
                <a:cs typeface="Arial" panose="020B0604020202020204" pitchFamily="34" charset="0"/>
              </a:rPr>
              <a:t>Identifier les cas où les témoignages présentent des contextes ou des solutions essentiels à prendre en compte dans les mesures d’AEPE.</a:t>
            </a:r>
          </a:p>
          <a:p>
            <a:pPr marR="0" lvl="0" algn="l" defTabSz="914400" rtl="0" eaLnBrk="1" fontAlgn="auto" latinLnBrk="0" hangingPunct="1">
              <a:lnSpc>
                <a:spcPct val="90000"/>
              </a:lnSpc>
              <a:spcBef>
                <a:spcPts val="1000"/>
              </a:spcBef>
              <a:spcAft>
                <a:spcPts val="0"/>
              </a:spcAft>
              <a:buClrTx/>
              <a:buSzTx/>
              <a:tabLst/>
              <a:defRPr/>
            </a:pPr>
            <a:endParaRPr lang="en-GB" sz="1200" b="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a:solidFill>
                  <a:srgbClr val="008CBE"/>
                </a:solidFill>
              </a:rPr>
              <a:t>Autres ressources utiles</a:t>
            </a:r>
          </a:p>
          <a:p>
            <a:pPr marL="241283" indent="-241283">
              <a:buClr>
                <a:srgbClr val="595959"/>
              </a:buClr>
              <a:buSzPts val="1000"/>
              <a:buFont typeface="Arial"/>
              <a:buChar char="•"/>
            </a:pPr>
            <a:r>
              <a:rPr lang="fr-FR" sz="1200" b="0">
                <a:solidFill>
                  <a:srgbClr val="008CBE"/>
                </a:solidFill>
              </a:rPr>
              <a:t>Soutenir les ménages en situation de précarité énergétique et vulnérables : </a:t>
            </a:r>
            <a:r>
              <a:rPr lang="fr-FR" sz="1200" b="0" u="sng">
                <a:solidFill>
                  <a:srgbClr val="008CBE"/>
                </a:solidFill>
                <a:hlinkClick r:id="rId4">
                  <a:extLst>
                    <a:ext uri="{A12FA001-AC4F-418D-AE19-62706E023703}">
                      <ahyp:hlinkClr xmlns:ahyp="http://schemas.microsoft.com/office/drawing/2018/hyperlinkcolor" val="tx"/>
                    </a:ext>
                  </a:extLst>
                </a:hlinkClick>
              </a:rPr>
              <a:t>Boîte à outils pour les autorités locales</a:t>
            </a:r>
            <a:r>
              <a:rPr lang="fr-FR" sz="1200" b="0">
                <a:solidFill>
                  <a:srgbClr val="008CBE"/>
                </a:solidFill>
              </a:rPr>
              <a:t> (seulement disponible </a:t>
            </a:r>
            <a:r>
              <a:rPr lang="fr-FR" sz="1200" b="0" u="sng">
                <a:solidFill>
                  <a:srgbClr val="008CBE"/>
                </a:solidFill>
              </a:rPr>
              <a:t>en anglais</a:t>
            </a:r>
            <a:r>
              <a:rPr lang="fr-FR" sz="1200" b="0">
                <a:solidFill>
                  <a:srgbClr val="008CBE"/>
                </a:solidFill>
              </a:rPr>
              <a:t>)</a:t>
            </a:r>
          </a:p>
          <a:p>
            <a:pPr marL="241283" indent="-241283">
              <a:buClr>
                <a:srgbClr val="222A35"/>
              </a:buClr>
              <a:buSzPts val="1000"/>
              <a:buFont typeface="Arial"/>
              <a:buChar char="•"/>
            </a:pPr>
            <a:r>
              <a:rPr lang="fr-FR" sz="1200" b="0" u="sng">
                <a:solidFill>
                  <a:srgbClr val="008CBE"/>
                </a:solidFill>
                <a:hlinkClick r:id="rId5">
                  <a:extLst>
                    <a:ext uri="{A12FA001-AC4F-418D-AE19-62706E023703}">
                      <ahyp:hlinkClr xmlns:ahyp="http://schemas.microsoft.com/office/drawing/2018/hyperlinkcolor" val="tx"/>
                    </a:ext>
                  </a:extLst>
                </a:hlinkClick>
              </a:rPr>
              <a:t>Manuel pour un Engagement Inclusif de la Communauté</a:t>
            </a:r>
            <a:r>
              <a:rPr lang="fr-FR" sz="1200" b="0">
                <a:solidFill>
                  <a:srgbClr val="008CBE"/>
                </a:solidFill>
              </a:rPr>
              <a:t> - C40 cities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a:ln>
                <a:noFill/>
              </a:ln>
              <a:solidFill>
                <a:srgbClr val="008C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a:ln>
                <a:noFill/>
              </a:ln>
              <a:solidFill>
                <a:srgbClr val="008CBE"/>
              </a:solidFill>
              <a:effectLst/>
              <a:uLnTx/>
              <a:uFillTx/>
              <a:latin typeface="Arial" panose="020B0604020202020204" pitchFamily="34" charset="0"/>
              <a:ea typeface="+mn-ea"/>
              <a:cs typeface="Arial" panose="020B0604020202020204" pitchFamily="34" charset="0"/>
            </a:endParaRPr>
          </a:p>
        </p:txBody>
      </p:sp>
      <p:sp>
        <p:nvSpPr>
          <p:cNvPr id="17" name="Oval 16">
            <a:hlinkClick r:id="rId6" action="ppaction://hlinksldjump"/>
            <a:extLst>
              <a:ext uri="{FF2B5EF4-FFF2-40B4-BE49-F238E27FC236}">
                <a16:creationId xmlns:a16="http://schemas.microsoft.com/office/drawing/2014/main" id="{62B09453-C111-4CBC-B70A-0C556319B71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7" action="ppaction://hlinksldjump"/>
            <a:extLst>
              <a:ext uri="{FF2B5EF4-FFF2-40B4-BE49-F238E27FC236}">
                <a16:creationId xmlns:a16="http://schemas.microsoft.com/office/drawing/2014/main" id="{83115EF3-7496-49F5-9E5A-63D177C9DEA3}"/>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3C562BE7-4667-4C1E-9B4D-3D4E24F9E7A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8" action="ppaction://hlinksldjump"/>
            <a:extLst>
              <a:ext uri="{FF2B5EF4-FFF2-40B4-BE49-F238E27FC236}">
                <a16:creationId xmlns:a16="http://schemas.microsoft.com/office/drawing/2014/main" id="{07CB1A45-C35D-491E-9C49-93F61671317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9" action="ppaction://hlinksldjump"/>
            <a:extLst>
              <a:ext uri="{FF2B5EF4-FFF2-40B4-BE49-F238E27FC236}">
                <a16:creationId xmlns:a16="http://schemas.microsoft.com/office/drawing/2014/main" id="{3B04EAD9-F44F-4C73-B697-2F38788F308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10" action="ppaction://hlinksldjump"/>
            <a:extLst>
              <a:ext uri="{FF2B5EF4-FFF2-40B4-BE49-F238E27FC236}">
                <a16:creationId xmlns:a16="http://schemas.microsoft.com/office/drawing/2014/main" id="{5089592D-5EDC-4AEB-95DD-2F601E437FC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1" action="ppaction://hlinksldjump"/>
            <a:extLst>
              <a:ext uri="{FF2B5EF4-FFF2-40B4-BE49-F238E27FC236}">
                <a16:creationId xmlns:a16="http://schemas.microsoft.com/office/drawing/2014/main" id="{97A699F2-F550-4495-9275-26E8899A2478}"/>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2" action="ppaction://hlinksldjump"/>
            <a:extLst>
              <a:ext uri="{FF2B5EF4-FFF2-40B4-BE49-F238E27FC236}">
                <a16:creationId xmlns:a16="http://schemas.microsoft.com/office/drawing/2014/main" id="{EFE01698-C955-4988-90F4-8EF1A165F7A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3" action="ppaction://hlinksldjump"/>
            <a:extLst>
              <a:ext uri="{FF2B5EF4-FFF2-40B4-BE49-F238E27FC236}">
                <a16:creationId xmlns:a16="http://schemas.microsoft.com/office/drawing/2014/main" id="{2A5C3DDD-43CE-4994-96AA-6FF42195262C}"/>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4" action="ppaction://hlinksldjump"/>
            <a:extLst>
              <a:ext uri="{FF2B5EF4-FFF2-40B4-BE49-F238E27FC236}">
                <a16:creationId xmlns:a16="http://schemas.microsoft.com/office/drawing/2014/main" id="{845AC095-6EA0-4EEB-A3D7-A325EA64120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D2026767-A8FE-4C30-9D2B-DB98F3589658}"/>
              </a:ext>
            </a:extLst>
          </p:cNvPr>
          <p:cNvGrpSpPr/>
          <p:nvPr/>
        </p:nvGrpSpPr>
        <p:grpSpPr>
          <a:xfrm>
            <a:off x="9597323" y="1906121"/>
            <a:ext cx="146522" cy="280390"/>
            <a:chOff x="5545138" y="625475"/>
            <a:chExt cx="1489075" cy="2849563"/>
          </a:xfrm>
        </p:grpSpPr>
        <p:sp>
          <p:nvSpPr>
            <p:cNvPr id="38" name="Freeform 117">
              <a:extLst>
                <a:ext uri="{FF2B5EF4-FFF2-40B4-BE49-F238E27FC236}">
                  <a16:creationId xmlns:a16="http://schemas.microsoft.com/office/drawing/2014/main" id="{0657EC3C-6315-4CBB-95B0-5DA20435835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DAEF5896-3407-4637-ADA0-12B1D5C94F1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2">
            <a:extLst>
              <a:ext uri="{FF2B5EF4-FFF2-40B4-BE49-F238E27FC236}">
                <a16:creationId xmlns:a16="http://schemas.microsoft.com/office/drawing/2014/main" id="{F8199B62-E521-4BFF-B439-2C3A9AA73926}"/>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42</a:t>
            </a:fld>
            <a:endParaRPr lang="en-US"/>
          </a:p>
        </p:txBody>
      </p:sp>
    </p:spTree>
    <p:extLst>
      <p:ext uri="{BB962C8B-B14F-4D97-AF65-F5344CB8AC3E}">
        <p14:creationId xmlns:p14="http://schemas.microsoft.com/office/powerpoint/2010/main" val="50943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graphicFrame>
        <p:nvGraphicFramePr>
          <p:cNvPr id="54" name="Content Placeholder 53">
            <a:extLst>
              <a:ext uri="{FF2B5EF4-FFF2-40B4-BE49-F238E27FC236}">
                <a16:creationId xmlns:a16="http://schemas.microsoft.com/office/drawing/2014/main" id="{AC16EA01-C464-2AB7-3B91-C4E658B14878}"/>
              </a:ext>
            </a:extLst>
          </p:cNvPr>
          <p:cNvGraphicFramePr>
            <a:graphicFrameLocks noGrp="1"/>
          </p:cNvGraphicFramePr>
          <p:nvPr>
            <p:ph idx="13"/>
            <p:extLst>
              <p:ext uri="{D42A27DB-BD31-4B8C-83A1-F6EECF244321}">
                <p14:modId xmlns:p14="http://schemas.microsoft.com/office/powerpoint/2010/main" val="3481146598"/>
              </p:ext>
            </p:extLst>
          </p:nvPr>
        </p:nvGraphicFramePr>
        <p:xfrm>
          <a:off x="5257800" y="1828800"/>
          <a:ext cx="3962400" cy="4343400"/>
        </p:xfrm>
        <a:graphic>
          <a:graphicData uri="http://schemas.openxmlformats.org/drawingml/2006/table">
            <a:tbl>
              <a:tblPr firstRow="1" bandRow="1">
                <a:tableStyleId>{5940675A-B579-460E-94D1-54222C63F5DA}</a:tableStyleId>
              </a:tblPr>
              <a:tblGrid>
                <a:gridCol w="487680">
                  <a:extLst>
                    <a:ext uri="{9D8B030D-6E8A-4147-A177-3AD203B41FA5}">
                      <a16:colId xmlns:a16="http://schemas.microsoft.com/office/drawing/2014/main" val="1344411031"/>
                    </a:ext>
                  </a:extLst>
                </a:gridCol>
                <a:gridCol w="3474720">
                  <a:extLst>
                    <a:ext uri="{9D8B030D-6E8A-4147-A177-3AD203B41FA5}">
                      <a16:colId xmlns:a16="http://schemas.microsoft.com/office/drawing/2014/main" val="1743179751"/>
                    </a:ext>
                  </a:extLst>
                </a:gridCol>
              </a:tblGrid>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Âge</a:t>
                      </a:r>
                      <a:endParaRPr sz="1050"/>
                    </a:p>
                    <a:p>
                      <a:pPr marL="0" marR="0" lvl="0" indent="0" algn="l" rtl="0">
                        <a:spcBef>
                          <a:spcPts val="0"/>
                        </a:spcBef>
                        <a:spcAft>
                          <a:spcPts val="0"/>
                        </a:spcAft>
                        <a:buNone/>
                      </a:pPr>
                      <a:r>
                        <a:rPr lang="en" sz="1050" b="0">
                          <a:solidFill>
                            <a:srgbClr val="D5DBE5"/>
                          </a:solidFill>
                          <a:latin typeface="Arial"/>
                          <a:ea typeface="Arial"/>
                          <a:cs typeface="Arial"/>
                          <a:sym typeface="Arial"/>
                        </a:rPr>
                        <a:t>Le manque de confort thermique peut entraîner l'insalubrité des habitations et des d</a:t>
                      </a:r>
                      <a:r>
                        <a:rPr lang="en" sz="1050">
                          <a:solidFill>
                            <a:srgbClr val="D5DBE5"/>
                          </a:solidFill>
                          <a:latin typeface="Arial"/>
                          <a:ea typeface="Arial"/>
                          <a:cs typeface="Arial"/>
                          <a:sym typeface="Arial"/>
                        </a:rPr>
                        <a:t>ifficultés </a:t>
                      </a:r>
                      <a:r>
                        <a:rPr lang="en" sz="1050" b="0">
                          <a:solidFill>
                            <a:srgbClr val="D5DBE5"/>
                          </a:solidFill>
                          <a:latin typeface="Arial"/>
                          <a:ea typeface="Arial"/>
                          <a:cs typeface="Arial"/>
                          <a:sym typeface="Arial"/>
                        </a:rPr>
                        <a:t>en matière d'éducation.</a:t>
                      </a:r>
                      <a:endParaRPr sz="1050"/>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574881"/>
                  </a:ext>
                </a:extLst>
              </a:tr>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Ethnicité</a:t>
                      </a:r>
                      <a:endParaRPr sz="1050"/>
                    </a:p>
                    <a:p>
                      <a:pPr marL="0" marR="0" lvl="0" indent="0" algn="l" rtl="0">
                        <a:spcBef>
                          <a:spcPts val="0"/>
                        </a:spcBef>
                        <a:spcAft>
                          <a:spcPts val="0"/>
                        </a:spcAft>
                        <a:buNone/>
                      </a:pPr>
                      <a:r>
                        <a:rPr lang="en" sz="1050">
                          <a:solidFill>
                            <a:srgbClr val="D5DBE5"/>
                          </a:solidFill>
                          <a:latin typeface="Arial"/>
                          <a:ea typeface="Arial"/>
                          <a:cs typeface="Arial"/>
                          <a:sym typeface="Arial"/>
                        </a:rPr>
                        <a:t>Les zones où résident des groupes ethniques marginalisés ou défavorisés peuvent être confrontées à des difficultés d'accès à l'énergie et aux combustibles.</a:t>
                      </a: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364149"/>
                  </a:ext>
                </a:extLst>
              </a:tr>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Genre</a:t>
                      </a:r>
                      <a:endParaRPr sz="1050"/>
                    </a:p>
                    <a:p>
                      <a:pPr marL="0" marR="0" lvl="0" indent="0" algn="l" rtl="0">
                        <a:spcBef>
                          <a:spcPts val="0"/>
                        </a:spcBef>
                        <a:spcAft>
                          <a:spcPts val="0"/>
                        </a:spcAft>
                        <a:buNone/>
                      </a:pPr>
                      <a:r>
                        <a:rPr lang="en" sz="1050" b="0">
                          <a:solidFill>
                            <a:srgbClr val="D5DBE5"/>
                          </a:solidFill>
                          <a:latin typeface="Arial"/>
                          <a:ea typeface="Arial"/>
                          <a:cs typeface="Arial"/>
                          <a:sym typeface="Arial"/>
                        </a:rPr>
                        <a:t>Le manque d'accès à l'énergie p</a:t>
                      </a:r>
                      <a:r>
                        <a:rPr lang="en" sz="1050">
                          <a:solidFill>
                            <a:srgbClr val="D5DBE5"/>
                          </a:solidFill>
                          <a:latin typeface="Arial"/>
                          <a:ea typeface="Arial"/>
                          <a:cs typeface="Arial"/>
                          <a:sym typeface="Arial"/>
                        </a:rPr>
                        <a:t>eut </a:t>
                      </a:r>
                      <a:r>
                        <a:rPr lang="en" sz="1050" b="0">
                          <a:solidFill>
                            <a:srgbClr val="D5DBE5"/>
                          </a:solidFill>
                          <a:latin typeface="Arial"/>
                          <a:ea typeface="Arial"/>
                          <a:cs typeface="Arial"/>
                          <a:sym typeface="Arial"/>
                        </a:rPr>
                        <a:t>entraîner une augmentation de la charge de travail des femmes à la maison pour trouver d</a:t>
                      </a:r>
                      <a:r>
                        <a:rPr lang="en" sz="1050">
                          <a:solidFill>
                            <a:srgbClr val="D5DBE5"/>
                          </a:solidFill>
                          <a:latin typeface="Arial"/>
                          <a:ea typeface="Arial"/>
                          <a:cs typeface="Arial"/>
                          <a:sym typeface="Arial"/>
                        </a:rPr>
                        <a:t>u combustible.</a:t>
                      </a:r>
                      <a:endParaRPr sz="1050">
                        <a:solidFill>
                          <a:srgbClr val="D5DBE5"/>
                        </a:solidFill>
                        <a:highlight>
                          <a:srgbClr val="FFFF00"/>
                        </a:highlight>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873377"/>
                  </a:ext>
                </a:extLst>
              </a:tr>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Besoins particuliers</a:t>
                      </a:r>
                      <a:endParaRPr sz="1050"/>
                    </a:p>
                    <a:p>
                      <a:pPr marL="0" marR="0" lvl="0" indent="0" algn="l" rtl="0">
                        <a:spcBef>
                          <a:spcPts val="0"/>
                        </a:spcBef>
                        <a:spcAft>
                          <a:spcPts val="0"/>
                        </a:spcAft>
                        <a:buNone/>
                      </a:pPr>
                      <a:r>
                        <a:rPr lang="en" sz="1050">
                          <a:solidFill>
                            <a:srgbClr val="D5DBE5"/>
                          </a:solidFill>
                          <a:latin typeface="Arial"/>
                          <a:ea typeface="Arial"/>
                          <a:cs typeface="Arial"/>
                          <a:sym typeface="Arial"/>
                        </a:rPr>
                        <a:t>La fiabilité de l'approvisionnement en énergie est essentielle pour de nombreuses technologies destinées aux personnes ayant des besoins particuliers.</a:t>
                      </a:r>
                      <a:endParaRPr sz="1050"/>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7591435"/>
                  </a:ext>
                </a:extLst>
              </a:tr>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Niveau de revenu</a:t>
                      </a:r>
                      <a:endParaRPr sz="1050"/>
                    </a:p>
                    <a:p>
                      <a:pPr marL="0" marR="0" lvl="0" indent="0" algn="l" rtl="0">
                        <a:spcBef>
                          <a:spcPts val="0"/>
                        </a:spcBef>
                        <a:spcAft>
                          <a:spcPts val="0"/>
                        </a:spcAft>
                        <a:buNone/>
                      </a:pPr>
                      <a:r>
                        <a:rPr lang="en" sz="1050">
                          <a:solidFill>
                            <a:srgbClr val="D5DBE5"/>
                          </a:solidFill>
                          <a:latin typeface="Arial"/>
                          <a:ea typeface="Arial"/>
                          <a:cs typeface="Arial"/>
                          <a:sym typeface="Arial"/>
                        </a:rPr>
                        <a:t>Les personnes ayant des revenus relativement faibles sont moins à même de faire face à l'instabilité des prix de l'énergie.</a:t>
                      </a:r>
                      <a:endParaRPr sz="1050"/>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8368669"/>
                  </a:ext>
                </a:extLst>
              </a:tr>
              <a:tr h="723900">
                <a:tc>
                  <a:txBody>
                    <a:bodyPr/>
                    <a:lstStyle/>
                    <a:p>
                      <a:pPr marL="0" marR="0" lvl="0" indent="0" algn="l" rtl="0">
                        <a:spcBef>
                          <a:spcPts val="0"/>
                        </a:spcBef>
                        <a:spcAft>
                          <a:spcPts val="0"/>
                        </a:spcAft>
                        <a:buNone/>
                      </a:pPr>
                      <a:endParaRPr sz="1050">
                        <a:solidFill>
                          <a:srgbClr val="D5DBE5"/>
                        </a:solidFill>
                        <a:latin typeface="Arial"/>
                        <a:ea typeface="Arial"/>
                        <a:cs typeface="Arial"/>
                        <a:sym typeface="Arial"/>
                      </a:endParaRPr>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 sz="1050" b="1">
                          <a:solidFill>
                            <a:srgbClr val="D5DBE5"/>
                          </a:solidFill>
                          <a:latin typeface="Arial"/>
                          <a:ea typeface="Arial"/>
                          <a:cs typeface="Arial"/>
                          <a:sym typeface="Arial"/>
                        </a:rPr>
                        <a:t>Conditions de vie et de travail</a:t>
                      </a:r>
                      <a:endParaRPr sz="1050"/>
                    </a:p>
                    <a:p>
                      <a:pPr marL="0" marR="0" lvl="0" indent="0" algn="l" rtl="0">
                        <a:spcBef>
                          <a:spcPts val="0"/>
                        </a:spcBef>
                        <a:spcAft>
                          <a:spcPts val="0"/>
                        </a:spcAft>
                        <a:buNone/>
                      </a:pPr>
                      <a:r>
                        <a:rPr lang="en" sz="1050">
                          <a:solidFill>
                            <a:srgbClr val="D5DBE5"/>
                          </a:solidFill>
                          <a:latin typeface="Arial"/>
                          <a:ea typeface="Arial"/>
                          <a:cs typeface="Arial"/>
                          <a:sym typeface="Arial"/>
                        </a:rPr>
                        <a:t>L'absence de production d'énergie non polluante et efficace peut avoir des effets négatifs sur la santé.</a:t>
                      </a:r>
                      <a:endParaRPr sz="1050"/>
                    </a:p>
                  </a:txBody>
                  <a:tcPr marL="84425" marR="84425" marT="34300" marB="343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4777986"/>
                  </a:ext>
                </a:extLst>
              </a:tr>
            </a:tbl>
          </a:graphicData>
        </a:graphic>
      </p:graphicFrame>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fr-FR" sz="1200" b="0">
                <a:solidFill>
                  <a:schemeClr val="bg1"/>
                </a:solidFill>
              </a:rPr>
              <a:t>L’AEPE  étant une expérience réelle de précarité pour des gens ordinaires, il est important de l'ancrer dans les identités qui se cachent derrière les témoignages.</a:t>
            </a:r>
          </a:p>
          <a:p>
            <a:pPr>
              <a:lnSpc>
                <a:spcPct val="120000"/>
              </a:lnSpc>
            </a:pPr>
            <a:r>
              <a:rPr lang="fr-FR" sz="1200" b="0">
                <a:solidFill>
                  <a:schemeClr val="bg1"/>
                </a:solidFill>
              </a:rPr>
              <a:t>Il est essentiel pour les collectivités locales de tenir compte des types de personnes touchées par les défis spécifiques à l’AEPE afin de comprendre quelles identités sont les plus exposées. </a:t>
            </a:r>
          </a:p>
          <a:p>
            <a:pPr>
              <a:lnSpc>
                <a:spcPct val="120000"/>
              </a:lnSpc>
            </a:pPr>
            <a:r>
              <a:rPr lang="fr-FR" sz="1200" b="0">
                <a:solidFill>
                  <a:schemeClr val="bg1"/>
                </a:solidFill>
              </a:rPr>
              <a:t>Cela peut également permettre aux collectivités locales de donner la priorité et d’effectuer un plaidoyer pour soutenir des combinaisons spécifiques d'identités (par exemple, les jeunes issus de minorités ethniques, les personnes âgées ayant des besoins spécifiques, les femmes ayant des conditions de travail difficiles). </a:t>
            </a:r>
          </a:p>
          <a:p>
            <a:pPr>
              <a:lnSpc>
                <a:spcPct val="120000"/>
              </a:lnSpc>
            </a:pPr>
            <a:r>
              <a:rPr lang="fr-FR" sz="1200" b="0">
                <a:solidFill>
                  <a:schemeClr val="bg1"/>
                </a:solidFill>
              </a:rPr>
              <a:t>Voici quelques exemples de besoins et d'expériences spécifiques pour chaque catégorie d'identité :</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fr-FR">
                <a:solidFill>
                  <a:schemeClr val="bg1"/>
                </a:solidFill>
              </a:rPr>
              <a:t>Placer les personnes au centre </a:t>
            </a:r>
            <a:endParaRPr lang="en-GB">
              <a:solidFill>
                <a:schemeClr val="bg1"/>
              </a:solidFill>
            </a:endParaRPr>
          </a:p>
        </p:txBody>
      </p:sp>
      <p:sp>
        <p:nvSpPr>
          <p:cNvPr id="37" name="Content Placeholder 36">
            <a:extLst>
              <a:ext uri="{FF2B5EF4-FFF2-40B4-BE49-F238E27FC236}">
                <a16:creationId xmlns:a16="http://schemas.microsoft.com/office/drawing/2014/main" id="{2793A18A-9983-D17E-6D2B-2DCB4844A422}"/>
              </a:ext>
            </a:extLst>
          </p:cNvPr>
          <p:cNvSpPr>
            <a:spLocks noGrp="1"/>
          </p:cNvSpPr>
          <p:nvPr>
            <p:ph idx="14"/>
          </p:nvPr>
        </p:nvSpPr>
        <p:spPr/>
        <p:txBody>
          <a:bodyPr/>
          <a:lstStyle/>
          <a:p>
            <a:r>
              <a:rPr lang="fr-FR">
                <a:solidFill>
                  <a:schemeClr val="bg1"/>
                </a:solidFill>
              </a:rPr>
              <a:t>Module 2 - Utiliser les témoignages comme données</a:t>
            </a:r>
          </a:p>
        </p:txBody>
      </p:sp>
      <p:pic>
        <p:nvPicPr>
          <p:cNvPr id="43" name="Graphic 42" descr="Wallet outline">
            <a:extLst>
              <a:ext uri="{FF2B5EF4-FFF2-40B4-BE49-F238E27FC236}">
                <a16:creationId xmlns:a16="http://schemas.microsoft.com/office/drawing/2014/main" id="{9A292F85-A238-F774-0D88-28F6D72EA82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5312608" y="4932679"/>
            <a:ext cx="375260" cy="348455"/>
          </a:xfrm>
          <a:prstGeom prst="rect">
            <a:avLst/>
          </a:prstGeom>
        </p:spPr>
      </p:pic>
      <p:pic>
        <p:nvPicPr>
          <p:cNvPr id="47" name="Graphic 46" descr="Modern architecture outline">
            <a:extLst>
              <a:ext uri="{FF2B5EF4-FFF2-40B4-BE49-F238E27FC236}">
                <a16:creationId xmlns:a16="http://schemas.microsoft.com/office/drawing/2014/main" id="{606ACE2A-B23D-7A4C-4D11-226A063BC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2609" y="5545511"/>
            <a:ext cx="396070" cy="396000"/>
          </a:xfrm>
          <a:prstGeom prst="rect">
            <a:avLst/>
          </a:prstGeom>
        </p:spPr>
      </p:pic>
      <p:pic>
        <p:nvPicPr>
          <p:cNvPr id="48" name="Graphic 47" descr="Gender outline">
            <a:extLst>
              <a:ext uri="{FF2B5EF4-FFF2-40B4-BE49-F238E27FC236}">
                <a16:creationId xmlns:a16="http://schemas.microsoft.com/office/drawing/2014/main" id="{7577D3F7-08FE-13BC-120C-B8DE72353C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2254" y="3434632"/>
            <a:ext cx="396070" cy="396000"/>
          </a:xfrm>
          <a:prstGeom prst="rect">
            <a:avLst/>
          </a:prstGeom>
        </p:spPr>
      </p:pic>
      <p:pic>
        <p:nvPicPr>
          <p:cNvPr id="49" name="Picture 48">
            <a:extLst>
              <a:ext uri="{FF2B5EF4-FFF2-40B4-BE49-F238E27FC236}">
                <a16:creationId xmlns:a16="http://schemas.microsoft.com/office/drawing/2014/main" id="{974424DD-A25C-07C4-20EA-B1AFD8799FF2}"/>
              </a:ext>
            </a:extLst>
          </p:cNvPr>
          <p:cNvPicPr>
            <a:picLocks noChangeAspect="1"/>
          </p:cNvPicPr>
          <p:nvPr/>
        </p:nvPicPr>
        <p:blipFill>
          <a:blip r:embed="rId9">
            <a:lum bright="70000" contrast="-70000"/>
          </a:blip>
          <a:stretch>
            <a:fillRect/>
          </a:stretch>
        </p:blipFill>
        <p:spPr>
          <a:xfrm>
            <a:off x="5322252" y="2677134"/>
            <a:ext cx="396072" cy="396000"/>
          </a:xfrm>
          <a:prstGeom prst="rect">
            <a:avLst/>
          </a:prstGeom>
        </p:spPr>
      </p:pic>
      <p:pic>
        <p:nvPicPr>
          <p:cNvPr id="50" name="Graphic 49" descr="Person in wheelchair outline">
            <a:extLst>
              <a:ext uri="{FF2B5EF4-FFF2-40B4-BE49-F238E27FC236}">
                <a16:creationId xmlns:a16="http://schemas.microsoft.com/office/drawing/2014/main" id="{2F5EACC8-E8A6-BD8E-455D-7858A5457B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02203" y="4197674"/>
            <a:ext cx="396070" cy="396000"/>
          </a:xfrm>
          <a:prstGeom prst="rect">
            <a:avLst/>
          </a:prstGeom>
        </p:spPr>
      </p:pic>
      <p:grpSp>
        <p:nvGrpSpPr>
          <p:cNvPr id="51" name="Group 50">
            <a:extLst>
              <a:ext uri="{FF2B5EF4-FFF2-40B4-BE49-F238E27FC236}">
                <a16:creationId xmlns:a16="http://schemas.microsoft.com/office/drawing/2014/main" id="{51CE2D91-3456-0635-9A17-7F2A531E8D3B}"/>
              </a:ext>
            </a:extLst>
          </p:cNvPr>
          <p:cNvGrpSpPr>
            <a:grpSpLocks noChangeAspect="1"/>
          </p:cNvGrpSpPr>
          <p:nvPr/>
        </p:nvGrpSpPr>
        <p:grpSpPr>
          <a:xfrm>
            <a:off x="5227320" y="1867728"/>
            <a:ext cx="566648" cy="396000"/>
            <a:chOff x="704209" y="4391273"/>
            <a:chExt cx="434961" cy="297526"/>
          </a:xfrm>
        </p:grpSpPr>
        <p:pic>
          <p:nvPicPr>
            <p:cNvPr id="52" name="Graphic 51" descr="Man with cane outline">
              <a:extLst>
                <a:ext uri="{FF2B5EF4-FFF2-40B4-BE49-F238E27FC236}">
                  <a16:creationId xmlns:a16="http://schemas.microsoft.com/office/drawing/2014/main" id="{B3B42E57-DD65-7B29-E8FA-29A67FDFF5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209" y="4400799"/>
              <a:ext cx="288052" cy="288000"/>
            </a:xfrm>
            <a:prstGeom prst="rect">
              <a:avLst/>
            </a:prstGeom>
          </p:spPr>
        </p:pic>
        <p:pic>
          <p:nvPicPr>
            <p:cNvPr id="53" name="Graphic 52" descr="Little Girl With Balloon outline">
              <a:extLst>
                <a:ext uri="{FF2B5EF4-FFF2-40B4-BE49-F238E27FC236}">
                  <a16:creationId xmlns:a16="http://schemas.microsoft.com/office/drawing/2014/main" id="{B0065746-B26C-0995-80C7-3BEC478EBD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1118" y="4391273"/>
              <a:ext cx="288052" cy="288000"/>
            </a:xfrm>
            <a:prstGeom prst="rect">
              <a:avLst/>
            </a:prstGeom>
          </p:spPr>
        </p:pic>
      </p:grpSp>
      <p:sp>
        <p:nvSpPr>
          <p:cNvPr id="25" name="Oval 24">
            <a:hlinkClick r:id="rId16" action="ppaction://hlinksldjump"/>
            <a:extLst>
              <a:ext uri="{FF2B5EF4-FFF2-40B4-BE49-F238E27FC236}">
                <a16:creationId xmlns:a16="http://schemas.microsoft.com/office/drawing/2014/main" id="{1FBA0CE5-87C2-4B7D-B750-92E86FACDCF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17" action="ppaction://hlinksldjump"/>
            <a:extLst>
              <a:ext uri="{FF2B5EF4-FFF2-40B4-BE49-F238E27FC236}">
                <a16:creationId xmlns:a16="http://schemas.microsoft.com/office/drawing/2014/main" id="{DF3B37F1-DA5B-4B81-93CC-6DF9CADE1363}"/>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16" action="ppaction://hlinksldjump"/>
            <a:extLst>
              <a:ext uri="{FF2B5EF4-FFF2-40B4-BE49-F238E27FC236}">
                <a16:creationId xmlns:a16="http://schemas.microsoft.com/office/drawing/2014/main" id="{21382395-622D-4BA5-8F7C-CD0D10D714E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18" action="ppaction://hlinksldjump"/>
            <a:extLst>
              <a:ext uri="{FF2B5EF4-FFF2-40B4-BE49-F238E27FC236}">
                <a16:creationId xmlns:a16="http://schemas.microsoft.com/office/drawing/2014/main" id="{F7414259-28F4-4F2F-B994-E62E8E4AD31B}"/>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19" action="ppaction://hlinksldjump"/>
            <a:extLst>
              <a:ext uri="{FF2B5EF4-FFF2-40B4-BE49-F238E27FC236}">
                <a16:creationId xmlns:a16="http://schemas.microsoft.com/office/drawing/2014/main" id="{9DA5B818-0A92-48F5-8E63-A38AD61A345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20" action="ppaction://hlinksldjump"/>
            <a:extLst>
              <a:ext uri="{FF2B5EF4-FFF2-40B4-BE49-F238E27FC236}">
                <a16:creationId xmlns:a16="http://schemas.microsoft.com/office/drawing/2014/main" id="{642172C7-6ED8-426D-B818-96D75480B8E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21" action="ppaction://hlinksldjump"/>
            <a:extLst>
              <a:ext uri="{FF2B5EF4-FFF2-40B4-BE49-F238E27FC236}">
                <a16:creationId xmlns:a16="http://schemas.microsoft.com/office/drawing/2014/main" id="{271A543F-4FD0-442F-A379-8731B8C6873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22" action="ppaction://hlinksldjump"/>
            <a:extLst>
              <a:ext uri="{FF2B5EF4-FFF2-40B4-BE49-F238E27FC236}">
                <a16:creationId xmlns:a16="http://schemas.microsoft.com/office/drawing/2014/main" id="{1D70CCA6-6A77-4CC1-B7CA-F256A3054F9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23" action="ppaction://hlinksldjump"/>
            <a:extLst>
              <a:ext uri="{FF2B5EF4-FFF2-40B4-BE49-F238E27FC236}">
                <a16:creationId xmlns:a16="http://schemas.microsoft.com/office/drawing/2014/main" id="{2CBBD8E8-27E2-475A-B232-493A454DC25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24" action="ppaction://hlinksldjump"/>
            <a:extLst>
              <a:ext uri="{FF2B5EF4-FFF2-40B4-BE49-F238E27FC236}">
                <a16:creationId xmlns:a16="http://schemas.microsoft.com/office/drawing/2014/main" id="{FA58E8AB-69DE-4013-883D-3358C22BB93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1A8C28D3-9109-43CF-AA83-5FFF44FADCD9}"/>
              </a:ext>
            </a:extLst>
          </p:cNvPr>
          <p:cNvGrpSpPr/>
          <p:nvPr/>
        </p:nvGrpSpPr>
        <p:grpSpPr>
          <a:xfrm>
            <a:off x="9597323" y="1906121"/>
            <a:ext cx="146522" cy="280390"/>
            <a:chOff x="5545138" y="625475"/>
            <a:chExt cx="1489075" cy="2849563"/>
          </a:xfrm>
        </p:grpSpPr>
        <p:sp>
          <p:nvSpPr>
            <p:cNvPr id="56" name="Freeform 117">
              <a:extLst>
                <a:ext uri="{FF2B5EF4-FFF2-40B4-BE49-F238E27FC236}">
                  <a16:creationId xmlns:a16="http://schemas.microsoft.com/office/drawing/2014/main" id="{E8DE4E65-5E7F-4684-A596-A1FEAFD5D66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0">
              <a:extLst>
                <a:ext uri="{FF2B5EF4-FFF2-40B4-BE49-F238E27FC236}">
                  <a16:creationId xmlns:a16="http://schemas.microsoft.com/office/drawing/2014/main" id="{D2C20099-379D-44DB-A274-78CCE1446AA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Slide Number Placeholder 2">
            <a:extLst>
              <a:ext uri="{FF2B5EF4-FFF2-40B4-BE49-F238E27FC236}">
                <a16:creationId xmlns:a16="http://schemas.microsoft.com/office/drawing/2014/main" id="{7ADEAEE0-243D-4FA4-A280-93EFFF2F8A18}"/>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43</a:t>
            </a:fld>
            <a:endParaRPr lang="en-US"/>
          </a:p>
        </p:txBody>
      </p:sp>
    </p:spTree>
    <p:extLst>
      <p:ext uri="{BB962C8B-B14F-4D97-AF65-F5344CB8AC3E}">
        <p14:creationId xmlns:p14="http://schemas.microsoft.com/office/powerpoint/2010/main" val="316590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lstStyle/>
          <a:p>
            <a:pPr marL="0" indent="0">
              <a:lnSpc>
                <a:spcPct val="120000"/>
              </a:lnSpc>
              <a:spcBef>
                <a:spcPts val="0"/>
              </a:spcBef>
              <a:buClr>
                <a:schemeClr val="dk1"/>
              </a:buClr>
              <a:buSzPts val="1000"/>
            </a:pPr>
            <a:r>
              <a:rPr lang="fr-FR" sz="1200" b="0">
                <a:solidFill>
                  <a:schemeClr val="dk1"/>
                </a:solidFill>
              </a:rPr>
              <a:t>Cet outil vous permettra d'identifier et de documenter les expériences concrètes concernant l’AEPE que le personnel des collectivités locales et les autres parties prenantes connaissent le mieux au sein de vos communautés locales. </a:t>
            </a:r>
            <a:endParaRPr lang="fr-FR" sz="1100"/>
          </a:p>
          <a:p>
            <a:pPr marL="0" indent="0">
              <a:lnSpc>
                <a:spcPct val="120000"/>
              </a:lnSpc>
              <a:buClr>
                <a:srgbClr val="000000"/>
              </a:buClr>
              <a:buSzPts val="1000"/>
            </a:pPr>
            <a:r>
              <a:rPr lang="fr-FR" sz="1200" b="0">
                <a:solidFill>
                  <a:srgbClr val="000000"/>
                </a:solidFill>
              </a:rPr>
              <a:t>Cette fiche de travail est particulièrement utile au tout début du processus d’action en faveur de l’AEPE de votre collectivité locale, surtout si les données quantitatives ne sont pas encore disponibles ou collectées.</a:t>
            </a:r>
            <a:endParaRPr lang="fr-FR" sz="1200" b="0">
              <a:solidFill>
                <a:schemeClr val="dk1"/>
              </a:solidFill>
            </a:endParaRPr>
          </a:p>
          <a:p>
            <a:pPr marL="0" indent="0">
              <a:lnSpc>
                <a:spcPct val="120000"/>
              </a:lnSpc>
              <a:buClr>
                <a:schemeClr val="dk1"/>
              </a:buClr>
              <a:buSzPts val="1000"/>
            </a:pPr>
            <a:r>
              <a:rPr lang="fr-FR" sz="1200" b="0">
                <a:solidFill>
                  <a:schemeClr val="dk1"/>
                </a:solidFill>
              </a:rPr>
              <a:t>Il peut également être utilisé pour évaluer comment ces témoignages peuvent servir de "données qualitatives" pour mesurer l'accès à l'énergie et la précarité énergétique.</a:t>
            </a:r>
            <a:endParaRPr lang="fr-FR" sz="1100"/>
          </a:p>
          <a:p>
            <a:pPr marL="0" indent="0">
              <a:lnSpc>
                <a:spcPct val="120000"/>
              </a:lnSpc>
              <a:buClr>
                <a:schemeClr val="dk1"/>
              </a:buClr>
              <a:buSzPts val="1000"/>
            </a:pPr>
            <a:r>
              <a:rPr lang="fr-FR" sz="1200" b="0">
                <a:solidFill>
                  <a:schemeClr val="dk1"/>
                </a:solidFill>
              </a:rPr>
              <a:t>Nous recommandons de réaliser l'exercice sous forme d'atelier.</a:t>
            </a:r>
            <a:endParaRPr lang="fr-FR" sz="1100"/>
          </a:p>
          <a:p>
            <a:pPr marL="0" indent="0">
              <a:lnSpc>
                <a:spcPct val="120000"/>
              </a:lnSpc>
              <a:buSzPts val="1200"/>
            </a:pPr>
            <a:endParaRPr lang="fr-FR" sz="1100" b="0">
              <a:solidFill>
                <a:schemeClr val="dk1"/>
              </a:solidFill>
            </a:endParaRPr>
          </a:p>
          <a:p>
            <a:pPr marL="0" indent="0">
              <a:lnSpc>
                <a:spcPct val="120000"/>
              </a:lnSpc>
              <a:buSzPts val="1200"/>
            </a:pPr>
            <a:endParaRPr lang="fr-FR" sz="1100" b="0">
              <a:solidFill>
                <a:schemeClr val="dk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solidFill>
                  <a:srgbClr val="008CBE"/>
                </a:solidFill>
              </a:rPr>
              <a:t>Documenter les témoignages</a:t>
            </a:r>
            <a:endParaRPr lang="en-GB" b="0">
              <a:solidFill>
                <a:srgbClr val="008CBE"/>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pPr marL="0" indent="0">
              <a:spcBef>
                <a:spcPts val="0"/>
              </a:spcBef>
              <a:buClr>
                <a:srgbClr val="595959"/>
              </a:buClr>
              <a:buSzPts val="1000"/>
            </a:pPr>
            <a:r>
              <a:rPr lang="fr-FR" sz="1200">
                <a:solidFill>
                  <a:srgbClr val="008CBE"/>
                </a:solidFill>
              </a:rPr>
              <a:t>Quand utiliser cet outil?</a:t>
            </a:r>
            <a:endParaRPr lang="fr-FR" sz="1100">
              <a:solidFill>
                <a:srgbClr val="008CBE"/>
              </a:solidFill>
            </a:endParaRPr>
          </a:p>
          <a:p>
            <a:pPr marL="0" indent="0">
              <a:lnSpc>
                <a:spcPct val="120000"/>
              </a:lnSpc>
              <a:buClr>
                <a:srgbClr val="000000"/>
              </a:buClr>
              <a:buSzPts val="1000"/>
            </a:pPr>
            <a:r>
              <a:rPr lang="fr-FR" sz="1200" b="0">
                <a:solidFill>
                  <a:srgbClr val="000000"/>
                </a:solidFill>
              </a:rPr>
              <a:t>Comme point de départ pour comprendre l’AEPE dans vos communautés et vos ménages, et lors de vos interactions avec les communautés. </a:t>
            </a:r>
            <a:endParaRPr lang="fr-FR" sz="1100"/>
          </a:p>
          <a:p>
            <a:pPr marL="0" indent="0">
              <a:buClr>
                <a:schemeClr val="dk2"/>
              </a:buClr>
              <a:buSzPts val="1000"/>
            </a:pPr>
            <a:r>
              <a:rPr lang="fr-FR" sz="1200">
                <a:solidFill>
                  <a:srgbClr val="008CBE"/>
                </a:solidFill>
              </a:rPr>
              <a:t>Qui doit participer à la conversation?</a:t>
            </a:r>
            <a:endParaRPr lang="fr-FR" sz="1100">
              <a:solidFill>
                <a:srgbClr val="008CBE"/>
              </a:solidFill>
            </a:endParaRPr>
          </a:p>
          <a:p>
            <a:pPr marL="241283" indent="-241283">
              <a:lnSpc>
                <a:spcPct val="120000"/>
              </a:lnSpc>
              <a:spcBef>
                <a:spcPts val="0"/>
              </a:spcBef>
              <a:buClr>
                <a:srgbClr val="000000"/>
              </a:buClr>
              <a:buSzPts val="1000"/>
              <a:buFont typeface="Arial"/>
              <a:buChar char="•"/>
            </a:pPr>
            <a:r>
              <a:rPr lang="fr-FR" sz="1200" b="0">
                <a:solidFill>
                  <a:srgbClr val="000000"/>
                </a:solidFill>
              </a:rPr>
              <a:t>Les départements de la collectivité locale en charge des infrastructures et de la réglementation énergétique, de l'assistance sociale et de l'urbanisme</a:t>
            </a:r>
            <a:endParaRPr lang="fr-FR" sz="1100"/>
          </a:p>
          <a:p>
            <a:pPr marL="241283" indent="-241283">
              <a:lnSpc>
                <a:spcPct val="120000"/>
              </a:lnSpc>
              <a:spcBef>
                <a:spcPts val="0"/>
              </a:spcBef>
              <a:buClr>
                <a:srgbClr val="000000"/>
              </a:buClr>
              <a:buSzPts val="1000"/>
              <a:buFont typeface="Arial"/>
              <a:buChar char="•"/>
            </a:pPr>
            <a:r>
              <a:rPr lang="fr-FR" sz="1200" b="0">
                <a:solidFill>
                  <a:srgbClr val="000000"/>
                </a:solidFill>
              </a:rPr>
              <a:t>Les organisations communautaires</a:t>
            </a:r>
            <a:endParaRPr lang="fr-FR" sz="1100"/>
          </a:p>
          <a:p>
            <a:pPr marL="241283" indent="-241283">
              <a:lnSpc>
                <a:spcPct val="120000"/>
              </a:lnSpc>
              <a:spcBef>
                <a:spcPts val="0"/>
              </a:spcBef>
              <a:buClr>
                <a:srgbClr val="000000"/>
              </a:buClr>
              <a:buSzPts val="1000"/>
              <a:buFont typeface="Arial"/>
              <a:buChar char="•"/>
            </a:pPr>
            <a:r>
              <a:rPr lang="fr-FR" sz="1200" b="0">
                <a:solidFill>
                  <a:srgbClr val="000000"/>
                </a:solidFill>
              </a:rPr>
              <a:t>Les représentants des communautés marginalisées</a:t>
            </a:r>
          </a:p>
          <a:p>
            <a:pPr marL="0" indent="0">
              <a:buClr>
                <a:schemeClr val="dk2"/>
              </a:buClr>
              <a:buSzPts val="1000"/>
            </a:pPr>
            <a:r>
              <a:rPr lang="fr-FR" sz="1200">
                <a:solidFill>
                  <a:srgbClr val="008CBE"/>
                </a:solidFill>
              </a:rPr>
              <a:t>Proposition de mise en place et de logistique</a:t>
            </a:r>
            <a:endParaRPr lang="fr-FR" sz="1100">
              <a:solidFill>
                <a:srgbClr val="008CBE"/>
              </a:solidFill>
            </a:endParaRPr>
          </a:p>
          <a:p>
            <a:pPr marL="0" indent="0">
              <a:lnSpc>
                <a:spcPct val="120000"/>
              </a:lnSpc>
              <a:spcBef>
                <a:spcPts val="0"/>
              </a:spcBef>
              <a:buClr>
                <a:srgbClr val="000000"/>
              </a:buClr>
              <a:buSzPts val="1000"/>
            </a:pPr>
            <a:r>
              <a:rPr lang="fr-FR" sz="1200" b="0">
                <a:solidFill>
                  <a:srgbClr val="000000"/>
                </a:solidFill>
              </a:rPr>
              <a:t>Les fiches de travail peuvent être imprimées sous forme d'affiches ou ajoutées à un tableau blanc virtuel pour être utilisées avec des notes autocollantes</a:t>
            </a:r>
            <a:r>
              <a:rPr lang="fr-FR" sz="1100" b="0">
                <a:solidFill>
                  <a:srgbClr val="000000"/>
                </a:solidFill>
              </a:rPr>
              <a:t>.</a:t>
            </a:r>
            <a:endParaRPr lang="fr-FR" sz="110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08CBE"/>
                </a:solidFill>
              </a:rPr>
              <a:t>Module 2 - Utiliser les témoignages comme données</a:t>
            </a: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t>44</a:t>
            </a:fld>
            <a:endParaRPr lang="en-US"/>
          </a:p>
        </p:txBody>
      </p:sp>
      <p:sp>
        <p:nvSpPr>
          <p:cNvPr id="18" name="Oval 17">
            <a:hlinkClick r:id="rId3" action="ppaction://hlinksldjump"/>
            <a:extLst>
              <a:ext uri="{FF2B5EF4-FFF2-40B4-BE49-F238E27FC236}">
                <a16:creationId xmlns:a16="http://schemas.microsoft.com/office/drawing/2014/main" id="{7B405FC7-708E-4B6F-B930-36B0E8F5C9B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AF574FB4-AA33-4EE0-A87C-3725399F8BE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24FEF940-89D7-4E47-94AC-07ABF3089B0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FF8B6A88-9FB1-44C2-BD97-5ECB3CC18D6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07221FFC-4D60-4ED4-B1A5-AF854518D48A}"/>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EBA5870D-9FD4-41A8-BC50-83A837BB527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F4CDFF8F-C424-41D8-816C-DECD3E374E3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0847B283-1455-4821-8A09-07B193DEC70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CA55F624-DA43-4B91-9DFF-C98D503ED10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1" action="ppaction://hlinksldjump"/>
            <a:extLst>
              <a:ext uri="{FF2B5EF4-FFF2-40B4-BE49-F238E27FC236}">
                <a16:creationId xmlns:a16="http://schemas.microsoft.com/office/drawing/2014/main" id="{429681B0-D5FF-4BD1-81B9-FCA1D94A119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2930319B-6A92-488D-8183-642D925BCA58}"/>
              </a:ext>
            </a:extLst>
          </p:cNvPr>
          <p:cNvGrpSpPr/>
          <p:nvPr/>
        </p:nvGrpSpPr>
        <p:grpSpPr>
          <a:xfrm>
            <a:off x="9597323" y="1906121"/>
            <a:ext cx="146522" cy="280390"/>
            <a:chOff x="5545138" y="625475"/>
            <a:chExt cx="1489075" cy="2849563"/>
          </a:xfrm>
        </p:grpSpPr>
        <p:sp>
          <p:nvSpPr>
            <p:cNvPr id="30" name="Freeform 117">
              <a:extLst>
                <a:ext uri="{FF2B5EF4-FFF2-40B4-BE49-F238E27FC236}">
                  <a16:creationId xmlns:a16="http://schemas.microsoft.com/office/drawing/2014/main" id="{AF577E90-8BE8-4C42-B5B9-5536B7037D5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450BC1B9-2C8C-400A-AC51-4F4140B8AD1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182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4663D-5861-CC46-52ED-F67F0258382B}"/>
              </a:ext>
            </a:extLst>
          </p:cNvPr>
          <p:cNvPicPr>
            <a:picLocks noChangeAspect="1"/>
          </p:cNvPicPr>
          <p:nvPr/>
        </p:nvPicPr>
        <p:blipFill rotWithShape="1">
          <a:blip r:embed="rId3">
            <a:alphaModFix amt="70000"/>
          </a:blip>
          <a:srcRect b="8320"/>
          <a:stretch/>
        </p:blipFill>
        <p:spPr>
          <a:xfrm>
            <a:off x="1411371" y="1676400"/>
            <a:ext cx="7083258"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fr-FR">
                <a:solidFill>
                  <a:srgbClr val="008CBE"/>
                </a:solidFill>
              </a:rPr>
              <a:t>Outil et guide de facilitation</a:t>
            </a:r>
            <a:br>
              <a:rPr lang="fr-FR">
                <a:solidFill>
                  <a:srgbClr val="008CBE"/>
                </a:solidFill>
              </a:rPr>
            </a:br>
            <a:r>
              <a:rPr lang="en-GB" sz="2000" b="0">
                <a:solidFill>
                  <a:srgbClr val="008CBE"/>
                </a:solidFill>
              </a:rPr>
              <a:t>Remue-méninges sur les témoignages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08CBE"/>
                </a:solidFill>
              </a:rPr>
              <a:t>Module 2 - Utiliser les témoignages comme données</a:t>
            </a: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t>45</a:t>
            </a:fld>
            <a:endParaRPr lang="en-US"/>
          </a:p>
        </p:txBody>
      </p:sp>
      <p:sp>
        <p:nvSpPr>
          <p:cNvPr id="20" name="Teardrop 19">
            <a:extLst>
              <a:ext uri="{FF2B5EF4-FFF2-40B4-BE49-F238E27FC236}">
                <a16:creationId xmlns:a16="http://schemas.microsoft.com/office/drawing/2014/main" id="{53F56746-89CC-6E75-7680-6B4CD2ECFF6A}"/>
              </a:ext>
            </a:extLst>
          </p:cNvPr>
          <p:cNvSpPr/>
          <p:nvPr/>
        </p:nvSpPr>
        <p:spPr>
          <a:xfrm flipH="1">
            <a:off x="2107077" y="2723836"/>
            <a:ext cx="2558584" cy="1421444"/>
          </a:xfrm>
          <a:custGeom>
            <a:avLst/>
            <a:gdLst>
              <a:gd name="connsiteX0" fmla="*/ 0 w 2558584"/>
              <a:gd name="connsiteY0" fmla="*/ 710722 h 1421444"/>
              <a:gd name="connsiteX1" fmla="*/ 1279292 w 2558584"/>
              <a:gd name="connsiteY1" fmla="*/ 0 h 1421444"/>
              <a:gd name="connsiteX2" fmla="*/ 2558584 w 2558584"/>
              <a:gd name="connsiteY2" fmla="*/ 0 h 1421444"/>
              <a:gd name="connsiteX3" fmla="*/ 2558584 w 2558584"/>
              <a:gd name="connsiteY3" fmla="*/ 710722 h 1421444"/>
              <a:gd name="connsiteX4" fmla="*/ 1279292 w 2558584"/>
              <a:gd name="connsiteY4" fmla="*/ 1421444 h 1421444"/>
              <a:gd name="connsiteX5" fmla="*/ 0 w 2558584"/>
              <a:gd name="connsiteY5" fmla="*/ 710722 h 14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84" h="1421444" fill="none" extrusionOk="0">
                <a:moveTo>
                  <a:pt x="0" y="710722"/>
                </a:moveTo>
                <a:cubicBezTo>
                  <a:pt x="39596" y="237136"/>
                  <a:pt x="579167" y="-35092"/>
                  <a:pt x="1279292" y="0"/>
                </a:cubicBezTo>
                <a:cubicBezTo>
                  <a:pt x="1588164" y="71794"/>
                  <a:pt x="2245181" y="81837"/>
                  <a:pt x="2558584" y="0"/>
                </a:cubicBezTo>
                <a:cubicBezTo>
                  <a:pt x="2498673" y="188170"/>
                  <a:pt x="2620378" y="388948"/>
                  <a:pt x="2558584" y="710722"/>
                </a:cubicBezTo>
                <a:cubicBezTo>
                  <a:pt x="2483505" y="1093787"/>
                  <a:pt x="1969109" y="1432137"/>
                  <a:pt x="1279292" y="1421444"/>
                </a:cubicBezTo>
                <a:cubicBezTo>
                  <a:pt x="578459" y="1454720"/>
                  <a:pt x="6284" y="1129368"/>
                  <a:pt x="0" y="710722"/>
                </a:cubicBezTo>
                <a:close/>
              </a:path>
              <a:path w="2558584" h="1421444" stroke="0" extrusionOk="0">
                <a:moveTo>
                  <a:pt x="0" y="710722"/>
                </a:moveTo>
                <a:cubicBezTo>
                  <a:pt x="-47855" y="275336"/>
                  <a:pt x="600501" y="115658"/>
                  <a:pt x="1279292" y="0"/>
                </a:cubicBezTo>
                <a:cubicBezTo>
                  <a:pt x="1472488" y="-42104"/>
                  <a:pt x="2261697" y="-83373"/>
                  <a:pt x="2558584" y="0"/>
                </a:cubicBezTo>
                <a:cubicBezTo>
                  <a:pt x="2564019" y="189869"/>
                  <a:pt x="2577195" y="478745"/>
                  <a:pt x="2558584" y="710722"/>
                </a:cubicBezTo>
                <a:cubicBezTo>
                  <a:pt x="2597250" y="1104755"/>
                  <a:pt x="1933833" y="1516701"/>
                  <a:pt x="1279292" y="1421444"/>
                </a:cubicBezTo>
                <a:cubicBezTo>
                  <a:pt x="564132" y="1428693"/>
                  <a:pt x="66639" y="1081346"/>
                  <a:pt x="0" y="71072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1</a:t>
            </a:r>
          </a:p>
          <a:p>
            <a:r>
              <a:rPr lang="fr-FR" sz="1200">
                <a:solidFill>
                  <a:sysClr val="windowText" lastClr="000000"/>
                </a:solidFill>
                <a:latin typeface="Arial" panose="020B0604020202020204" pitchFamily="34" charset="0"/>
                <a:cs typeface="Arial" panose="020B0604020202020204" pitchFamily="34" charset="0"/>
              </a:rPr>
              <a:t>Ajouter des notes autocollantes pour chaque témoignage concernant la précarité énergétique (ou le manque d'accès à l'énergie).</a:t>
            </a:r>
          </a:p>
        </p:txBody>
      </p:sp>
      <p:sp>
        <p:nvSpPr>
          <p:cNvPr id="21" name="Wave 20">
            <a:extLst>
              <a:ext uri="{FF2B5EF4-FFF2-40B4-BE49-F238E27FC236}">
                <a16:creationId xmlns:a16="http://schemas.microsoft.com/office/drawing/2014/main" id="{74F66DC2-EEF7-C2FB-863A-5580A4AE08F8}"/>
              </a:ext>
            </a:extLst>
          </p:cNvPr>
          <p:cNvSpPr/>
          <p:nvPr/>
        </p:nvSpPr>
        <p:spPr>
          <a:xfrm flipH="1">
            <a:off x="5257800" y="4431645"/>
            <a:ext cx="3541388" cy="2222980"/>
          </a:xfrm>
          <a:custGeom>
            <a:avLst/>
            <a:gdLst>
              <a:gd name="connsiteX0" fmla="*/ 17424 w 3541388"/>
              <a:gd name="connsiteY0" fmla="*/ 38613 h 2222980"/>
              <a:gd name="connsiteX1" fmla="*/ 3541388 w 3541388"/>
              <a:gd name="connsiteY1" fmla="*/ 38613 h 2222980"/>
              <a:gd name="connsiteX2" fmla="*/ 3523964 w 3541388"/>
              <a:gd name="connsiteY2" fmla="*/ 2184367 h 2222980"/>
              <a:gd name="connsiteX3" fmla="*/ 0 w 3541388"/>
              <a:gd name="connsiteY3" fmla="*/ 2184367 h 2222980"/>
              <a:gd name="connsiteX4" fmla="*/ 17424 w 3541388"/>
              <a:gd name="connsiteY4" fmla="*/ 38613 h 222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388" h="2222980" fill="none" extrusionOk="0">
                <a:moveTo>
                  <a:pt x="17424" y="38613"/>
                </a:moveTo>
                <a:cubicBezTo>
                  <a:pt x="1096620" y="-9885"/>
                  <a:pt x="2531736" y="113105"/>
                  <a:pt x="3541388" y="38613"/>
                </a:cubicBezTo>
                <a:cubicBezTo>
                  <a:pt x="3543962" y="698224"/>
                  <a:pt x="3471294" y="1899702"/>
                  <a:pt x="3523964" y="2184367"/>
                </a:cubicBezTo>
                <a:cubicBezTo>
                  <a:pt x="2450365" y="2458872"/>
                  <a:pt x="1136119" y="1995300"/>
                  <a:pt x="0" y="2184367"/>
                </a:cubicBezTo>
                <a:cubicBezTo>
                  <a:pt x="-17825" y="1515024"/>
                  <a:pt x="-19140" y="342050"/>
                  <a:pt x="17424" y="38613"/>
                </a:cubicBezTo>
                <a:close/>
              </a:path>
              <a:path w="3541388" h="2222980" stroke="0" extrusionOk="0">
                <a:moveTo>
                  <a:pt x="17424" y="38613"/>
                </a:moveTo>
                <a:cubicBezTo>
                  <a:pt x="1071961" y="-197689"/>
                  <a:pt x="2405712" y="329831"/>
                  <a:pt x="3541388" y="38613"/>
                </a:cubicBezTo>
                <a:cubicBezTo>
                  <a:pt x="3382939" y="432603"/>
                  <a:pt x="3442775" y="1693002"/>
                  <a:pt x="3523964" y="2184367"/>
                </a:cubicBezTo>
                <a:cubicBezTo>
                  <a:pt x="2524144" y="2404894"/>
                  <a:pt x="1223056" y="1910931"/>
                  <a:pt x="0" y="2184367"/>
                </a:cubicBezTo>
                <a:cubicBezTo>
                  <a:pt x="-107205" y="1385274"/>
                  <a:pt x="-102666" y="627826"/>
                  <a:pt x="17424" y="38613"/>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24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chemeClr val="tx1"/>
                </a:solidFill>
                <a:latin typeface="Arial" panose="020B0604020202020204" pitchFamily="34" charset="0"/>
                <a:cs typeface="Arial" panose="020B0604020202020204" pitchFamily="34" charset="0"/>
              </a:rPr>
              <a:t>Notes de l'animateur</a:t>
            </a:r>
          </a:p>
          <a:p>
            <a:r>
              <a:rPr lang="fr-FR" sz="1200">
                <a:solidFill>
                  <a:schemeClr val="tx1"/>
                </a:solidFill>
                <a:latin typeface="Arial" panose="020B0604020202020204" pitchFamily="34" charset="0"/>
                <a:cs typeface="Arial" panose="020B0604020202020204" pitchFamily="34" charset="0"/>
              </a:rPr>
              <a:t>Les témoignages peuvent être liés (mais pas seulement) aux défis posés par: </a:t>
            </a:r>
            <a:endParaRPr lang="fr-FR" sz="1800">
              <a:solidFill>
                <a:schemeClr val="tx1"/>
              </a:solidFill>
              <a:latin typeface="Arial" panose="020B0604020202020204" pitchFamily="34" charset="0"/>
              <a:cs typeface="Arial" panose="020B0604020202020204" pitchFamily="34" charset="0"/>
            </a:endParaRPr>
          </a:p>
          <a:p>
            <a:pPr marL="152388" indent="-152388">
              <a:buSzPts val="1000"/>
              <a:buFont typeface="Arial"/>
              <a:buChar char="•"/>
            </a:pPr>
            <a:r>
              <a:rPr lang="fr-FR" sz="1200">
                <a:solidFill>
                  <a:schemeClr val="tx1"/>
                </a:solidFill>
                <a:latin typeface="Arial" panose="020B0604020202020204" pitchFamily="34" charset="0"/>
                <a:cs typeface="Arial" panose="020B0604020202020204" pitchFamily="34" charset="0"/>
              </a:rPr>
              <a:t>La connexion ou la fiabilité de l'énergie</a:t>
            </a:r>
            <a:endParaRPr lang="fr-FR" sz="1800">
              <a:solidFill>
                <a:schemeClr val="tx1"/>
              </a:solidFill>
              <a:latin typeface="Arial" panose="020B0604020202020204" pitchFamily="34" charset="0"/>
              <a:cs typeface="Arial" panose="020B0604020202020204" pitchFamily="34" charset="0"/>
            </a:endParaRPr>
          </a:p>
          <a:p>
            <a:pPr marL="152388" indent="-152388">
              <a:buSzPts val="1000"/>
              <a:buFont typeface="Arial"/>
              <a:buChar char="•"/>
            </a:pPr>
            <a:r>
              <a:rPr lang="fr-FR" sz="1200">
                <a:solidFill>
                  <a:schemeClr val="tx1"/>
                </a:solidFill>
                <a:latin typeface="Arial" panose="020B0604020202020204" pitchFamily="34" charset="0"/>
                <a:cs typeface="Arial" panose="020B0604020202020204" pitchFamily="34" charset="0"/>
              </a:rPr>
              <a:t>L’accessibilité financière des factures et systèmes de paiement</a:t>
            </a:r>
            <a:endParaRPr lang="fr-FR" sz="1800">
              <a:solidFill>
                <a:schemeClr val="tx1"/>
              </a:solidFill>
              <a:latin typeface="Arial" panose="020B0604020202020204" pitchFamily="34" charset="0"/>
              <a:cs typeface="Arial" panose="020B0604020202020204" pitchFamily="34" charset="0"/>
            </a:endParaRPr>
          </a:p>
          <a:p>
            <a:pPr marL="152388" indent="-152388">
              <a:buSzPts val="1000"/>
              <a:buFont typeface="Arial"/>
              <a:buChar char="•"/>
            </a:pPr>
            <a:r>
              <a:rPr lang="fr-FR" sz="1200">
                <a:solidFill>
                  <a:schemeClr val="tx1"/>
                </a:solidFill>
                <a:latin typeface="Arial" panose="020B0604020202020204" pitchFamily="34" charset="0"/>
                <a:cs typeface="Arial" panose="020B0604020202020204" pitchFamily="34" charset="0"/>
              </a:rPr>
              <a:t>Le confort thermique à la maison, sur le lieu de travail, dans les écoles</a:t>
            </a:r>
            <a:endParaRPr lang="fr-FR" sz="1800">
              <a:solidFill>
                <a:schemeClr val="tx1"/>
              </a:solidFill>
              <a:latin typeface="Arial" panose="020B0604020202020204" pitchFamily="34" charset="0"/>
              <a:cs typeface="Arial" panose="020B0604020202020204" pitchFamily="34" charset="0"/>
            </a:endParaRPr>
          </a:p>
          <a:p>
            <a:pPr marL="152388" indent="-152388">
              <a:buSzPts val="1000"/>
              <a:buFont typeface="Arial"/>
              <a:buChar char="•"/>
            </a:pPr>
            <a:r>
              <a:rPr lang="fr-FR" sz="1200">
                <a:solidFill>
                  <a:schemeClr val="tx1"/>
                </a:solidFill>
                <a:latin typeface="Arial" panose="020B0604020202020204" pitchFamily="34" charset="0"/>
                <a:cs typeface="Arial" panose="020B0604020202020204" pitchFamily="34" charset="0"/>
              </a:rPr>
              <a:t>Les conséquences sanitaires, économiques et/ou sociales de la précarité énergétique ou du manque d'accès à l'énergie</a:t>
            </a:r>
            <a:endParaRPr lang="fr-FR" sz="1800">
              <a:solidFill>
                <a:schemeClr val="tx1"/>
              </a:solidFill>
              <a:latin typeface="Arial" panose="020B0604020202020204" pitchFamily="34" charset="0"/>
              <a:cs typeface="Arial" panose="020B0604020202020204" pitchFamily="34" charset="0"/>
            </a:endParaRPr>
          </a:p>
        </p:txBody>
      </p:sp>
      <p:sp>
        <p:nvSpPr>
          <p:cNvPr id="19" name="Oval 18">
            <a:hlinkClick r:id="rId4" action="ppaction://hlinksldjump"/>
            <a:extLst>
              <a:ext uri="{FF2B5EF4-FFF2-40B4-BE49-F238E27FC236}">
                <a16:creationId xmlns:a16="http://schemas.microsoft.com/office/drawing/2014/main" id="{A4D929B2-828B-47D2-B779-CED4AADB1F8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5" action="ppaction://hlinksldjump"/>
            <a:extLst>
              <a:ext uri="{FF2B5EF4-FFF2-40B4-BE49-F238E27FC236}">
                <a16:creationId xmlns:a16="http://schemas.microsoft.com/office/drawing/2014/main" id="{106941BA-5EDE-4C40-B03B-67A0675AED42}"/>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5CCB0800-09EF-4865-990B-962FAB0B069A}"/>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BC97316E-0FA3-4B77-9B86-9511A8D07F22}"/>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1A6EDA38-2B6D-435C-BA1E-C762E222EB9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1F7C84CA-B5C7-44E3-93B6-A844D449D7F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EF5FE5C3-4FD3-4F2C-B30F-F83DCBBA0D5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433E7662-8868-4870-95FB-39816D90960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F54F0BED-0C69-40A5-B594-DEDBF2041ED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CB5A3AD2-0243-499C-BBD0-2906202879DA}"/>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511150B1-1527-4F6B-B7D0-4619D5EF6767}"/>
              </a:ext>
            </a:extLst>
          </p:cNvPr>
          <p:cNvGrpSpPr/>
          <p:nvPr/>
        </p:nvGrpSpPr>
        <p:grpSpPr>
          <a:xfrm>
            <a:off x="9597323" y="1906121"/>
            <a:ext cx="146522" cy="280390"/>
            <a:chOff x="5545138" y="625475"/>
            <a:chExt cx="1489075" cy="2849563"/>
          </a:xfrm>
        </p:grpSpPr>
        <p:sp>
          <p:nvSpPr>
            <p:cNvPr id="32" name="Freeform 117">
              <a:extLst>
                <a:ext uri="{FF2B5EF4-FFF2-40B4-BE49-F238E27FC236}">
                  <a16:creationId xmlns:a16="http://schemas.microsoft.com/office/drawing/2014/main" id="{58BFAED4-BE12-4385-82B0-667A21C255A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CC73F358-DBA8-41C6-A2FA-3B2989D03B4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152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7409-399D-73DC-7A95-6B0E1E2217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C8BD56-919C-BA90-B04C-FB6B350854E6}"/>
              </a:ext>
            </a:extLst>
          </p:cNvPr>
          <p:cNvPicPr>
            <a:picLocks noChangeAspect="1"/>
          </p:cNvPicPr>
          <p:nvPr/>
        </p:nvPicPr>
        <p:blipFill>
          <a:blip r:embed="rId3">
            <a:alphaModFix amt="70000"/>
          </a:blip>
          <a:stretch>
            <a:fillRect/>
          </a:stretch>
        </p:blipFill>
        <p:spPr>
          <a:xfrm>
            <a:off x="1719681" y="1676400"/>
            <a:ext cx="6493934"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DE39FCF2-5B80-0799-F489-D00AE5C18D5B}"/>
              </a:ext>
            </a:extLst>
          </p:cNvPr>
          <p:cNvSpPr>
            <a:spLocks noGrp="1"/>
          </p:cNvSpPr>
          <p:nvPr>
            <p:ph type="title"/>
          </p:nvPr>
        </p:nvSpPr>
        <p:spPr/>
        <p:txBody>
          <a:bodyPr>
            <a:normAutofit/>
          </a:bodyPr>
          <a:lstStyle/>
          <a:p>
            <a:r>
              <a:rPr lang="fr-FR">
                <a:solidFill>
                  <a:srgbClr val="008CBE"/>
                </a:solidFill>
              </a:rPr>
              <a:t>Outil et guide de facilitation</a:t>
            </a:r>
            <a:br>
              <a:rPr lang="en-GB">
                <a:solidFill>
                  <a:srgbClr val="008CBE"/>
                </a:solidFill>
              </a:rPr>
            </a:br>
            <a:r>
              <a:rPr lang="fr-FR" sz="2000" b="0">
                <a:solidFill>
                  <a:srgbClr val="008CBE"/>
                </a:solidFill>
              </a:rPr>
              <a:t>Catégorisation en énergie fiable, durable et abordable</a:t>
            </a:r>
            <a:endParaRPr lang="en-GB" sz="2800" b="0">
              <a:solidFill>
                <a:srgbClr val="008CBE"/>
              </a:solidFill>
            </a:endParaRPr>
          </a:p>
        </p:txBody>
      </p:sp>
      <p:sp>
        <p:nvSpPr>
          <p:cNvPr id="5" name="Content Placeholder 4">
            <a:extLst>
              <a:ext uri="{FF2B5EF4-FFF2-40B4-BE49-F238E27FC236}">
                <a16:creationId xmlns:a16="http://schemas.microsoft.com/office/drawing/2014/main" id="{196D23CB-0DB5-6C0D-A724-49AD600D7F8A}"/>
              </a:ext>
            </a:extLst>
          </p:cNvPr>
          <p:cNvSpPr>
            <a:spLocks noGrp="1"/>
          </p:cNvSpPr>
          <p:nvPr>
            <p:ph idx="14"/>
          </p:nvPr>
        </p:nvSpPr>
        <p:spPr/>
        <p:txBody>
          <a:bodyPr/>
          <a:lstStyle/>
          <a:p>
            <a:r>
              <a:rPr lang="fr-FR">
                <a:solidFill>
                  <a:srgbClr val="008CBE"/>
                </a:solidFill>
              </a:rPr>
              <a:t>Module 2 - Utiliser les témoignages comme données</a:t>
            </a:r>
          </a:p>
        </p:txBody>
      </p:sp>
      <p:sp>
        <p:nvSpPr>
          <p:cNvPr id="4" name="Slide Number Placeholder 3">
            <a:extLst>
              <a:ext uri="{FF2B5EF4-FFF2-40B4-BE49-F238E27FC236}">
                <a16:creationId xmlns:a16="http://schemas.microsoft.com/office/drawing/2014/main" id="{B96C18C7-F029-B065-D5B5-4C6C9A60A245}"/>
              </a:ext>
            </a:extLst>
          </p:cNvPr>
          <p:cNvSpPr>
            <a:spLocks noGrp="1"/>
          </p:cNvSpPr>
          <p:nvPr>
            <p:ph type="sldNum" sz="quarter" idx="12"/>
          </p:nvPr>
        </p:nvSpPr>
        <p:spPr/>
        <p:txBody>
          <a:bodyPr/>
          <a:lstStyle/>
          <a:p>
            <a:fld id="{CE97AC88-B9C7-4AEF-9990-0777AFA0136D}" type="slidenum">
              <a:rPr lang="en-US" smtClean="0"/>
              <a:t>46</a:t>
            </a:fld>
            <a:endParaRPr lang="en-US"/>
          </a:p>
        </p:txBody>
      </p:sp>
      <p:sp>
        <p:nvSpPr>
          <p:cNvPr id="20" name="Teardrop 19">
            <a:extLst>
              <a:ext uri="{FF2B5EF4-FFF2-40B4-BE49-F238E27FC236}">
                <a16:creationId xmlns:a16="http://schemas.microsoft.com/office/drawing/2014/main" id="{F46D720E-C6B9-4E02-0B69-8A7B23AE829A}"/>
              </a:ext>
            </a:extLst>
          </p:cNvPr>
          <p:cNvSpPr/>
          <p:nvPr/>
        </p:nvSpPr>
        <p:spPr>
          <a:xfrm flipH="1">
            <a:off x="5404513" y="3440506"/>
            <a:ext cx="3481210" cy="1280224"/>
          </a:xfrm>
          <a:custGeom>
            <a:avLst/>
            <a:gdLst>
              <a:gd name="connsiteX0" fmla="*/ 0 w 3481210"/>
              <a:gd name="connsiteY0" fmla="*/ 640112 h 1280224"/>
              <a:gd name="connsiteX1" fmla="*/ 1740605 w 3481210"/>
              <a:gd name="connsiteY1" fmla="*/ 0 h 1280224"/>
              <a:gd name="connsiteX2" fmla="*/ 3715043 w 3481210"/>
              <a:gd name="connsiteY2" fmla="*/ -85993 h 1280224"/>
              <a:gd name="connsiteX3" fmla="*/ 3481210 w 3481210"/>
              <a:gd name="connsiteY3" fmla="*/ 640112 h 1280224"/>
              <a:gd name="connsiteX4" fmla="*/ 1740605 w 3481210"/>
              <a:gd name="connsiteY4" fmla="*/ 1280224 h 1280224"/>
              <a:gd name="connsiteX5" fmla="*/ 0 w 3481210"/>
              <a:gd name="connsiteY5" fmla="*/ 640112 h 128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210" h="1280224" fill="none" extrusionOk="0">
                <a:moveTo>
                  <a:pt x="0" y="640112"/>
                </a:moveTo>
                <a:cubicBezTo>
                  <a:pt x="16273" y="253273"/>
                  <a:pt x="792589" y="-72804"/>
                  <a:pt x="1740605" y="0"/>
                </a:cubicBezTo>
                <a:cubicBezTo>
                  <a:pt x="2458977" y="86889"/>
                  <a:pt x="2986155" y="-139461"/>
                  <a:pt x="3715043" y="-85993"/>
                </a:cubicBezTo>
                <a:cubicBezTo>
                  <a:pt x="3599680" y="180155"/>
                  <a:pt x="3481227" y="407485"/>
                  <a:pt x="3481210" y="640112"/>
                </a:cubicBezTo>
                <a:cubicBezTo>
                  <a:pt x="3384257" y="981425"/>
                  <a:pt x="2628064" y="1327467"/>
                  <a:pt x="1740605" y="1280224"/>
                </a:cubicBezTo>
                <a:cubicBezTo>
                  <a:pt x="780115" y="1285012"/>
                  <a:pt x="6135" y="1019143"/>
                  <a:pt x="0" y="640112"/>
                </a:cubicBezTo>
                <a:close/>
              </a:path>
              <a:path w="3481210" h="1280224" stroke="0" extrusionOk="0">
                <a:moveTo>
                  <a:pt x="0" y="640112"/>
                </a:moveTo>
                <a:cubicBezTo>
                  <a:pt x="-120266" y="178862"/>
                  <a:pt x="788732" y="39344"/>
                  <a:pt x="1740605" y="0"/>
                </a:cubicBezTo>
                <a:cubicBezTo>
                  <a:pt x="2421352" y="47571"/>
                  <a:pt x="3039710" y="-19895"/>
                  <a:pt x="3715043" y="-85993"/>
                </a:cubicBezTo>
                <a:cubicBezTo>
                  <a:pt x="3586341" y="170320"/>
                  <a:pt x="3482563" y="394033"/>
                  <a:pt x="3481210" y="640112"/>
                </a:cubicBezTo>
                <a:cubicBezTo>
                  <a:pt x="3638446" y="999784"/>
                  <a:pt x="2676471" y="1326841"/>
                  <a:pt x="1740605" y="1280224"/>
                </a:cubicBezTo>
                <a:cubicBezTo>
                  <a:pt x="771242" y="1286991"/>
                  <a:pt x="45740" y="978606"/>
                  <a:pt x="0" y="64011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134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2</a:t>
            </a:r>
          </a:p>
          <a:p>
            <a:r>
              <a:rPr lang="fr-FR" sz="1200">
                <a:solidFill>
                  <a:sysClr val="windowText" lastClr="000000"/>
                </a:solidFill>
                <a:latin typeface="Arial" panose="020B0604020202020204" pitchFamily="34" charset="0"/>
                <a:cs typeface="Arial" panose="020B0604020202020204" pitchFamily="34" charset="0"/>
              </a:rPr>
              <a:t>Déplacez les notes autocollantes sur cette </a:t>
            </a:r>
            <a:br>
              <a:rPr lang="fr-FR" sz="1200">
                <a:solidFill>
                  <a:sysClr val="windowText" lastClr="000000"/>
                </a:solidFill>
                <a:latin typeface="Arial" panose="020B0604020202020204" pitchFamily="34" charset="0"/>
                <a:cs typeface="Arial" panose="020B0604020202020204" pitchFamily="34" charset="0"/>
              </a:rPr>
            </a:br>
            <a:r>
              <a:rPr lang="fr-FR" sz="1200">
                <a:solidFill>
                  <a:sysClr val="windowText" lastClr="000000"/>
                </a:solidFill>
                <a:latin typeface="Arial" panose="020B0604020202020204" pitchFamily="34" charset="0"/>
                <a:cs typeface="Arial" panose="020B0604020202020204" pitchFamily="34" charset="0"/>
              </a:rPr>
              <a:t>page, en les plaçant en fonction de la catégorie d'accès à l'énergie concernée.</a:t>
            </a:r>
          </a:p>
        </p:txBody>
      </p:sp>
      <p:sp>
        <p:nvSpPr>
          <p:cNvPr id="21" name="Wave 20">
            <a:extLst>
              <a:ext uri="{FF2B5EF4-FFF2-40B4-BE49-F238E27FC236}">
                <a16:creationId xmlns:a16="http://schemas.microsoft.com/office/drawing/2014/main" id="{CC7CAC83-9C90-BC28-0CF3-4FDB01422E96}"/>
              </a:ext>
            </a:extLst>
          </p:cNvPr>
          <p:cNvSpPr/>
          <p:nvPr/>
        </p:nvSpPr>
        <p:spPr>
          <a:xfrm flipH="1">
            <a:off x="781054" y="3942834"/>
            <a:ext cx="2327906" cy="708138"/>
          </a:xfrm>
          <a:custGeom>
            <a:avLst/>
            <a:gdLst>
              <a:gd name="connsiteX0" fmla="*/ 0 w 2327906"/>
              <a:gd name="connsiteY0" fmla="*/ 12300 h 708138"/>
              <a:gd name="connsiteX1" fmla="*/ 2327906 w 2327906"/>
              <a:gd name="connsiteY1" fmla="*/ 12300 h 708138"/>
              <a:gd name="connsiteX2" fmla="*/ 2327906 w 2327906"/>
              <a:gd name="connsiteY2" fmla="*/ 695838 h 708138"/>
              <a:gd name="connsiteX3" fmla="*/ 0 w 2327906"/>
              <a:gd name="connsiteY3" fmla="*/ 695838 h 708138"/>
              <a:gd name="connsiteX4" fmla="*/ 0 w 2327906"/>
              <a:gd name="connsiteY4" fmla="*/ 12300 h 7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906" h="708138" fill="none" extrusionOk="0">
                <a:moveTo>
                  <a:pt x="0" y="12300"/>
                </a:moveTo>
                <a:cubicBezTo>
                  <a:pt x="704190" y="31614"/>
                  <a:pt x="1679096" y="11518"/>
                  <a:pt x="2327906" y="12300"/>
                </a:cubicBezTo>
                <a:cubicBezTo>
                  <a:pt x="2350820" y="255351"/>
                  <a:pt x="2353492" y="505322"/>
                  <a:pt x="2327906" y="695838"/>
                </a:cubicBezTo>
                <a:cubicBezTo>
                  <a:pt x="1629203" y="848312"/>
                  <a:pt x="725854" y="576346"/>
                  <a:pt x="0" y="695838"/>
                </a:cubicBezTo>
                <a:cubicBezTo>
                  <a:pt x="-45470" y="403837"/>
                  <a:pt x="-17134" y="267821"/>
                  <a:pt x="0" y="12300"/>
                </a:cubicBezTo>
                <a:close/>
              </a:path>
              <a:path w="2327906" h="708138" stroke="0" extrusionOk="0">
                <a:moveTo>
                  <a:pt x="0" y="12300"/>
                </a:moveTo>
                <a:cubicBezTo>
                  <a:pt x="742225" y="-58926"/>
                  <a:pt x="1562355" y="96737"/>
                  <a:pt x="2327906" y="12300"/>
                </a:cubicBezTo>
                <a:cubicBezTo>
                  <a:pt x="2343219" y="110644"/>
                  <a:pt x="2270828" y="544896"/>
                  <a:pt x="2327906" y="695838"/>
                </a:cubicBezTo>
                <a:cubicBezTo>
                  <a:pt x="1582026" y="752641"/>
                  <a:pt x="785133" y="627435"/>
                  <a:pt x="0" y="695838"/>
                </a:cubicBezTo>
                <a:cubicBezTo>
                  <a:pt x="-7642" y="515650"/>
                  <a:pt x="20761" y="303217"/>
                  <a:pt x="0" y="1230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Certaines actions peuvent concerner 2 attributs ou plus.</a:t>
            </a:r>
          </a:p>
        </p:txBody>
      </p:sp>
      <p:sp>
        <p:nvSpPr>
          <p:cNvPr id="2" name="Teardrop 1">
            <a:extLst>
              <a:ext uri="{FF2B5EF4-FFF2-40B4-BE49-F238E27FC236}">
                <a16:creationId xmlns:a16="http://schemas.microsoft.com/office/drawing/2014/main" id="{3F3D0879-25D2-D308-AE91-37A9CDDE2310}"/>
              </a:ext>
            </a:extLst>
          </p:cNvPr>
          <p:cNvSpPr/>
          <p:nvPr/>
        </p:nvSpPr>
        <p:spPr>
          <a:xfrm flipH="1">
            <a:off x="5738984" y="5281684"/>
            <a:ext cx="2882501" cy="1119115"/>
          </a:xfrm>
          <a:custGeom>
            <a:avLst/>
            <a:gdLst>
              <a:gd name="connsiteX0" fmla="*/ 0 w 2882501"/>
              <a:gd name="connsiteY0" fmla="*/ 559558 h 1119115"/>
              <a:gd name="connsiteX1" fmla="*/ 1441251 w 2882501"/>
              <a:gd name="connsiteY1" fmla="*/ 0 h 1119115"/>
              <a:gd name="connsiteX2" fmla="*/ 2917913 w 2882501"/>
              <a:gd name="connsiteY2" fmla="*/ -13748 h 1119115"/>
              <a:gd name="connsiteX3" fmla="*/ 2882501 w 2882501"/>
              <a:gd name="connsiteY3" fmla="*/ 559558 h 1119115"/>
              <a:gd name="connsiteX4" fmla="*/ 1441250 w 2882501"/>
              <a:gd name="connsiteY4" fmla="*/ 1119116 h 1119115"/>
              <a:gd name="connsiteX5" fmla="*/ -1 w 2882501"/>
              <a:gd name="connsiteY5" fmla="*/ 559558 h 1119115"/>
              <a:gd name="connsiteX6" fmla="*/ 0 w 2882501"/>
              <a:gd name="connsiteY6" fmla="*/ 559558 h 111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501" h="1119115" fill="none" extrusionOk="0">
                <a:moveTo>
                  <a:pt x="0" y="559558"/>
                </a:moveTo>
                <a:cubicBezTo>
                  <a:pt x="10286" y="229465"/>
                  <a:pt x="657495" y="-66954"/>
                  <a:pt x="1441251" y="0"/>
                </a:cubicBezTo>
                <a:cubicBezTo>
                  <a:pt x="2029180" y="5470"/>
                  <a:pt x="2696365" y="80015"/>
                  <a:pt x="2917913" y="-13748"/>
                </a:cubicBezTo>
                <a:cubicBezTo>
                  <a:pt x="2919212" y="192174"/>
                  <a:pt x="2882565" y="404114"/>
                  <a:pt x="2882501" y="559558"/>
                </a:cubicBezTo>
                <a:cubicBezTo>
                  <a:pt x="2800474" y="858262"/>
                  <a:pt x="2185400" y="1152273"/>
                  <a:pt x="1441250" y="1119116"/>
                </a:cubicBezTo>
                <a:cubicBezTo>
                  <a:pt x="653484" y="1167077"/>
                  <a:pt x="1205" y="873608"/>
                  <a:pt x="-1" y="559558"/>
                </a:cubicBezTo>
                <a:lnTo>
                  <a:pt x="0" y="559558"/>
                </a:lnTo>
                <a:close/>
              </a:path>
              <a:path w="2882501" h="1119115" stroke="0" extrusionOk="0">
                <a:moveTo>
                  <a:pt x="0" y="559558"/>
                </a:moveTo>
                <a:cubicBezTo>
                  <a:pt x="-83325" y="175887"/>
                  <a:pt x="672560" y="113775"/>
                  <a:pt x="1441251" y="0"/>
                </a:cubicBezTo>
                <a:cubicBezTo>
                  <a:pt x="1633802" y="-78235"/>
                  <a:pt x="2596129" y="55737"/>
                  <a:pt x="2917913" y="-13748"/>
                </a:cubicBezTo>
                <a:cubicBezTo>
                  <a:pt x="2910893" y="186065"/>
                  <a:pt x="2894014" y="334031"/>
                  <a:pt x="2882501" y="559558"/>
                </a:cubicBezTo>
                <a:cubicBezTo>
                  <a:pt x="2945896" y="871072"/>
                  <a:pt x="2194113" y="1198115"/>
                  <a:pt x="1441250" y="1119116"/>
                </a:cubicBezTo>
                <a:cubicBezTo>
                  <a:pt x="599573" y="1157514"/>
                  <a:pt x="6265" y="866534"/>
                  <a:pt x="-1" y="559558"/>
                </a:cubicBezTo>
                <a:lnTo>
                  <a:pt x="0" y="559558"/>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a:t>
            </a:r>
          </a:p>
          <a:p>
            <a:r>
              <a:rPr lang="fr-FR" sz="1200">
                <a:solidFill>
                  <a:sysClr val="windowText" lastClr="000000"/>
                </a:solidFill>
                <a:latin typeface="Arial" panose="020B0604020202020204" pitchFamily="34" charset="0"/>
                <a:cs typeface="Arial" panose="020B0604020202020204" pitchFamily="34" charset="0"/>
              </a:rPr>
              <a:t>Si possible, commencez à regrouper </a:t>
            </a:r>
            <a:br>
              <a:rPr lang="fr-FR" sz="1200">
                <a:solidFill>
                  <a:sysClr val="windowText" lastClr="000000"/>
                </a:solidFill>
                <a:latin typeface="Arial" panose="020B0604020202020204" pitchFamily="34" charset="0"/>
                <a:cs typeface="Arial" panose="020B0604020202020204" pitchFamily="34" charset="0"/>
              </a:rPr>
            </a:br>
            <a:r>
              <a:rPr lang="fr-FR" sz="1200">
                <a:solidFill>
                  <a:sysClr val="windowText" lastClr="000000"/>
                </a:solidFill>
                <a:latin typeface="Arial" panose="020B0604020202020204" pitchFamily="34" charset="0"/>
                <a:cs typeface="Arial" panose="020B0604020202020204" pitchFamily="34" charset="0"/>
              </a:rPr>
              <a:t>les notes autocollantes par thèmes pour l'étape suivante.</a:t>
            </a:r>
          </a:p>
        </p:txBody>
      </p:sp>
      <p:sp>
        <p:nvSpPr>
          <p:cNvPr id="22" name="Oval 21">
            <a:hlinkClick r:id="rId4" action="ppaction://hlinksldjump"/>
            <a:extLst>
              <a:ext uri="{FF2B5EF4-FFF2-40B4-BE49-F238E27FC236}">
                <a16:creationId xmlns:a16="http://schemas.microsoft.com/office/drawing/2014/main" id="{244CE337-523A-4EF5-9768-3167A3B7334A}"/>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4486CECC-DB01-4301-B0CF-27534C417A2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4C25A57B-BAD2-4A04-BB4A-174CB18B3640}"/>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555F46FC-78EF-41C0-99E4-CA8DBA5B5D21}"/>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EC81A99A-9993-433E-A08D-C3D0FCE20771}"/>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8" action="ppaction://hlinksldjump"/>
            <a:extLst>
              <a:ext uri="{FF2B5EF4-FFF2-40B4-BE49-F238E27FC236}">
                <a16:creationId xmlns:a16="http://schemas.microsoft.com/office/drawing/2014/main" id="{13FC3F68-29D5-4EE4-B44F-1DB1656B48DB}"/>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FC3576C8-9865-4654-92D2-1E1A0F75F41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433EA207-358E-4069-839F-A8E78748731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04206B22-0CC2-44AA-8548-31D6175F6D4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2" action="ppaction://hlinksldjump"/>
            <a:extLst>
              <a:ext uri="{FF2B5EF4-FFF2-40B4-BE49-F238E27FC236}">
                <a16:creationId xmlns:a16="http://schemas.microsoft.com/office/drawing/2014/main" id="{CB407386-8E1F-45E6-BD3D-EBE641BAA3C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7AC8F157-7961-46E0-BEAA-77A04514B45B}"/>
              </a:ext>
            </a:extLst>
          </p:cNvPr>
          <p:cNvGrpSpPr/>
          <p:nvPr/>
        </p:nvGrpSpPr>
        <p:grpSpPr>
          <a:xfrm>
            <a:off x="9597323" y="1906121"/>
            <a:ext cx="146522" cy="280390"/>
            <a:chOff x="5545138" y="625475"/>
            <a:chExt cx="1489075" cy="2849563"/>
          </a:xfrm>
        </p:grpSpPr>
        <p:sp>
          <p:nvSpPr>
            <p:cNvPr id="33" name="Freeform 117">
              <a:extLst>
                <a:ext uri="{FF2B5EF4-FFF2-40B4-BE49-F238E27FC236}">
                  <a16:creationId xmlns:a16="http://schemas.microsoft.com/office/drawing/2014/main" id="{D30CA5C4-2A5D-4426-BB3A-E2A6F4BF5C4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FAD69F96-59DD-441E-B550-70B75DA2291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2765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4D1C-ACB5-54B2-64D6-4C20C55D15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07B13A8-21D7-A823-F1E2-9A1949A0CB55}"/>
              </a:ext>
            </a:extLst>
          </p:cNvPr>
          <p:cNvPicPr>
            <a:picLocks noChangeAspect="1"/>
          </p:cNvPicPr>
          <p:nvPr/>
        </p:nvPicPr>
        <p:blipFill>
          <a:blip r:embed="rId3">
            <a:alphaModFix amt="70000"/>
          </a:blip>
          <a:stretch>
            <a:fillRect/>
          </a:stretch>
        </p:blipFill>
        <p:spPr>
          <a:xfrm>
            <a:off x="1710508" y="1678493"/>
            <a:ext cx="6484984" cy="4489605"/>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B02E4CBE-86E7-9E1F-6A4A-60C737A4F939}"/>
              </a:ext>
            </a:extLst>
          </p:cNvPr>
          <p:cNvSpPr>
            <a:spLocks noGrp="1"/>
          </p:cNvSpPr>
          <p:nvPr>
            <p:ph type="title"/>
          </p:nvPr>
        </p:nvSpPr>
        <p:spPr/>
        <p:txBody>
          <a:bodyPr>
            <a:normAutofit/>
          </a:bodyPr>
          <a:lstStyle/>
          <a:p>
            <a:r>
              <a:rPr lang="fr-FR">
                <a:solidFill>
                  <a:srgbClr val="008CBE"/>
                </a:solidFill>
              </a:rPr>
              <a:t>Outil et guide de facilitation</a:t>
            </a:r>
            <a:br>
              <a:rPr lang="en-GB">
                <a:solidFill>
                  <a:srgbClr val="008CBE"/>
                </a:solidFill>
              </a:rPr>
            </a:br>
            <a:r>
              <a:rPr lang="en-GB" sz="2000" b="0">
                <a:solidFill>
                  <a:srgbClr val="008CBE"/>
                </a:solidFill>
              </a:rPr>
              <a:t>Problématiques</a:t>
            </a:r>
            <a:endParaRPr lang="en-GB" b="0">
              <a:solidFill>
                <a:srgbClr val="008CBE"/>
              </a:solidFill>
            </a:endParaRPr>
          </a:p>
        </p:txBody>
      </p:sp>
      <p:sp>
        <p:nvSpPr>
          <p:cNvPr id="5" name="Content Placeholder 4">
            <a:extLst>
              <a:ext uri="{FF2B5EF4-FFF2-40B4-BE49-F238E27FC236}">
                <a16:creationId xmlns:a16="http://schemas.microsoft.com/office/drawing/2014/main" id="{EC4949A5-43D5-84B8-CE11-B77670C9BFD8}"/>
              </a:ext>
            </a:extLst>
          </p:cNvPr>
          <p:cNvSpPr>
            <a:spLocks noGrp="1"/>
          </p:cNvSpPr>
          <p:nvPr>
            <p:ph idx="14"/>
          </p:nvPr>
        </p:nvSpPr>
        <p:spPr/>
        <p:txBody>
          <a:bodyPr/>
          <a:lstStyle/>
          <a:p>
            <a:r>
              <a:rPr lang="fr-FR">
                <a:solidFill>
                  <a:srgbClr val="008CBE"/>
                </a:solidFill>
              </a:rPr>
              <a:t>Module 2 - Utiliser les témoignages comme données</a:t>
            </a:r>
          </a:p>
        </p:txBody>
      </p:sp>
      <p:sp>
        <p:nvSpPr>
          <p:cNvPr id="4" name="Slide Number Placeholder 3">
            <a:extLst>
              <a:ext uri="{FF2B5EF4-FFF2-40B4-BE49-F238E27FC236}">
                <a16:creationId xmlns:a16="http://schemas.microsoft.com/office/drawing/2014/main" id="{607829C9-33B1-78E2-186B-4FD79DB2C4D8}"/>
              </a:ext>
            </a:extLst>
          </p:cNvPr>
          <p:cNvSpPr>
            <a:spLocks noGrp="1"/>
          </p:cNvSpPr>
          <p:nvPr>
            <p:ph type="sldNum" sz="quarter" idx="12"/>
          </p:nvPr>
        </p:nvSpPr>
        <p:spPr/>
        <p:txBody>
          <a:bodyPr/>
          <a:lstStyle/>
          <a:p>
            <a:fld id="{CE97AC88-B9C7-4AEF-9990-0777AFA0136D}" type="slidenum">
              <a:rPr lang="en-US" smtClean="0"/>
              <a:t>47</a:t>
            </a:fld>
            <a:endParaRPr lang="en-US"/>
          </a:p>
        </p:txBody>
      </p:sp>
      <p:sp>
        <p:nvSpPr>
          <p:cNvPr id="7" name="Teardrop 6">
            <a:extLst>
              <a:ext uri="{FF2B5EF4-FFF2-40B4-BE49-F238E27FC236}">
                <a16:creationId xmlns:a16="http://schemas.microsoft.com/office/drawing/2014/main" id="{98AECC1B-4DDA-7571-A061-9897709C0E41}"/>
              </a:ext>
            </a:extLst>
          </p:cNvPr>
          <p:cNvSpPr/>
          <p:nvPr/>
        </p:nvSpPr>
        <p:spPr>
          <a:xfrm flipH="1">
            <a:off x="2881879" y="2966342"/>
            <a:ext cx="2685439" cy="1128228"/>
          </a:xfrm>
          <a:custGeom>
            <a:avLst/>
            <a:gdLst>
              <a:gd name="connsiteX0" fmla="*/ 0 w 2685439"/>
              <a:gd name="connsiteY0" fmla="*/ 564114 h 1128228"/>
              <a:gd name="connsiteX1" fmla="*/ 1342720 w 2685439"/>
              <a:gd name="connsiteY1" fmla="*/ 0 h 1128228"/>
              <a:gd name="connsiteX2" fmla="*/ 2730259 w 2685439"/>
              <a:gd name="connsiteY2" fmla="*/ -18830 h 1128228"/>
              <a:gd name="connsiteX3" fmla="*/ 2685439 w 2685439"/>
              <a:gd name="connsiteY3" fmla="*/ 564114 h 1128228"/>
              <a:gd name="connsiteX4" fmla="*/ 1342719 w 2685439"/>
              <a:gd name="connsiteY4" fmla="*/ 1128228 h 1128228"/>
              <a:gd name="connsiteX5" fmla="*/ -1 w 2685439"/>
              <a:gd name="connsiteY5" fmla="*/ 564114 h 1128228"/>
              <a:gd name="connsiteX6" fmla="*/ 0 w 2685439"/>
              <a:gd name="connsiteY6" fmla="*/ 564114 h 112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439" h="1128228" fill="none" extrusionOk="0">
                <a:moveTo>
                  <a:pt x="0" y="564114"/>
                </a:moveTo>
                <a:cubicBezTo>
                  <a:pt x="41116" y="168385"/>
                  <a:pt x="612714" y="-63302"/>
                  <a:pt x="1342720" y="0"/>
                </a:cubicBezTo>
                <a:cubicBezTo>
                  <a:pt x="1826653" y="30904"/>
                  <a:pt x="2238673" y="-51811"/>
                  <a:pt x="2730259" y="-18830"/>
                </a:cubicBezTo>
                <a:cubicBezTo>
                  <a:pt x="2703932" y="177599"/>
                  <a:pt x="2685444" y="372423"/>
                  <a:pt x="2685439" y="564114"/>
                </a:cubicBezTo>
                <a:cubicBezTo>
                  <a:pt x="2579107" y="862274"/>
                  <a:pt x="1985941" y="1191139"/>
                  <a:pt x="1342719" y="1128228"/>
                </a:cubicBezTo>
                <a:cubicBezTo>
                  <a:pt x="611152" y="1186590"/>
                  <a:pt x="2127" y="884514"/>
                  <a:pt x="-1" y="564114"/>
                </a:cubicBezTo>
                <a:lnTo>
                  <a:pt x="0" y="564114"/>
                </a:lnTo>
                <a:close/>
              </a:path>
              <a:path w="2685439" h="1128228" stroke="0" extrusionOk="0">
                <a:moveTo>
                  <a:pt x="0" y="564114"/>
                </a:moveTo>
                <a:cubicBezTo>
                  <a:pt x="-79563" y="181295"/>
                  <a:pt x="616811" y="65267"/>
                  <a:pt x="1342720" y="0"/>
                </a:cubicBezTo>
                <a:cubicBezTo>
                  <a:pt x="1840115" y="73420"/>
                  <a:pt x="2240203" y="7776"/>
                  <a:pt x="2730259" y="-18830"/>
                </a:cubicBezTo>
                <a:cubicBezTo>
                  <a:pt x="2712512" y="181857"/>
                  <a:pt x="2691235" y="352469"/>
                  <a:pt x="2685439" y="564114"/>
                </a:cubicBezTo>
                <a:cubicBezTo>
                  <a:pt x="2708493" y="876567"/>
                  <a:pt x="2028608" y="1230232"/>
                  <a:pt x="1342719" y="1128228"/>
                </a:cubicBezTo>
                <a:cubicBezTo>
                  <a:pt x="580172" y="1145860"/>
                  <a:pt x="30759" y="865558"/>
                  <a:pt x="-1" y="564114"/>
                </a:cubicBezTo>
                <a:lnTo>
                  <a:pt x="0" y="56411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3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3</a:t>
            </a:r>
          </a:p>
          <a:p>
            <a:r>
              <a:rPr lang="fr-FR" sz="1200">
                <a:solidFill>
                  <a:sysClr val="windowText" lastClr="000000"/>
                </a:solidFill>
                <a:latin typeface="Arial" panose="020B0604020202020204" pitchFamily="34" charset="0"/>
                <a:cs typeface="Arial" panose="020B0604020202020204" pitchFamily="34" charset="0"/>
              </a:rPr>
              <a:t>Pour chaque groupe thématique, résumer le(s) défi(s) sous la forme de problématique.</a:t>
            </a:r>
            <a:endParaRPr lang="en-GB" sz="120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89953747-F5AF-6EEB-287D-4FE8203D7775}"/>
              </a:ext>
            </a:extLst>
          </p:cNvPr>
          <p:cNvSpPr/>
          <p:nvPr/>
        </p:nvSpPr>
        <p:spPr>
          <a:xfrm flipH="1">
            <a:off x="6567016" y="1418938"/>
            <a:ext cx="2432624" cy="1128228"/>
          </a:xfrm>
          <a:custGeom>
            <a:avLst/>
            <a:gdLst>
              <a:gd name="connsiteX0" fmla="*/ 0 w 2432624"/>
              <a:gd name="connsiteY0" fmla="*/ 19597 h 1128228"/>
              <a:gd name="connsiteX1" fmla="*/ 2432624 w 2432624"/>
              <a:gd name="connsiteY1" fmla="*/ 19597 h 1128228"/>
              <a:gd name="connsiteX2" fmla="*/ 2432624 w 2432624"/>
              <a:gd name="connsiteY2" fmla="*/ 1108631 h 1128228"/>
              <a:gd name="connsiteX3" fmla="*/ 0 w 2432624"/>
              <a:gd name="connsiteY3" fmla="*/ 1108631 h 1128228"/>
              <a:gd name="connsiteX4" fmla="*/ 0 w 2432624"/>
              <a:gd name="connsiteY4" fmla="*/ 19597 h 112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24" h="1128228" fill="none" extrusionOk="0">
                <a:moveTo>
                  <a:pt x="0" y="19597"/>
                </a:moveTo>
                <a:cubicBezTo>
                  <a:pt x="746815" y="8102"/>
                  <a:pt x="1700676" y="58987"/>
                  <a:pt x="2432624" y="19597"/>
                </a:cubicBezTo>
                <a:cubicBezTo>
                  <a:pt x="2449323" y="473945"/>
                  <a:pt x="2359206" y="691587"/>
                  <a:pt x="2432624" y="1108631"/>
                </a:cubicBezTo>
                <a:cubicBezTo>
                  <a:pt x="1643526" y="1205373"/>
                  <a:pt x="735996" y="926030"/>
                  <a:pt x="0" y="1108631"/>
                </a:cubicBezTo>
                <a:cubicBezTo>
                  <a:pt x="25772" y="806805"/>
                  <a:pt x="-65869" y="387285"/>
                  <a:pt x="0" y="19597"/>
                </a:cubicBezTo>
                <a:close/>
              </a:path>
              <a:path w="2432624" h="1128228" stroke="0" extrusionOk="0">
                <a:moveTo>
                  <a:pt x="0" y="19597"/>
                </a:moveTo>
                <a:cubicBezTo>
                  <a:pt x="726772" y="-121060"/>
                  <a:pt x="1655858" y="227126"/>
                  <a:pt x="2432624" y="19597"/>
                </a:cubicBezTo>
                <a:cubicBezTo>
                  <a:pt x="2372717" y="464760"/>
                  <a:pt x="2399351" y="650039"/>
                  <a:pt x="2432624" y="1108631"/>
                </a:cubicBezTo>
                <a:cubicBezTo>
                  <a:pt x="1638175" y="1182581"/>
                  <a:pt x="837839" y="962679"/>
                  <a:pt x="0" y="1108631"/>
                </a:cubicBezTo>
                <a:cubicBezTo>
                  <a:pt x="-5795" y="856396"/>
                  <a:pt x="33393" y="213506"/>
                  <a:pt x="0" y="1959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La problématique doit mettre en évidence le défi posé par l'AEPE en tant que situation qui doit être discutée et résolue.</a:t>
            </a:r>
          </a:p>
        </p:txBody>
      </p:sp>
      <p:sp>
        <p:nvSpPr>
          <p:cNvPr id="18" name="Teardrop 17">
            <a:extLst>
              <a:ext uri="{FF2B5EF4-FFF2-40B4-BE49-F238E27FC236}">
                <a16:creationId xmlns:a16="http://schemas.microsoft.com/office/drawing/2014/main" id="{FF902621-176A-3B69-2A85-BA5A0E58BFF3}"/>
              </a:ext>
            </a:extLst>
          </p:cNvPr>
          <p:cNvSpPr/>
          <p:nvPr/>
        </p:nvSpPr>
        <p:spPr>
          <a:xfrm flipH="1">
            <a:off x="5739133" y="4774301"/>
            <a:ext cx="3373887" cy="1393797"/>
          </a:xfrm>
          <a:custGeom>
            <a:avLst/>
            <a:gdLst>
              <a:gd name="connsiteX0" fmla="*/ 0 w 3373887"/>
              <a:gd name="connsiteY0" fmla="*/ 696899 h 1393797"/>
              <a:gd name="connsiteX1" fmla="*/ 1686944 w 3373887"/>
              <a:gd name="connsiteY1" fmla="*/ 0 h 1393797"/>
              <a:gd name="connsiteX2" fmla="*/ 3522034 w 3373887"/>
              <a:gd name="connsiteY2" fmla="*/ -61202 h 1393797"/>
              <a:gd name="connsiteX3" fmla="*/ 3373887 w 3373887"/>
              <a:gd name="connsiteY3" fmla="*/ 696899 h 1393797"/>
              <a:gd name="connsiteX4" fmla="*/ 1686943 w 3373887"/>
              <a:gd name="connsiteY4" fmla="*/ 1393798 h 1393797"/>
              <a:gd name="connsiteX5" fmla="*/ -1 w 3373887"/>
              <a:gd name="connsiteY5" fmla="*/ 696899 h 1393797"/>
              <a:gd name="connsiteX6" fmla="*/ 0 w 3373887"/>
              <a:gd name="connsiteY6" fmla="*/ 696899 h 1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887" h="1393797" fill="none" extrusionOk="0">
                <a:moveTo>
                  <a:pt x="0" y="696899"/>
                </a:moveTo>
                <a:cubicBezTo>
                  <a:pt x="32870" y="244717"/>
                  <a:pt x="772866" y="-96360"/>
                  <a:pt x="1686944" y="0"/>
                </a:cubicBezTo>
                <a:cubicBezTo>
                  <a:pt x="2309196" y="15227"/>
                  <a:pt x="2906128" y="-26993"/>
                  <a:pt x="3522034" y="-61202"/>
                </a:cubicBezTo>
                <a:cubicBezTo>
                  <a:pt x="3439589" y="201208"/>
                  <a:pt x="3373904" y="453565"/>
                  <a:pt x="3373887" y="696899"/>
                </a:cubicBezTo>
                <a:cubicBezTo>
                  <a:pt x="3237860" y="1064654"/>
                  <a:pt x="2566934" y="1426860"/>
                  <a:pt x="1686943" y="1393798"/>
                </a:cubicBezTo>
                <a:cubicBezTo>
                  <a:pt x="759257" y="1417073"/>
                  <a:pt x="13568" y="1138202"/>
                  <a:pt x="-1" y="696899"/>
                </a:cubicBezTo>
                <a:lnTo>
                  <a:pt x="0" y="696899"/>
                </a:lnTo>
                <a:close/>
              </a:path>
              <a:path w="3373887" h="1393797" stroke="0" extrusionOk="0">
                <a:moveTo>
                  <a:pt x="0" y="696899"/>
                </a:moveTo>
                <a:cubicBezTo>
                  <a:pt x="-38851" y="277212"/>
                  <a:pt x="783814" y="118999"/>
                  <a:pt x="1686944" y="0"/>
                </a:cubicBezTo>
                <a:cubicBezTo>
                  <a:pt x="2341796" y="90835"/>
                  <a:pt x="2803451" y="34135"/>
                  <a:pt x="3522034" y="-61202"/>
                </a:cubicBezTo>
                <a:cubicBezTo>
                  <a:pt x="3444228" y="202505"/>
                  <a:pt x="3386025" y="407904"/>
                  <a:pt x="3373887" y="696899"/>
                </a:cubicBezTo>
                <a:cubicBezTo>
                  <a:pt x="3529821" y="1087883"/>
                  <a:pt x="2551094" y="1517509"/>
                  <a:pt x="1686943" y="1393798"/>
                </a:cubicBezTo>
                <a:cubicBezTo>
                  <a:pt x="705898" y="1435284"/>
                  <a:pt x="54714" y="1063807"/>
                  <a:pt x="-1" y="696899"/>
                </a:cubicBezTo>
                <a:lnTo>
                  <a:pt x="0" y="696899"/>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87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4</a:t>
            </a:r>
          </a:p>
          <a:p>
            <a:r>
              <a:rPr lang="fr-FR" sz="1200">
                <a:solidFill>
                  <a:sysClr val="windowText" lastClr="000000"/>
                </a:solidFill>
                <a:latin typeface="Arial" panose="020B0604020202020204" pitchFamily="34" charset="0"/>
                <a:cs typeface="Arial" panose="020B0604020202020204" pitchFamily="34" charset="0"/>
              </a:rPr>
              <a:t>Utilisez les icônes pour indiquer l’attribut </a:t>
            </a:r>
            <a:br>
              <a:rPr lang="fr-FR" sz="1200">
                <a:solidFill>
                  <a:sysClr val="windowText" lastClr="000000"/>
                </a:solidFill>
                <a:latin typeface="Arial" panose="020B0604020202020204" pitchFamily="34" charset="0"/>
                <a:cs typeface="Arial" panose="020B0604020202020204" pitchFamily="34" charset="0"/>
              </a:rPr>
            </a:br>
            <a:r>
              <a:rPr lang="fr-FR" sz="1200">
                <a:solidFill>
                  <a:sysClr val="windowText" lastClr="000000"/>
                </a:solidFill>
                <a:latin typeface="Arial" panose="020B0604020202020204" pitchFamily="34" charset="0"/>
                <a:cs typeface="Arial" panose="020B0604020202020204" pitchFamily="34" charset="0"/>
              </a:rPr>
              <a:t>de l’AEPE et le type de personnes ou de communautés concernés par la problématique.</a:t>
            </a:r>
          </a:p>
        </p:txBody>
      </p:sp>
      <p:sp>
        <p:nvSpPr>
          <p:cNvPr id="19" name="Wave 18">
            <a:extLst>
              <a:ext uri="{FF2B5EF4-FFF2-40B4-BE49-F238E27FC236}">
                <a16:creationId xmlns:a16="http://schemas.microsoft.com/office/drawing/2014/main" id="{B27D43A9-0BDE-2BEE-D25A-46D6E2C265EF}"/>
              </a:ext>
            </a:extLst>
          </p:cNvPr>
          <p:cNvSpPr/>
          <p:nvPr/>
        </p:nvSpPr>
        <p:spPr>
          <a:xfrm flipH="1">
            <a:off x="792978" y="5092065"/>
            <a:ext cx="3757337" cy="1044501"/>
          </a:xfrm>
          <a:custGeom>
            <a:avLst/>
            <a:gdLst>
              <a:gd name="connsiteX0" fmla="*/ 0 w 3757337"/>
              <a:gd name="connsiteY0" fmla="*/ 16274 h 936895"/>
              <a:gd name="connsiteX1" fmla="*/ 3757337 w 3757337"/>
              <a:gd name="connsiteY1" fmla="*/ 16274 h 936895"/>
              <a:gd name="connsiteX2" fmla="*/ 3757337 w 3757337"/>
              <a:gd name="connsiteY2" fmla="*/ 920621 h 936895"/>
              <a:gd name="connsiteX3" fmla="*/ 0 w 3757337"/>
              <a:gd name="connsiteY3" fmla="*/ 920621 h 936895"/>
              <a:gd name="connsiteX4" fmla="*/ 0 w 3757337"/>
              <a:gd name="connsiteY4" fmla="*/ 16274 h 93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37" h="936895" fill="none" extrusionOk="0">
                <a:moveTo>
                  <a:pt x="0" y="16274"/>
                </a:moveTo>
                <a:cubicBezTo>
                  <a:pt x="1119450" y="73783"/>
                  <a:pt x="2726591" y="-2330"/>
                  <a:pt x="3757337" y="16274"/>
                </a:cubicBezTo>
                <a:cubicBezTo>
                  <a:pt x="3832300" y="168201"/>
                  <a:pt x="3772265" y="531125"/>
                  <a:pt x="3757337" y="920621"/>
                </a:cubicBezTo>
                <a:cubicBezTo>
                  <a:pt x="2625779" y="1149275"/>
                  <a:pt x="1129904" y="674449"/>
                  <a:pt x="0" y="920621"/>
                </a:cubicBezTo>
                <a:cubicBezTo>
                  <a:pt x="-50908" y="483409"/>
                  <a:pt x="3512" y="162668"/>
                  <a:pt x="0" y="16274"/>
                </a:cubicBezTo>
                <a:close/>
              </a:path>
              <a:path w="3757337" h="936895" stroke="0" extrusionOk="0">
                <a:moveTo>
                  <a:pt x="0" y="16274"/>
                </a:moveTo>
                <a:cubicBezTo>
                  <a:pt x="1137969" y="-140512"/>
                  <a:pt x="2558820" y="295356"/>
                  <a:pt x="3757337" y="16274"/>
                </a:cubicBezTo>
                <a:cubicBezTo>
                  <a:pt x="3707195" y="337444"/>
                  <a:pt x="3687713" y="609540"/>
                  <a:pt x="3757337" y="920621"/>
                </a:cubicBezTo>
                <a:cubicBezTo>
                  <a:pt x="2699756" y="1077203"/>
                  <a:pt x="1265687" y="826783"/>
                  <a:pt x="0" y="920621"/>
                </a:cubicBezTo>
                <a:cubicBezTo>
                  <a:pt x="71741" y="725724"/>
                  <a:pt x="-59443" y="113271"/>
                  <a:pt x="0" y="1627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757337"/>
                      <a:gd name="connsiteY0" fmla="*/ 18143 h 1044501"/>
                      <a:gd name="connsiteX1" fmla="*/ 3757337 w 3757337"/>
                      <a:gd name="connsiteY1" fmla="*/ 18143 h 1044501"/>
                      <a:gd name="connsiteX2" fmla="*/ 3757337 w 3757337"/>
                      <a:gd name="connsiteY2" fmla="*/ 1026357 h 1044501"/>
                      <a:gd name="connsiteX3" fmla="*/ 0 w 3757337"/>
                      <a:gd name="connsiteY3" fmla="*/ 1026357 h 1044501"/>
                      <a:gd name="connsiteX4" fmla="*/ 0 w 3757337"/>
                      <a:gd name="connsiteY4" fmla="*/ 18143 h 1044501"/>
                      <a:gd name="connsiteX0" fmla="*/ 0 w 3757337"/>
                      <a:gd name="connsiteY0" fmla="*/ 18143 h 1044501"/>
                      <a:gd name="connsiteX1" fmla="*/ 3757337 w 3757337"/>
                      <a:gd name="connsiteY1" fmla="*/ 18143 h 1044501"/>
                      <a:gd name="connsiteX2" fmla="*/ 3757337 w 3757337"/>
                      <a:gd name="connsiteY2" fmla="*/ 1026357 h 1044501"/>
                      <a:gd name="connsiteX3" fmla="*/ 0 w 3757337"/>
                      <a:gd name="connsiteY3" fmla="*/ 1026357 h 1044501"/>
                      <a:gd name="connsiteX4" fmla="*/ 0 w 3757337"/>
                      <a:gd name="connsiteY4" fmla="*/ 18143 h 1044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37" h="1044501" fill="none" extrusionOk="0">
                        <a:moveTo>
                          <a:pt x="0" y="18143"/>
                        </a:moveTo>
                        <a:cubicBezTo>
                          <a:pt x="962197" y="214394"/>
                          <a:pt x="2835974" y="-38541"/>
                          <a:pt x="3757337" y="18143"/>
                        </a:cubicBezTo>
                        <a:cubicBezTo>
                          <a:pt x="3857435" y="136059"/>
                          <a:pt x="3776879" y="566858"/>
                          <a:pt x="3757337" y="1026357"/>
                        </a:cubicBezTo>
                        <a:cubicBezTo>
                          <a:pt x="2651061" y="1317748"/>
                          <a:pt x="1116255" y="730535"/>
                          <a:pt x="0" y="1026357"/>
                        </a:cubicBezTo>
                        <a:cubicBezTo>
                          <a:pt x="-25651" y="553958"/>
                          <a:pt x="3517" y="184342"/>
                          <a:pt x="0" y="18143"/>
                        </a:cubicBezTo>
                        <a:close/>
                      </a:path>
                      <a:path w="3757337" h="1044501" stroke="0" extrusionOk="0">
                        <a:moveTo>
                          <a:pt x="0" y="18143"/>
                        </a:moveTo>
                        <a:cubicBezTo>
                          <a:pt x="964779" y="-178464"/>
                          <a:pt x="2398479" y="431851"/>
                          <a:pt x="3757337" y="18143"/>
                        </a:cubicBezTo>
                        <a:cubicBezTo>
                          <a:pt x="3712304" y="406029"/>
                          <a:pt x="3699950" y="730425"/>
                          <a:pt x="3757337" y="1026357"/>
                        </a:cubicBezTo>
                        <a:cubicBezTo>
                          <a:pt x="2608433" y="1067039"/>
                          <a:pt x="1262623" y="882712"/>
                          <a:pt x="0" y="1026357"/>
                        </a:cubicBezTo>
                        <a:cubicBezTo>
                          <a:pt x="64526" y="805598"/>
                          <a:pt x="-65589" y="122443"/>
                          <a:pt x="0" y="18143"/>
                        </a:cubicBezTo>
                        <a:close/>
                      </a:path>
                      <a:path w="3757337" h="1044501" fill="none" stroke="0" extrusionOk="0">
                        <a:moveTo>
                          <a:pt x="0" y="18143"/>
                        </a:moveTo>
                        <a:cubicBezTo>
                          <a:pt x="1020804" y="-6103"/>
                          <a:pt x="2770806" y="181738"/>
                          <a:pt x="3757337" y="18143"/>
                        </a:cubicBezTo>
                        <a:cubicBezTo>
                          <a:pt x="3855216" y="235754"/>
                          <a:pt x="3752340" y="602292"/>
                          <a:pt x="3757337" y="1026357"/>
                        </a:cubicBezTo>
                        <a:cubicBezTo>
                          <a:pt x="2679971" y="1309733"/>
                          <a:pt x="1188648" y="576258"/>
                          <a:pt x="0" y="1026357"/>
                        </a:cubicBezTo>
                        <a:cubicBezTo>
                          <a:pt x="-40944" y="539320"/>
                          <a:pt x="-1235" y="190049"/>
                          <a:pt x="0" y="1814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Ces fiches sur les problématiques peuvent être imprimées et remplies lors d'un atelier, ou utilisées pour la documentation et la communication avec les parties prenantes. </a:t>
            </a:r>
          </a:p>
        </p:txBody>
      </p:sp>
      <p:sp>
        <p:nvSpPr>
          <p:cNvPr id="31" name="Oval 30">
            <a:hlinkClick r:id="rId4" action="ppaction://hlinksldjump"/>
            <a:extLst>
              <a:ext uri="{FF2B5EF4-FFF2-40B4-BE49-F238E27FC236}">
                <a16:creationId xmlns:a16="http://schemas.microsoft.com/office/drawing/2014/main" id="{4F30A8EB-C9C9-48FE-BA3C-5DA8573EF3F0}"/>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92ABA610-0257-41C9-AC13-2BD8038070C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310F242E-106E-4719-9204-4C052407346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7EFBB99E-2B24-47EC-82C7-05F8DAC7F59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019BEA66-BA61-4933-B1B2-A675ACD7B54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3FCF8A8E-E4E4-491C-9C8A-71C7CB77FBC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31BEA091-A261-4202-97ED-43062AE8840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7EEF9247-7B47-406F-A0A7-D6F8EC2709E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3B43A71A-7DC1-4B43-ADA8-69CC1828587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834E9282-6688-4667-806B-ADE47645FF2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70ECDA0F-9ADA-450A-8D3C-784724943FA9}"/>
              </a:ext>
            </a:extLst>
          </p:cNvPr>
          <p:cNvGrpSpPr/>
          <p:nvPr/>
        </p:nvGrpSpPr>
        <p:grpSpPr>
          <a:xfrm>
            <a:off x="9597323" y="1906121"/>
            <a:ext cx="146522" cy="280390"/>
            <a:chOff x="5545138" y="625475"/>
            <a:chExt cx="1489075" cy="2849563"/>
          </a:xfrm>
        </p:grpSpPr>
        <p:sp>
          <p:nvSpPr>
            <p:cNvPr id="42" name="Freeform 117">
              <a:extLst>
                <a:ext uri="{FF2B5EF4-FFF2-40B4-BE49-F238E27FC236}">
                  <a16:creationId xmlns:a16="http://schemas.microsoft.com/office/drawing/2014/main" id="{27576BDE-7BFA-4CB8-BAAF-12978459F77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D56A0DAF-B1D4-4AF3-8CB0-854664D4E53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895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fr-FR">
                <a:solidFill>
                  <a:srgbClr val="008CBE"/>
                </a:solidFill>
              </a:rPr>
              <a:t>Module 2 - Utiliser les témoignages comme données</a:t>
            </a: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62EF164A-FCCF-BAE4-AC59-1504C050A6C6}"/>
              </a:ext>
            </a:extLst>
          </p:cNvPr>
          <p:cNvSpPr/>
          <p:nvPr/>
        </p:nvSpPr>
        <p:spPr>
          <a:xfrm>
            <a:off x="707271" y="1093863"/>
            <a:ext cx="8512919" cy="5078338"/>
          </a:xfrm>
          <a:prstGeom prst="roundRect">
            <a:avLst>
              <a:gd name="adj" fmla="val 5192"/>
            </a:avLst>
          </a:prstGeom>
          <a:no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3" name="Rectangle 2">
            <a:extLst>
              <a:ext uri="{FF2B5EF4-FFF2-40B4-BE49-F238E27FC236}">
                <a16:creationId xmlns:a16="http://schemas.microsoft.com/office/drawing/2014/main" id="{2124FD88-86ED-C963-9801-BFAC97165349}"/>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fr-FR" sz="1200" b="1">
                <a:solidFill>
                  <a:schemeClr val="tx1"/>
                </a:solidFill>
                <a:latin typeface="Arial" panose="020B0604020202020204" pitchFamily="34" charset="0"/>
                <a:cs typeface="Arial" panose="020B0604020202020204" pitchFamily="34" charset="0"/>
              </a:rPr>
              <a:t>1. Remue-méninges </a:t>
            </a:r>
            <a:r>
              <a:rPr lang="fr-FR" sz="1200">
                <a:solidFill>
                  <a:schemeClr val="tx1"/>
                </a:solidFill>
                <a:latin typeface="Arial" panose="020B0604020202020204" pitchFamily="34" charset="0"/>
                <a:cs typeface="Arial" panose="020B0604020202020204" pitchFamily="34" charset="0"/>
              </a:rPr>
              <a:t>- Utilisez cet espace pour documenter les témoignages ou anecdotes provenant du vécu des communauté locales concernant l’AEPE.</a:t>
            </a:r>
          </a:p>
        </p:txBody>
      </p:sp>
      <p:sp>
        <p:nvSpPr>
          <p:cNvPr id="7" name="Slide Number Placeholder 4">
            <a:extLst>
              <a:ext uri="{FF2B5EF4-FFF2-40B4-BE49-F238E27FC236}">
                <a16:creationId xmlns:a16="http://schemas.microsoft.com/office/drawing/2014/main" id="{D71DDDAD-4ABD-4C9B-A7DF-D08C4C05C25B}"/>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48</a:t>
            </a:fld>
            <a:endParaRPr lang="en-US"/>
          </a:p>
        </p:txBody>
      </p:sp>
      <p:sp>
        <p:nvSpPr>
          <p:cNvPr id="8" name="Rectangle 7">
            <a:extLst>
              <a:ext uri="{FF2B5EF4-FFF2-40B4-BE49-F238E27FC236}">
                <a16:creationId xmlns:a16="http://schemas.microsoft.com/office/drawing/2014/main" id="{7384A5C1-8F06-4C3C-B17D-373B8579CD45}"/>
              </a:ext>
            </a:extLst>
          </p:cNvPr>
          <p:cNvSpPr/>
          <p:nvPr/>
        </p:nvSpPr>
        <p:spPr>
          <a:xfrm>
            <a:off x="707271" y="6233823"/>
            <a:ext cx="1633908"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050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fr-FR">
                <a:solidFill>
                  <a:srgbClr val="008CBE"/>
                </a:solidFill>
              </a:rPr>
              <a:t>Module 2 - Utiliser les témoignages comme données</a:t>
            </a: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9215964-C0D7-0F54-CB72-CB85F3BFE241}"/>
              </a:ext>
            </a:extLst>
          </p:cNvPr>
          <p:cNvSpPr/>
          <p:nvPr/>
        </p:nvSpPr>
        <p:spPr>
          <a:xfrm>
            <a:off x="685800" y="685800"/>
            <a:ext cx="8534390"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a:solidFill>
                  <a:schemeClr val="tx1"/>
                </a:solidFill>
                <a:latin typeface="Arial" panose="020B0604020202020204" pitchFamily="34" charset="0"/>
                <a:cs typeface="Arial" panose="020B0604020202020204" pitchFamily="34" charset="0"/>
              </a:rPr>
              <a:t>2. Catégorisation </a:t>
            </a:r>
            <a:r>
              <a:rPr lang="fr-FR" sz="1200">
                <a:solidFill>
                  <a:schemeClr val="tx1"/>
                </a:solidFill>
                <a:latin typeface="Arial" panose="020B0604020202020204" pitchFamily="34" charset="0"/>
                <a:cs typeface="Arial" panose="020B0604020202020204" pitchFamily="34" charset="0"/>
              </a:rPr>
              <a:t>- Indiquez maintenant à laquelle des trois (ou multiples) attributs de l’accès à l'énergie entre la fiabilité, la durabilité et l’accessibilité financière, ces témoignages correspondent, et placez-les dans la section appropriée </a:t>
            </a:r>
          </a:p>
        </p:txBody>
      </p:sp>
      <p:graphicFrame>
        <p:nvGraphicFramePr>
          <p:cNvPr id="3" name="Diagram 2">
            <a:extLst>
              <a:ext uri="{FF2B5EF4-FFF2-40B4-BE49-F238E27FC236}">
                <a16:creationId xmlns:a16="http://schemas.microsoft.com/office/drawing/2014/main" id="{B1D38077-CD57-B1A5-2169-61B5457A11D2}"/>
              </a:ext>
            </a:extLst>
          </p:cNvPr>
          <p:cNvGraphicFramePr/>
          <p:nvPr>
            <p:extLst>
              <p:ext uri="{D42A27DB-BD31-4B8C-83A1-F6EECF244321}">
                <p14:modId xmlns:p14="http://schemas.microsoft.com/office/powerpoint/2010/main" val="959994035"/>
              </p:ext>
            </p:extLst>
          </p:nvPr>
        </p:nvGraphicFramePr>
        <p:xfrm>
          <a:off x="265634" y="1120331"/>
          <a:ext cx="9374731" cy="565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a:extLst>
              <a:ext uri="{FF2B5EF4-FFF2-40B4-BE49-F238E27FC236}">
                <a16:creationId xmlns:a16="http://schemas.microsoft.com/office/drawing/2014/main" id="{929DE0FF-5BBC-4FE7-8C7D-70C71EB133FB}"/>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49</a:t>
            </a:fld>
            <a:endParaRPr lang="en-US"/>
          </a:p>
        </p:txBody>
      </p:sp>
    </p:spTree>
    <p:extLst>
      <p:ext uri="{BB962C8B-B14F-4D97-AF65-F5344CB8AC3E}">
        <p14:creationId xmlns:p14="http://schemas.microsoft.com/office/powerpoint/2010/main" val="35504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9" name="Group 2278">
            <a:extLst>
              <a:ext uri="{FF2B5EF4-FFF2-40B4-BE49-F238E27FC236}">
                <a16:creationId xmlns:a16="http://schemas.microsoft.com/office/drawing/2014/main" id="{D4C1D953-6110-47F3-AA9E-C0C694A730F1}"/>
              </a:ext>
            </a:extLst>
          </p:cNvPr>
          <p:cNvGrpSpPr/>
          <p:nvPr/>
        </p:nvGrpSpPr>
        <p:grpSpPr>
          <a:xfrm>
            <a:off x="1820863" y="1665287"/>
            <a:ext cx="6148387" cy="4052889"/>
            <a:chOff x="1820863" y="1665287"/>
            <a:chExt cx="6148387" cy="4052889"/>
          </a:xfrm>
        </p:grpSpPr>
        <p:sp>
          <p:nvSpPr>
            <p:cNvPr id="2065" name="Freeform 1754">
              <a:extLst>
                <a:ext uri="{FF2B5EF4-FFF2-40B4-BE49-F238E27FC236}">
                  <a16:creationId xmlns:a16="http://schemas.microsoft.com/office/drawing/2014/main" id="{48162A2D-EF0C-4999-9D0F-3BD77DCC1807}"/>
                </a:ext>
              </a:extLst>
            </p:cNvPr>
            <p:cNvSpPr>
              <a:spLocks/>
            </p:cNvSpPr>
            <p:nvPr/>
          </p:nvSpPr>
          <p:spPr bwMode="auto">
            <a:xfrm>
              <a:off x="2278063" y="1665287"/>
              <a:ext cx="3355904" cy="1696359"/>
            </a:xfrm>
            <a:custGeom>
              <a:avLst/>
              <a:gdLst>
                <a:gd name="T0" fmla="*/ 7048 w 10062"/>
                <a:gd name="T1" fmla="*/ 3014 h 5047"/>
                <a:gd name="T2" fmla="*/ 3890 w 10062"/>
                <a:gd name="T3" fmla="*/ 3014 h 5047"/>
                <a:gd name="T4" fmla="*/ 328 w 10062"/>
                <a:gd name="T5" fmla="*/ 4926 h 5047"/>
                <a:gd name="T6" fmla="*/ 37 w 10062"/>
                <a:gd name="T7" fmla="*/ 5045 h 5047"/>
                <a:gd name="T8" fmla="*/ 0 w 10062"/>
                <a:gd name="T9" fmla="*/ 5044 h 5047"/>
                <a:gd name="T10" fmla="*/ 3312 w 10062"/>
                <a:gd name="T11" fmla="*/ 1420 h 5047"/>
                <a:gd name="T12" fmla="*/ 6617 w 10062"/>
                <a:gd name="T13" fmla="*/ 0 h 5047"/>
                <a:gd name="T14" fmla="*/ 10062 w 10062"/>
                <a:gd name="T15" fmla="*/ 0 h 5047"/>
                <a:gd name="T16" fmla="*/ 7048 w 10062"/>
                <a:gd name="T17" fmla="*/ 3014 h 5047"/>
                <a:gd name="connsiteX0" fmla="*/ 7019 w 10000"/>
                <a:gd name="connsiteY0" fmla="*/ 5972 h 9996"/>
                <a:gd name="connsiteX1" fmla="*/ 3866 w 10000"/>
                <a:gd name="connsiteY1" fmla="*/ 5972 h 9996"/>
                <a:gd name="connsiteX2" fmla="*/ 326 w 10000"/>
                <a:gd name="connsiteY2" fmla="*/ 9760 h 9996"/>
                <a:gd name="connsiteX3" fmla="*/ 37 w 10000"/>
                <a:gd name="connsiteY3" fmla="*/ 9996 h 9996"/>
                <a:gd name="connsiteX4" fmla="*/ 0 w 10000"/>
                <a:gd name="connsiteY4" fmla="*/ 9994 h 9996"/>
                <a:gd name="connsiteX5" fmla="*/ 3292 w 10000"/>
                <a:gd name="connsiteY5" fmla="*/ 2814 h 9996"/>
                <a:gd name="connsiteX6" fmla="*/ 6576 w 10000"/>
                <a:gd name="connsiteY6" fmla="*/ 0 h 9996"/>
                <a:gd name="connsiteX7" fmla="*/ 10000 w 10000"/>
                <a:gd name="connsiteY7" fmla="*/ 0 h 9996"/>
                <a:gd name="connsiteX8" fmla="*/ 7019 w 10000"/>
                <a:gd name="connsiteY8" fmla="*/ 5972 h 9996"/>
                <a:gd name="connsiteX0" fmla="*/ 7019 w 10014"/>
                <a:gd name="connsiteY0" fmla="*/ 5974 h 10000"/>
                <a:gd name="connsiteX1" fmla="*/ 3866 w 10014"/>
                <a:gd name="connsiteY1" fmla="*/ 5974 h 10000"/>
                <a:gd name="connsiteX2" fmla="*/ 326 w 10014"/>
                <a:gd name="connsiteY2" fmla="*/ 9764 h 10000"/>
                <a:gd name="connsiteX3" fmla="*/ 37 w 10014"/>
                <a:gd name="connsiteY3" fmla="*/ 10000 h 10000"/>
                <a:gd name="connsiteX4" fmla="*/ 0 w 10014"/>
                <a:gd name="connsiteY4" fmla="*/ 9998 h 10000"/>
                <a:gd name="connsiteX5" fmla="*/ 3292 w 10014"/>
                <a:gd name="connsiteY5" fmla="*/ 2815 h 10000"/>
                <a:gd name="connsiteX6" fmla="*/ 6576 w 10014"/>
                <a:gd name="connsiteY6" fmla="*/ 0 h 10000"/>
                <a:gd name="connsiteX7" fmla="*/ 10014 w 10014"/>
                <a:gd name="connsiteY7" fmla="*/ 0 h 10000"/>
                <a:gd name="connsiteX8" fmla="*/ 7019 w 10014"/>
                <a:gd name="connsiteY8" fmla="*/ 5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4" h="10000">
                  <a:moveTo>
                    <a:pt x="7019" y="5974"/>
                  </a:moveTo>
                  <a:lnTo>
                    <a:pt x="3866" y="5974"/>
                  </a:lnTo>
                  <a:cubicBezTo>
                    <a:pt x="2045" y="5974"/>
                    <a:pt x="1401" y="7596"/>
                    <a:pt x="326" y="9764"/>
                  </a:cubicBezTo>
                  <a:cubicBezTo>
                    <a:pt x="246" y="9925"/>
                    <a:pt x="149" y="10004"/>
                    <a:pt x="37" y="10000"/>
                  </a:cubicBezTo>
                  <a:cubicBezTo>
                    <a:pt x="25" y="9999"/>
                    <a:pt x="12" y="9999"/>
                    <a:pt x="0" y="9998"/>
                  </a:cubicBezTo>
                  <a:lnTo>
                    <a:pt x="3292" y="2815"/>
                  </a:lnTo>
                  <a:cubicBezTo>
                    <a:pt x="4400" y="396"/>
                    <a:pt x="4934" y="0"/>
                    <a:pt x="6576" y="0"/>
                  </a:cubicBezTo>
                  <a:lnTo>
                    <a:pt x="10014" y="0"/>
                  </a:lnTo>
                  <a:lnTo>
                    <a:pt x="7019" y="59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809">
              <a:extLst>
                <a:ext uri="{FF2B5EF4-FFF2-40B4-BE49-F238E27FC236}">
                  <a16:creationId xmlns:a16="http://schemas.microsoft.com/office/drawing/2014/main" id="{701534AE-683E-4FEA-A97A-15939B218263}"/>
                </a:ext>
              </a:extLst>
            </p:cNvPr>
            <p:cNvSpPr>
              <a:spLocks/>
            </p:cNvSpPr>
            <p:nvPr/>
          </p:nvSpPr>
          <p:spPr bwMode="auto">
            <a:xfrm>
              <a:off x="4625975" y="1665288"/>
              <a:ext cx="2686050" cy="1012825"/>
            </a:xfrm>
            <a:custGeom>
              <a:avLst/>
              <a:gdLst>
                <a:gd name="T0" fmla="*/ 5503 w 8069"/>
                <a:gd name="T1" fmla="*/ 3014 h 3014"/>
                <a:gd name="T2" fmla="*/ 0 w 8069"/>
                <a:gd name="T3" fmla="*/ 3014 h 3014"/>
                <a:gd name="T4" fmla="*/ 3013 w 8069"/>
                <a:gd name="T5" fmla="*/ 0 h 3014"/>
                <a:gd name="T6" fmla="*/ 6320 w 8069"/>
                <a:gd name="T7" fmla="*/ 0 h 3014"/>
                <a:gd name="T8" fmla="*/ 8069 w 8069"/>
                <a:gd name="T9" fmla="*/ 449 h 3014"/>
                <a:gd name="T10" fmla="*/ 5503 w 8069"/>
                <a:gd name="T11" fmla="*/ 3014 h 3014"/>
              </a:gdLst>
              <a:ahLst/>
              <a:cxnLst>
                <a:cxn ang="0">
                  <a:pos x="T0" y="T1"/>
                </a:cxn>
                <a:cxn ang="0">
                  <a:pos x="T2" y="T3"/>
                </a:cxn>
                <a:cxn ang="0">
                  <a:pos x="T4" y="T5"/>
                </a:cxn>
                <a:cxn ang="0">
                  <a:pos x="T6" y="T7"/>
                </a:cxn>
                <a:cxn ang="0">
                  <a:pos x="T8" y="T9"/>
                </a:cxn>
                <a:cxn ang="0">
                  <a:pos x="T10" y="T11"/>
                </a:cxn>
              </a:cxnLst>
              <a:rect l="0" t="0" r="r" b="b"/>
              <a:pathLst>
                <a:path w="8069" h="3014">
                  <a:moveTo>
                    <a:pt x="5503" y="3014"/>
                  </a:moveTo>
                  <a:lnTo>
                    <a:pt x="0" y="3014"/>
                  </a:lnTo>
                  <a:lnTo>
                    <a:pt x="3013" y="0"/>
                  </a:lnTo>
                  <a:lnTo>
                    <a:pt x="6320" y="0"/>
                  </a:lnTo>
                  <a:cubicBezTo>
                    <a:pt x="6939" y="0"/>
                    <a:pt x="7538" y="159"/>
                    <a:pt x="8069" y="449"/>
                  </a:cubicBezTo>
                  <a:lnTo>
                    <a:pt x="5503" y="3014"/>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810">
              <a:extLst>
                <a:ext uri="{FF2B5EF4-FFF2-40B4-BE49-F238E27FC236}">
                  <a16:creationId xmlns:a16="http://schemas.microsoft.com/office/drawing/2014/main" id="{DD93DF95-5ADB-41B4-8395-722883608FE3}"/>
                </a:ext>
              </a:extLst>
            </p:cNvPr>
            <p:cNvSpPr>
              <a:spLocks/>
            </p:cNvSpPr>
            <p:nvPr/>
          </p:nvSpPr>
          <p:spPr bwMode="auto">
            <a:xfrm>
              <a:off x="6457950" y="1816101"/>
              <a:ext cx="1511300" cy="2227263"/>
            </a:xfrm>
            <a:custGeom>
              <a:avLst/>
              <a:gdLst>
                <a:gd name="T0" fmla="*/ 32 w 4540"/>
                <a:gd name="T1" fmla="*/ 4078 h 6625"/>
                <a:gd name="T2" fmla="*/ 773 w 4540"/>
                <a:gd name="T3" fmla="*/ 4072 h 6625"/>
                <a:gd name="T4" fmla="*/ 1526 w 4540"/>
                <a:gd name="T5" fmla="*/ 3318 h 6625"/>
                <a:gd name="T6" fmla="*/ 817 w 4540"/>
                <a:gd name="T7" fmla="*/ 2565 h 6625"/>
                <a:gd name="T8" fmla="*/ 0 w 4540"/>
                <a:gd name="T9" fmla="*/ 2565 h 6625"/>
                <a:gd name="T10" fmla="*/ 2566 w 4540"/>
                <a:gd name="T11" fmla="*/ 0 h 6625"/>
                <a:gd name="T12" fmla="*/ 4540 w 4540"/>
                <a:gd name="T13" fmla="*/ 3318 h 6625"/>
                <a:gd name="T14" fmla="*/ 2579 w 4540"/>
                <a:gd name="T15" fmla="*/ 6625 h 6625"/>
                <a:gd name="T16" fmla="*/ 32 w 4540"/>
                <a:gd name="T17" fmla="*/ 4078 h 6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6625">
                  <a:moveTo>
                    <a:pt x="32" y="4078"/>
                  </a:moveTo>
                  <a:lnTo>
                    <a:pt x="773" y="4072"/>
                  </a:lnTo>
                  <a:cubicBezTo>
                    <a:pt x="1189" y="4072"/>
                    <a:pt x="1526" y="3735"/>
                    <a:pt x="1526" y="3318"/>
                  </a:cubicBezTo>
                  <a:cubicBezTo>
                    <a:pt x="1526" y="2923"/>
                    <a:pt x="1224" y="2565"/>
                    <a:pt x="817" y="2565"/>
                  </a:cubicBezTo>
                  <a:lnTo>
                    <a:pt x="0" y="2565"/>
                  </a:lnTo>
                  <a:lnTo>
                    <a:pt x="2566" y="0"/>
                  </a:lnTo>
                  <a:cubicBezTo>
                    <a:pt x="3773" y="654"/>
                    <a:pt x="4540" y="1942"/>
                    <a:pt x="4540" y="3318"/>
                  </a:cubicBezTo>
                  <a:cubicBezTo>
                    <a:pt x="4540" y="4690"/>
                    <a:pt x="3787" y="5971"/>
                    <a:pt x="2579" y="6625"/>
                  </a:cubicBezTo>
                  <a:lnTo>
                    <a:pt x="32" y="4078"/>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811">
              <a:extLst>
                <a:ext uri="{FF2B5EF4-FFF2-40B4-BE49-F238E27FC236}">
                  <a16:creationId xmlns:a16="http://schemas.microsoft.com/office/drawing/2014/main" id="{889F9526-5CE3-4A10-B198-2C65ACFAC9E4}"/>
                </a:ext>
              </a:extLst>
            </p:cNvPr>
            <p:cNvSpPr>
              <a:spLocks/>
            </p:cNvSpPr>
            <p:nvPr/>
          </p:nvSpPr>
          <p:spPr bwMode="auto">
            <a:xfrm>
              <a:off x="4557713" y="3187701"/>
              <a:ext cx="2759075" cy="1011238"/>
            </a:xfrm>
            <a:custGeom>
              <a:avLst/>
              <a:gdLst>
                <a:gd name="T0" fmla="*/ 0 w 8287"/>
                <a:gd name="T1" fmla="*/ 2 h 3008"/>
                <a:gd name="T2" fmla="*/ 5740 w 8287"/>
                <a:gd name="T3" fmla="*/ 0 h 3008"/>
                <a:gd name="T4" fmla="*/ 8287 w 8287"/>
                <a:gd name="T5" fmla="*/ 2547 h 3008"/>
                <a:gd name="T6" fmla="*/ 6481 w 8287"/>
                <a:gd name="T7" fmla="*/ 3008 h 3008"/>
                <a:gd name="T8" fmla="*/ 3002 w 8287"/>
                <a:gd name="T9" fmla="*/ 3004 h 3008"/>
                <a:gd name="T10" fmla="*/ 0 w 8287"/>
                <a:gd name="T11" fmla="*/ 2 h 3008"/>
              </a:gdLst>
              <a:ahLst/>
              <a:cxnLst>
                <a:cxn ang="0">
                  <a:pos x="T0" y="T1"/>
                </a:cxn>
                <a:cxn ang="0">
                  <a:pos x="T2" y="T3"/>
                </a:cxn>
                <a:cxn ang="0">
                  <a:pos x="T4" y="T5"/>
                </a:cxn>
                <a:cxn ang="0">
                  <a:pos x="T6" y="T7"/>
                </a:cxn>
                <a:cxn ang="0">
                  <a:pos x="T8" y="T9"/>
                </a:cxn>
                <a:cxn ang="0">
                  <a:pos x="T10" y="T11"/>
                </a:cxn>
              </a:cxnLst>
              <a:rect l="0" t="0" r="r" b="b"/>
              <a:pathLst>
                <a:path w="8287" h="3008">
                  <a:moveTo>
                    <a:pt x="0" y="2"/>
                  </a:moveTo>
                  <a:lnTo>
                    <a:pt x="5740" y="0"/>
                  </a:lnTo>
                  <a:lnTo>
                    <a:pt x="8287" y="2547"/>
                  </a:lnTo>
                  <a:cubicBezTo>
                    <a:pt x="7739" y="2847"/>
                    <a:pt x="7121" y="3008"/>
                    <a:pt x="6481" y="3008"/>
                  </a:cubicBezTo>
                  <a:lnTo>
                    <a:pt x="3002" y="3004"/>
                  </a:lnTo>
                  <a:lnTo>
                    <a:pt x="0" y="2"/>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12">
              <a:extLst>
                <a:ext uri="{FF2B5EF4-FFF2-40B4-BE49-F238E27FC236}">
                  <a16:creationId xmlns:a16="http://schemas.microsoft.com/office/drawing/2014/main" id="{905715CA-1B38-4485-99CB-00CB233E2853}"/>
                </a:ext>
              </a:extLst>
            </p:cNvPr>
            <p:cNvSpPr>
              <a:spLocks/>
            </p:cNvSpPr>
            <p:nvPr/>
          </p:nvSpPr>
          <p:spPr bwMode="auto">
            <a:xfrm>
              <a:off x="2600366" y="3187701"/>
              <a:ext cx="2962967" cy="1009650"/>
            </a:xfrm>
            <a:custGeom>
              <a:avLst/>
              <a:gdLst>
                <a:gd name="T0" fmla="*/ 0 w 8865"/>
                <a:gd name="T1" fmla="*/ 278 h 3004"/>
                <a:gd name="T2" fmla="*/ 1411 w 8865"/>
                <a:gd name="T3" fmla="*/ 2 h 3004"/>
                <a:gd name="T4" fmla="*/ 5863 w 8865"/>
                <a:gd name="T5" fmla="*/ 0 h 3004"/>
                <a:gd name="T6" fmla="*/ 8865 w 8865"/>
                <a:gd name="T7" fmla="*/ 3002 h 3004"/>
                <a:gd name="T8" fmla="*/ 2726 w 8865"/>
                <a:gd name="T9" fmla="*/ 3004 h 3004"/>
                <a:gd name="T10" fmla="*/ 0 w 8865"/>
                <a:gd name="T11" fmla="*/ 278 h 3004"/>
                <a:gd name="connsiteX0" fmla="*/ 0 w 10024"/>
                <a:gd name="connsiteY0" fmla="*/ 925 h 10000"/>
                <a:gd name="connsiteX1" fmla="*/ 1592 w 10024"/>
                <a:gd name="connsiteY1" fmla="*/ 7 h 10000"/>
                <a:gd name="connsiteX2" fmla="*/ 6614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24"/>
                <a:gd name="connsiteY0" fmla="*/ 925 h 10000"/>
                <a:gd name="connsiteX1" fmla="*/ 1592 w 10024"/>
                <a:gd name="connsiteY1" fmla="*/ 7 h 10000"/>
                <a:gd name="connsiteX2" fmla="*/ 6630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91 w 10040"/>
                <a:gd name="connsiteY4" fmla="*/ 10000 h 10000"/>
                <a:gd name="connsiteX5" fmla="*/ 0 w 10040"/>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75 w 10040"/>
                <a:gd name="connsiteY4" fmla="*/ 10000 h 10000"/>
                <a:gd name="connsiteX5" fmla="*/ 0 w 10040"/>
                <a:gd name="connsiteY5"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10000">
                  <a:moveTo>
                    <a:pt x="0" y="925"/>
                  </a:moveTo>
                  <a:cubicBezTo>
                    <a:pt x="511" y="320"/>
                    <a:pt x="1057" y="13"/>
                    <a:pt x="1608" y="7"/>
                  </a:cubicBezTo>
                  <a:lnTo>
                    <a:pt x="6646" y="0"/>
                  </a:lnTo>
                  <a:lnTo>
                    <a:pt x="10040" y="9993"/>
                  </a:lnTo>
                  <a:lnTo>
                    <a:pt x="3075" y="10000"/>
                  </a:lnTo>
                  <a:lnTo>
                    <a:pt x="0" y="925"/>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Freeform 1813">
              <a:extLst>
                <a:ext uri="{FF2B5EF4-FFF2-40B4-BE49-F238E27FC236}">
                  <a16:creationId xmlns:a16="http://schemas.microsoft.com/office/drawing/2014/main" id="{04FBD085-EBF8-4C89-9847-1E788676166B}"/>
                </a:ext>
              </a:extLst>
            </p:cNvPr>
            <p:cNvSpPr>
              <a:spLocks/>
            </p:cNvSpPr>
            <p:nvPr/>
          </p:nvSpPr>
          <p:spPr bwMode="auto">
            <a:xfrm>
              <a:off x="4557764" y="4710113"/>
              <a:ext cx="2843161" cy="1008063"/>
            </a:xfrm>
            <a:custGeom>
              <a:avLst/>
              <a:gdLst>
                <a:gd name="T0" fmla="*/ 3002 w 8532"/>
                <a:gd name="T1" fmla="*/ 0 h 3002"/>
                <a:gd name="T2" fmla="*/ 8532 w 8532"/>
                <a:gd name="T3" fmla="*/ 0 h 3002"/>
                <a:gd name="T4" fmla="*/ 6978 w 8532"/>
                <a:gd name="T5" fmla="*/ 1554 h 3002"/>
                <a:gd name="T6" fmla="*/ 3655 w 8532"/>
                <a:gd name="T7" fmla="*/ 3002 h 3002"/>
                <a:gd name="T8" fmla="*/ 0 w 8532"/>
                <a:gd name="T9" fmla="*/ 3002 h 3002"/>
                <a:gd name="T10" fmla="*/ 3002 w 8532"/>
                <a:gd name="T11" fmla="*/ 0 h 3002"/>
                <a:gd name="connsiteX0" fmla="*/ 3508 w 10000"/>
                <a:gd name="connsiteY0" fmla="*/ 0 h 10000"/>
                <a:gd name="connsiteX1" fmla="*/ 10000 w 10000"/>
                <a:gd name="connsiteY1" fmla="*/ 0 h 10000"/>
                <a:gd name="connsiteX2" fmla="*/ 8179 w 10000"/>
                <a:gd name="connsiteY2" fmla="*/ 5177 h 10000"/>
                <a:gd name="connsiteX3" fmla="*/ 4284 w 10000"/>
                <a:gd name="connsiteY3" fmla="*/ 10000 h 10000"/>
                <a:gd name="connsiteX4" fmla="*/ 0 w 10000"/>
                <a:gd name="connsiteY4" fmla="*/ 10000 h 10000"/>
                <a:gd name="connsiteX5" fmla="*/ 3508 w 10000"/>
                <a:gd name="connsiteY5" fmla="*/ 0 h 10000"/>
                <a:gd name="connsiteX0" fmla="*/ 3519 w 10011"/>
                <a:gd name="connsiteY0" fmla="*/ 0 h 10000"/>
                <a:gd name="connsiteX1" fmla="*/ 10011 w 10011"/>
                <a:gd name="connsiteY1" fmla="*/ 0 h 10000"/>
                <a:gd name="connsiteX2" fmla="*/ 8190 w 10011"/>
                <a:gd name="connsiteY2" fmla="*/ 5177 h 10000"/>
                <a:gd name="connsiteX3" fmla="*/ 4295 w 10011"/>
                <a:gd name="connsiteY3" fmla="*/ 10000 h 10000"/>
                <a:gd name="connsiteX4" fmla="*/ 0 w 10011"/>
                <a:gd name="connsiteY4" fmla="*/ 10000 h 10000"/>
                <a:gd name="connsiteX5" fmla="*/ 3519 w 1001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1" h="10000">
                  <a:moveTo>
                    <a:pt x="3519" y="0"/>
                  </a:moveTo>
                  <a:lnTo>
                    <a:pt x="10011" y="0"/>
                  </a:lnTo>
                  <a:lnTo>
                    <a:pt x="8190" y="5177"/>
                  </a:lnTo>
                  <a:cubicBezTo>
                    <a:pt x="6827" y="9054"/>
                    <a:pt x="6223" y="10000"/>
                    <a:pt x="4295" y="10000"/>
                  </a:cubicBezTo>
                  <a:lnTo>
                    <a:pt x="0" y="10000"/>
                  </a:lnTo>
                  <a:lnTo>
                    <a:pt x="3519"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1814">
              <a:extLst>
                <a:ext uri="{FF2B5EF4-FFF2-40B4-BE49-F238E27FC236}">
                  <a16:creationId xmlns:a16="http://schemas.microsoft.com/office/drawing/2014/main" id="{AB6E26A5-8345-4026-8886-B61FED7CDC66}"/>
                </a:ext>
              </a:extLst>
            </p:cNvPr>
            <p:cNvSpPr>
              <a:spLocks/>
            </p:cNvSpPr>
            <p:nvPr/>
          </p:nvSpPr>
          <p:spPr bwMode="auto">
            <a:xfrm>
              <a:off x="2605131" y="4710113"/>
              <a:ext cx="2954294" cy="1008063"/>
            </a:xfrm>
            <a:custGeom>
              <a:avLst/>
              <a:gdLst>
                <a:gd name="T0" fmla="*/ 2733 w 8862"/>
                <a:gd name="T1" fmla="*/ 0 h 3002"/>
                <a:gd name="T2" fmla="*/ 8862 w 8862"/>
                <a:gd name="T3" fmla="*/ 0 h 3002"/>
                <a:gd name="T4" fmla="*/ 5860 w 8862"/>
                <a:gd name="T5" fmla="*/ 3002 h 3002"/>
                <a:gd name="T6" fmla="*/ 4061 w 8862"/>
                <a:gd name="T7" fmla="*/ 3002 h 3002"/>
                <a:gd name="T8" fmla="*/ 1399 w 8862"/>
                <a:gd name="T9" fmla="*/ 3002 h 3002"/>
                <a:gd name="T10" fmla="*/ 0 w 8862"/>
                <a:gd name="T11" fmla="*/ 2736 h 3002"/>
                <a:gd name="T12" fmla="*/ 2733 w 8862"/>
                <a:gd name="T13" fmla="*/ 0 h 3002"/>
                <a:gd name="connsiteX0" fmla="*/ 3100 w 10016"/>
                <a:gd name="connsiteY0" fmla="*/ 0 h 10000"/>
                <a:gd name="connsiteX1" fmla="*/ 10016 w 10016"/>
                <a:gd name="connsiteY1" fmla="*/ 0 h 10000"/>
                <a:gd name="connsiteX2" fmla="*/ 6629 w 10016"/>
                <a:gd name="connsiteY2" fmla="*/ 10000 h 10000"/>
                <a:gd name="connsiteX3" fmla="*/ 4598 w 10016"/>
                <a:gd name="connsiteY3" fmla="*/ 10000 h 10000"/>
                <a:gd name="connsiteX4" fmla="*/ 1595 w 10016"/>
                <a:gd name="connsiteY4" fmla="*/ 10000 h 10000"/>
                <a:gd name="connsiteX5" fmla="*/ 0 w 10016"/>
                <a:gd name="connsiteY5" fmla="*/ 9114 h 10000"/>
                <a:gd name="connsiteX6" fmla="*/ 3100 w 1001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10000">
                  <a:moveTo>
                    <a:pt x="3100" y="0"/>
                  </a:moveTo>
                  <a:lnTo>
                    <a:pt x="10016" y="0"/>
                  </a:lnTo>
                  <a:lnTo>
                    <a:pt x="6629" y="10000"/>
                  </a:lnTo>
                  <a:lnTo>
                    <a:pt x="4598" y="10000"/>
                  </a:lnTo>
                  <a:lnTo>
                    <a:pt x="1595" y="10000"/>
                  </a:lnTo>
                  <a:cubicBezTo>
                    <a:pt x="1047" y="10000"/>
                    <a:pt x="497" y="9697"/>
                    <a:pt x="0" y="9114"/>
                  </a:cubicBezTo>
                  <a:lnTo>
                    <a:pt x="3100" y="0"/>
                  </a:lnTo>
                  <a:close/>
                </a:path>
              </a:pathLst>
            </a:cu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815">
              <a:extLst>
                <a:ext uri="{FF2B5EF4-FFF2-40B4-BE49-F238E27FC236}">
                  <a16:creationId xmlns:a16="http://schemas.microsoft.com/office/drawing/2014/main" id="{0B2ED993-A0F9-4E8E-BF71-F2509BC3184D}"/>
                </a:ext>
              </a:extLst>
            </p:cNvPr>
            <p:cNvSpPr>
              <a:spLocks/>
            </p:cNvSpPr>
            <p:nvPr/>
          </p:nvSpPr>
          <p:spPr bwMode="auto">
            <a:xfrm>
              <a:off x="1820863" y="3281363"/>
              <a:ext cx="1701003" cy="2347913"/>
            </a:xfrm>
            <a:custGeom>
              <a:avLst/>
              <a:gdLst>
                <a:gd name="T0" fmla="*/ 3767 w 5101"/>
                <a:gd name="T1" fmla="*/ 2726 h 6984"/>
                <a:gd name="T2" fmla="*/ 3014 w 5101"/>
                <a:gd name="T3" fmla="*/ 3490 h 6984"/>
                <a:gd name="T4" fmla="*/ 3767 w 5101"/>
                <a:gd name="T5" fmla="*/ 4249 h 6984"/>
                <a:gd name="T6" fmla="*/ 5101 w 5101"/>
                <a:gd name="T7" fmla="*/ 4249 h 6984"/>
                <a:gd name="T8" fmla="*/ 2366 w 5101"/>
                <a:gd name="T9" fmla="*/ 6984 h 6984"/>
                <a:gd name="T10" fmla="*/ 1104 w 5101"/>
                <a:gd name="T11" fmla="*/ 6154 h 6984"/>
                <a:gd name="T12" fmla="*/ 0 w 5101"/>
                <a:gd name="T13" fmla="*/ 3490 h 6984"/>
                <a:gd name="T14" fmla="*/ 1103 w 5101"/>
                <a:gd name="T15" fmla="*/ 832 h 6984"/>
                <a:gd name="T16" fmla="*/ 2356 w 5101"/>
                <a:gd name="T17" fmla="*/ 0 h 6984"/>
                <a:gd name="T18" fmla="*/ 5082 w 5101"/>
                <a:gd name="T19" fmla="*/ 2726 h 6984"/>
                <a:gd name="T20" fmla="*/ 3767 w 5101"/>
                <a:gd name="T21" fmla="*/ 2726 h 6984"/>
                <a:gd name="connsiteX0" fmla="*/ 7385 w 10014"/>
                <a:gd name="connsiteY0" fmla="*/ 3903 h 10000"/>
                <a:gd name="connsiteX1" fmla="*/ 5909 w 10014"/>
                <a:gd name="connsiteY1" fmla="*/ 4997 h 10000"/>
                <a:gd name="connsiteX2" fmla="*/ 7385 w 10014"/>
                <a:gd name="connsiteY2" fmla="*/ 6084 h 10000"/>
                <a:gd name="connsiteX3" fmla="*/ 10014 w 10014"/>
                <a:gd name="connsiteY3" fmla="*/ 6084 h 10000"/>
                <a:gd name="connsiteX4" fmla="*/ 4638 w 10014"/>
                <a:gd name="connsiteY4" fmla="*/ 10000 h 10000"/>
                <a:gd name="connsiteX5" fmla="*/ 2164 w 10014"/>
                <a:gd name="connsiteY5" fmla="*/ 8812 h 10000"/>
                <a:gd name="connsiteX6" fmla="*/ 0 w 10014"/>
                <a:gd name="connsiteY6" fmla="*/ 4997 h 10000"/>
                <a:gd name="connsiteX7" fmla="*/ 2162 w 10014"/>
                <a:gd name="connsiteY7" fmla="*/ 1191 h 10000"/>
                <a:gd name="connsiteX8" fmla="*/ 4619 w 10014"/>
                <a:gd name="connsiteY8" fmla="*/ 0 h 10000"/>
                <a:gd name="connsiteX9" fmla="*/ 9963 w 10014"/>
                <a:gd name="connsiteY9" fmla="*/ 3903 h 10000"/>
                <a:gd name="connsiteX10" fmla="*/ 7385 w 10014"/>
                <a:gd name="connsiteY10" fmla="*/ 39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4" h="10000">
                  <a:moveTo>
                    <a:pt x="7385" y="3903"/>
                  </a:moveTo>
                  <a:cubicBezTo>
                    <a:pt x="6563" y="3906"/>
                    <a:pt x="5909" y="4399"/>
                    <a:pt x="5909" y="4997"/>
                  </a:cubicBezTo>
                  <a:cubicBezTo>
                    <a:pt x="5909" y="5587"/>
                    <a:pt x="6575" y="6084"/>
                    <a:pt x="7385" y="6084"/>
                  </a:cubicBezTo>
                  <a:lnTo>
                    <a:pt x="10014" y="6084"/>
                  </a:lnTo>
                  <a:lnTo>
                    <a:pt x="4638" y="10000"/>
                  </a:lnTo>
                  <a:cubicBezTo>
                    <a:pt x="3721" y="9734"/>
                    <a:pt x="2878" y="9333"/>
                    <a:pt x="2164" y="8812"/>
                  </a:cubicBezTo>
                  <a:cubicBezTo>
                    <a:pt x="827" y="7835"/>
                    <a:pt x="0" y="6486"/>
                    <a:pt x="0" y="4997"/>
                  </a:cubicBezTo>
                  <a:cubicBezTo>
                    <a:pt x="0" y="3514"/>
                    <a:pt x="827" y="2169"/>
                    <a:pt x="2162" y="1191"/>
                  </a:cubicBezTo>
                  <a:cubicBezTo>
                    <a:pt x="2862" y="679"/>
                    <a:pt x="3701" y="272"/>
                    <a:pt x="4619" y="0"/>
                  </a:cubicBezTo>
                  <a:lnTo>
                    <a:pt x="9963" y="3903"/>
                  </a:lnTo>
                  <a:lnTo>
                    <a:pt x="7385" y="3903"/>
                  </a:lnTo>
                  <a:close/>
                </a:path>
              </a:pathLst>
            </a:custGeom>
            <a:solidFill>
              <a:srgbClr val="99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Slide Number Placeholder 37">
            <a:extLst>
              <a:ext uri="{FF2B5EF4-FFF2-40B4-BE49-F238E27FC236}">
                <a16:creationId xmlns:a16="http://schemas.microsoft.com/office/drawing/2014/main" id="{A0F980AD-D37F-9F18-F25E-D35A9DCA20F6}"/>
              </a:ext>
            </a:extLst>
          </p:cNvPr>
          <p:cNvSpPr>
            <a:spLocks noGrp="1"/>
          </p:cNvSpPr>
          <p:nvPr>
            <p:ph type="sldNum" sz="quarter" idx="12"/>
          </p:nvPr>
        </p:nvSpPr>
        <p:spPr/>
        <p:txBody>
          <a:bodyPr/>
          <a:lstStyle/>
          <a:p>
            <a:pPr defTabSz="371475">
              <a:defRPr/>
            </a:pPr>
            <a:fld id="{CE97AC88-B9C7-4AEF-9990-0777AFA0136D}" type="slidenum">
              <a:rPr lang="en-US">
                <a:solidFill>
                  <a:prstClr val="black">
                    <a:tint val="75000"/>
                  </a:prstClr>
                </a:solidFill>
              </a:rPr>
              <a:pPr defTabSz="371475">
                <a:defRPr/>
              </a:pPr>
              <a:t>5</a:t>
            </a:fld>
            <a:endParaRPr lang="en-US">
              <a:solidFill>
                <a:prstClr val="black">
                  <a:tint val="75000"/>
                </a:prstClr>
              </a:solidFill>
            </a:endParaRPr>
          </a:p>
        </p:txBody>
      </p:sp>
      <p:sp>
        <p:nvSpPr>
          <p:cNvPr id="47" name="Title 46">
            <a:extLst>
              <a:ext uri="{FF2B5EF4-FFF2-40B4-BE49-F238E27FC236}">
                <a16:creationId xmlns:a16="http://schemas.microsoft.com/office/drawing/2014/main" id="{5A59D4C4-61C3-D354-2DBE-8DCBD88EBC68}"/>
              </a:ext>
            </a:extLst>
          </p:cNvPr>
          <p:cNvSpPr>
            <a:spLocks noGrp="1"/>
          </p:cNvSpPr>
          <p:nvPr>
            <p:ph type="title"/>
          </p:nvPr>
        </p:nvSpPr>
        <p:spPr>
          <a:xfrm>
            <a:off x="681038" y="685800"/>
            <a:ext cx="6043685" cy="990600"/>
          </a:xfrm>
        </p:spPr>
        <p:txBody>
          <a:bodyPr lIns="74295" tIns="37148" rIns="74295" bIns="37148" anchor="t"/>
          <a:lstStyle/>
          <a:p>
            <a:r>
              <a:rPr lang="en-GB">
                <a:latin typeface="Arial"/>
                <a:cs typeface="Arial"/>
              </a:rPr>
              <a:t>Aperçu du module</a:t>
            </a:r>
            <a:endParaRPr lang="en-GB"/>
          </a:p>
        </p:txBody>
      </p:sp>
      <p:sp>
        <p:nvSpPr>
          <p:cNvPr id="48" name="TextBox 47">
            <a:extLst>
              <a:ext uri="{FF2B5EF4-FFF2-40B4-BE49-F238E27FC236}">
                <a16:creationId xmlns:a16="http://schemas.microsoft.com/office/drawing/2014/main" id="{6ECDA266-5E0A-D1DD-DB69-283EF90FE39E}"/>
              </a:ext>
            </a:extLst>
          </p:cNvPr>
          <p:cNvSpPr txBox="1"/>
          <p:nvPr/>
        </p:nvSpPr>
        <p:spPr>
          <a:xfrm>
            <a:off x="6883816" y="2687419"/>
            <a:ext cx="184731" cy="242374"/>
          </a:xfrm>
          <a:prstGeom prst="rect">
            <a:avLst/>
          </a:prstGeom>
          <a:noFill/>
        </p:spPr>
        <p:txBody>
          <a:bodyPr wrap="none" rtlCol="0">
            <a:spAutoFit/>
          </a:bodyPr>
          <a:lstStyle/>
          <a:p>
            <a:pPr defTabSz="371475">
              <a:defRPr/>
            </a:pPr>
            <a:endParaRPr lang="en-GB" sz="975" b="1">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2F7BAB4-050E-C009-865C-90451DE99B33}"/>
              </a:ext>
            </a:extLst>
          </p:cNvPr>
          <p:cNvSpPr txBox="1"/>
          <p:nvPr/>
        </p:nvSpPr>
        <p:spPr>
          <a:xfrm>
            <a:off x="4986718" y="3208698"/>
            <a:ext cx="398318" cy="242374"/>
          </a:xfrm>
          <a:prstGeom prst="rect">
            <a:avLst/>
          </a:prstGeom>
          <a:noFill/>
        </p:spPr>
        <p:txBody>
          <a:bodyPr wrap="square" rtlCol="0">
            <a:spAutoFit/>
          </a:bodyPr>
          <a:lstStyle/>
          <a:p>
            <a:pPr defTabSz="371475">
              <a:defRPr/>
            </a:pPr>
            <a:endParaRPr lang="en-GB" sz="975" b="1">
              <a:solidFill>
                <a:prstClr val="white"/>
              </a:solidFill>
              <a:latin typeface="Arial" panose="020B0604020202020204" pitchFamily="34" charset="0"/>
              <a:cs typeface="Arial" panose="020B0604020202020204" pitchFamily="34" charset="0"/>
            </a:endParaRPr>
          </a:p>
        </p:txBody>
      </p:sp>
      <p:grpSp>
        <p:nvGrpSpPr>
          <p:cNvPr id="2280" name="Group 2279">
            <a:extLst>
              <a:ext uri="{FF2B5EF4-FFF2-40B4-BE49-F238E27FC236}">
                <a16:creationId xmlns:a16="http://schemas.microsoft.com/office/drawing/2014/main" id="{D09EF765-02BB-4216-AFC3-4692B03F4E31}"/>
              </a:ext>
            </a:extLst>
          </p:cNvPr>
          <p:cNvGrpSpPr/>
          <p:nvPr/>
        </p:nvGrpSpPr>
        <p:grpSpPr>
          <a:xfrm>
            <a:off x="1890143" y="1725604"/>
            <a:ext cx="6073021" cy="3667501"/>
            <a:chOff x="1890143" y="1725604"/>
            <a:chExt cx="6073021" cy="3667501"/>
          </a:xfrm>
        </p:grpSpPr>
        <p:sp>
          <p:nvSpPr>
            <p:cNvPr id="45" name="TextBox 44">
              <a:extLst>
                <a:ext uri="{FF2B5EF4-FFF2-40B4-BE49-F238E27FC236}">
                  <a16:creationId xmlns:a16="http://schemas.microsoft.com/office/drawing/2014/main" id="{374AEAA2-BACA-50B0-C868-0122FA77F4CA}"/>
                </a:ext>
              </a:extLst>
            </p:cNvPr>
            <p:cNvSpPr txBox="1"/>
            <p:nvPr/>
          </p:nvSpPr>
          <p:spPr>
            <a:xfrm>
              <a:off x="5806445" y="1725605"/>
              <a:ext cx="1016559" cy="8156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Utiliser les témoignages comme données</a:t>
              </a:r>
            </a:p>
          </p:txBody>
        </p:sp>
        <p:sp>
          <p:nvSpPr>
            <p:cNvPr id="49" name="TextBox 48">
              <a:extLst>
                <a:ext uri="{FF2B5EF4-FFF2-40B4-BE49-F238E27FC236}">
                  <a16:creationId xmlns:a16="http://schemas.microsoft.com/office/drawing/2014/main" id="{238E1977-A9DF-A092-8271-3482F71D2241}"/>
                </a:ext>
              </a:extLst>
            </p:cNvPr>
            <p:cNvSpPr txBox="1"/>
            <p:nvPr/>
          </p:nvSpPr>
          <p:spPr>
            <a:xfrm>
              <a:off x="1890143" y="3975699"/>
              <a:ext cx="1130832" cy="965649"/>
            </a:xfrm>
            <a:prstGeom prst="rect">
              <a:avLst/>
            </a:prstGeom>
            <a:noFill/>
          </p:spPr>
          <p:txBody>
            <a:bodyPr wrap="square" rtlCol="0">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Optimiser les compétences disponibles localement</a:t>
              </a:r>
            </a:p>
            <a:p>
              <a:pPr defTabSz="371475">
                <a:defRPr/>
              </a:pPr>
              <a:endParaRPr lang="en-GB" sz="975" b="1">
                <a:solidFill>
                  <a:prstClr val="white"/>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A81B53BC-90FF-52B9-EBF6-F42A5E5DEAB1}"/>
                </a:ext>
              </a:extLst>
            </p:cNvPr>
            <p:cNvSpPr txBox="1"/>
            <p:nvPr/>
          </p:nvSpPr>
          <p:spPr>
            <a:xfrm>
              <a:off x="3281276" y="3192932"/>
              <a:ext cx="1212191" cy="507831"/>
            </a:xfrm>
            <a:prstGeom prst="rect">
              <a:avLst/>
            </a:prstGeom>
            <a:noFill/>
          </p:spPr>
          <p:txBody>
            <a:bodyPr wrap="none" rtlCol="0">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Comprendre les </a:t>
              </a:r>
              <a:b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obstacles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locaux</a:t>
              </a:r>
              <a:endPar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A350A976-8542-068A-AEE7-5C75AB0CCD20}"/>
                </a:ext>
              </a:extLst>
            </p:cNvPr>
            <p:cNvSpPr txBox="1"/>
            <p:nvPr/>
          </p:nvSpPr>
          <p:spPr>
            <a:xfrm>
              <a:off x="3590219" y="4741255"/>
              <a:ext cx="1339819" cy="507831"/>
            </a:xfrm>
            <a:prstGeom prst="rect">
              <a:avLst/>
            </a:prstGeom>
            <a:noFill/>
          </p:spPr>
          <p:txBody>
            <a:bodyPr wrap="square" rtlCol="0">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Concevoir</a:t>
              </a: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des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mesures</a:t>
              </a: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d'AEPE</a:t>
              </a:r>
              <a:endPar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A132704A-66F2-B20E-42FB-842CF381DF32}"/>
                </a:ext>
              </a:extLst>
            </p:cNvPr>
            <p:cNvSpPr txBox="1"/>
            <p:nvPr/>
          </p:nvSpPr>
          <p:spPr>
            <a:xfrm>
              <a:off x="5535538" y="4731385"/>
              <a:ext cx="1120850" cy="661720"/>
            </a:xfrm>
            <a:prstGeom prst="rect">
              <a:avLst/>
            </a:prstGeom>
            <a:noFill/>
          </p:spPr>
          <p:txBody>
            <a:bodyPr wrap="square" rtlCol="0">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Promouvoir</a:t>
              </a: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l'accès</a:t>
              </a: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à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l'énergie</a:t>
              </a:r>
              <a:endPar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2E2058D-020B-681E-AE6A-D80519118302}"/>
                </a:ext>
              </a:extLst>
            </p:cNvPr>
            <p:cNvSpPr txBox="1"/>
            <p:nvPr/>
          </p:nvSpPr>
          <p:spPr>
            <a:xfrm>
              <a:off x="3798076" y="1725604"/>
              <a:ext cx="1518364"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Connaître les acteurs </a:t>
              </a:r>
              <a:b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 l’AEPE</a:t>
              </a:r>
            </a:p>
          </p:txBody>
        </p:sp>
        <p:sp>
          <p:nvSpPr>
            <p:cNvPr id="16" name="TextBox 15">
              <a:extLst>
                <a:ext uri="{FF2B5EF4-FFF2-40B4-BE49-F238E27FC236}">
                  <a16:creationId xmlns:a16="http://schemas.microsoft.com/office/drawing/2014/main" id="{917BDCA3-630A-49DD-51E4-8537A5B77075}"/>
                </a:ext>
              </a:extLst>
            </p:cNvPr>
            <p:cNvSpPr txBox="1"/>
            <p:nvPr/>
          </p:nvSpPr>
          <p:spPr>
            <a:xfrm>
              <a:off x="5185877" y="3190361"/>
              <a:ext cx="1538846" cy="507831"/>
            </a:xfrm>
            <a:prstGeom prst="rect">
              <a:avLst/>
            </a:prstGeom>
            <a:noFill/>
          </p:spPr>
          <p:txBody>
            <a:bodyPr wrap="square">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Élaborer une base de référence de l’AEPE</a:t>
              </a:r>
            </a:p>
          </p:txBody>
        </p:sp>
        <p:sp>
          <p:nvSpPr>
            <p:cNvPr id="27" name="TextBox 26">
              <a:extLst>
                <a:ext uri="{FF2B5EF4-FFF2-40B4-BE49-F238E27FC236}">
                  <a16:creationId xmlns:a16="http://schemas.microsoft.com/office/drawing/2014/main" id="{1B5C44B6-AABE-6547-3B82-45E4876FC4D9}"/>
                </a:ext>
              </a:extLst>
            </p:cNvPr>
            <p:cNvSpPr txBox="1"/>
            <p:nvPr/>
          </p:nvSpPr>
          <p:spPr>
            <a:xfrm>
              <a:off x="6950076" y="2256607"/>
              <a:ext cx="1013088" cy="815608"/>
            </a:xfrm>
            <a:prstGeom prst="rect">
              <a:avLst/>
            </a:prstGeom>
            <a:noFill/>
          </p:spPr>
          <p:txBody>
            <a:bodyPr wrap="square">
              <a:spAutoFit/>
            </a:bodyPr>
            <a:lstStyle/>
            <a:p>
              <a:pPr defTabSz="371475">
                <a:defRPr/>
              </a:pPr>
              <a:r>
                <a:rPr kumimoji="0" lang="en-GB" sz="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a:t>
              </a:r>
              <a:r>
                <a:rPr lang="en-GB" sz="700">
                  <a:solidFill>
                    <a:prstClr val="white"/>
                  </a:solidFill>
                  <a:latin typeface="Arial" panose="020B0604020202020204" pitchFamily="34" charset="0"/>
                  <a:cs typeface="Arial" panose="020B0604020202020204" pitchFamily="34"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Identifier les données disponibles localement</a:t>
              </a:r>
            </a:p>
          </p:txBody>
        </p:sp>
      </p:grpSp>
      <p:grpSp>
        <p:nvGrpSpPr>
          <p:cNvPr id="2275" name="Group 2274">
            <a:extLst>
              <a:ext uri="{FF2B5EF4-FFF2-40B4-BE49-F238E27FC236}">
                <a16:creationId xmlns:a16="http://schemas.microsoft.com/office/drawing/2014/main" id="{8E1712D0-CE6D-47A4-9E3F-1B19B0424FCC}"/>
              </a:ext>
            </a:extLst>
          </p:cNvPr>
          <p:cNvGrpSpPr/>
          <p:nvPr/>
        </p:nvGrpSpPr>
        <p:grpSpPr>
          <a:xfrm>
            <a:off x="3924300" y="2273301"/>
            <a:ext cx="635000" cy="404813"/>
            <a:chOff x="3924300" y="2273301"/>
            <a:chExt cx="635000" cy="404813"/>
          </a:xfrm>
        </p:grpSpPr>
        <p:sp>
          <p:nvSpPr>
            <p:cNvPr id="2066" name="Freeform 1755">
              <a:extLst>
                <a:ext uri="{FF2B5EF4-FFF2-40B4-BE49-F238E27FC236}">
                  <a16:creationId xmlns:a16="http://schemas.microsoft.com/office/drawing/2014/main" id="{88BE3BF9-64BC-4936-A782-FBB92197E0B7}"/>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756">
              <a:extLst>
                <a:ext uri="{FF2B5EF4-FFF2-40B4-BE49-F238E27FC236}">
                  <a16:creationId xmlns:a16="http://schemas.microsoft.com/office/drawing/2014/main" id="{B74E0586-DC26-491E-8379-44E2992BF4D9}"/>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757">
              <a:extLst>
                <a:ext uri="{FF2B5EF4-FFF2-40B4-BE49-F238E27FC236}">
                  <a16:creationId xmlns:a16="http://schemas.microsoft.com/office/drawing/2014/main" id="{5BEC67A2-E743-49FC-9D8C-43BA0B029922}"/>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1758">
              <a:extLst>
                <a:ext uri="{FF2B5EF4-FFF2-40B4-BE49-F238E27FC236}">
                  <a16:creationId xmlns:a16="http://schemas.microsoft.com/office/drawing/2014/main" id="{6B48BEA3-461B-4548-B8E5-D92E168FA614}"/>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1759">
              <a:extLst>
                <a:ext uri="{FF2B5EF4-FFF2-40B4-BE49-F238E27FC236}">
                  <a16:creationId xmlns:a16="http://schemas.microsoft.com/office/drawing/2014/main" id="{300792A1-384F-47CE-A66E-4C6EF30102A3}"/>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1760">
              <a:extLst>
                <a:ext uri="{FF2B5EF4-FFF2-40B4-BE49-F238E27FC236}">
                  <a16:creationId xmlns:a16="http://schemas.microsoft.com/office/drawing/2014/main" id="{F3B4F91C-974A-42A3-A4F8-FA1123FE9915}"/>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1761">
              <a:extLst>
                <a:ext uri="{FF2B5EF4-FFF2-40B4-BE49-F238E27FC236}">
                  <a16:creationId xmlns:a16="http://schemas.microsoft.com/office/drawing/2014/main" id="{889B0E86-E536-4108-9EF2-59ADE268EE17}"/>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1762">
              <a:extLst>
                <a:ext uri="{FF2B5EF4-FFF2-40B4-BE49-F238E27FC236}">
                  <a16:creationId xmlns:a16="http://schemas.microsoft.com/office/drawing/2014/main" id="{E6DE026A-7683-48BC-B06C-21B1CC71FCBB}"/>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1763">
              <a:extLst>
                <a:ext uri="{FF2B5EF4-FFF2-40B4-BE49-F238E27FC236}">
                  <a16:creationId xmlns:a16="http://schemas.microsoft.com/office/drawing/2014/main" id="{311C662A-8EEB-4F6E-B379-A5F3F10BF6FC}"/>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1764">
              <a:extLst>
                <a:ext uri="{FF2B5EF4-FFF2-40B4-BE49-F238E27FC236}">
                  <a16:creationId xmlns:a16="http://schemas.microsoft.com/office/drawing/2014/main" id="{4D20D7E4-2195-4857-B46F-44F3D883378B}"/>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1765">
              <a:extLst>
                <a:ext uri="{FF2B5EF4-FFF2-40B4-BE49-F238E27FC236}">
                  <a16:creationId xmlns:a16="http://schemas.microsoft.com/office/drawing/2014/main" id="{F22A441A-FA1F-41A5-A28C-60F3924B2936}"/>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1766">
              <a:extLst>
                <a:ext uri="{FF2B5EF4-FFF2-40B4-BE49-F238E27FC236}">
                  <a16:creationId xmlns:a16="http://schemas.microsoft.com/office/drawing/2014/main" id="{E9D2893A-ABBD-44BC-96CC-331D5260E161}"/>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1767">
              <a:extLst>
                <a:ext uri="{FF2B5EF4-FFF2-40B4-BE49-F238E27FC236}">
                  <a16:creationId xmlns:a16="http://schemas.microsoft.com/office/drawing/2014/main" id="{F1687D67-6BCD-446C-8FE8-32E01D496AF5}"/>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1768">
              <a:extLst>
                <a:ext uri="{FF2B5EF4-FFF2-40B4-BE49-F238E27FC236}">
                  <a16:creationId xmlns:a16="http://schemas.microsoft.com/office/drawing/2014/main" id="{A6C8A6CD-9660-4DAB-8234-AB46AA4C00C4}"/>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1769">
              <a:extLst>
                <a:ext uri="{FF2B5EF4-FFF2-40B4-BE49-F238E27FC236}">
                  <a16:creationId xmlns:a16="http://schemas.microsoft.com/office/drawing/2014/main" id="{C355ADA4-4383-49BB-8962-DE99D88B1D3E}"/>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1770">
              <a:extLst>
                <a:ext uri="{FF2B5EF4-FFF2-40B4-BE49-F238E27FC236}">
                  <a16:creationId xmlns:a16="http://schemas.microsoft.com/office/drawing/2014/main" id="{B1282869-64E3-4CE5-B1E4-23929A460FF4}"/>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1771">
              <a:extLst>
                <a:ext uri="{FF2B5EF4-FFF2-40B4-BE49-F238E27FC236}">
                  <a16:creationId xmlns:a16="http://schemas.microsoft.com/office/drawing/2014/main" id="{EFF7F8DF-DB62-42CF-A11F-933520A04FFB}"/>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1772">
              <a:extLst>
                <a:ext uri="{FF2B5EF4-FFF2-40B4-BE49-F238E27FC236}">
                  <a16:creationId xmlns:a16="http://schemas.microsoft.com/office/drawing/2014/main" id="{A7740A9B-A809-4593-B77B-96F49BBF72E9}"/>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1773">
              <a:extLst>
                <a:ext uri="{FF2B5EF4-FFF2-40B4-BE49-F238E27FC236}">
                  <a16:creationId xmlns:a16="http://schemas.microsoft.com/office/drawing/2014/main" id="{7358CBAB-D556-4768-AAD0-A8725026E555}"/>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1774">
              <a:extLst>
                <a:ext uri="{FF2B5EF4-FFF2-40B4-BE49-F238E27FC236}">
                  <a16:creationId xmlns:a16="http://schemas.microsoft.com/office/drawing/2014/main" id="{8DF39253-B599-4EC4-8983-8326ACDF7E6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1775">
              <a:extLst>
                <a:ext uri="{FF2B5EF4-FFF2-40B4-BE49-F238E27FC236}">
                  <a16:creationId xmlns:a16="http://schemas.microsoft.com/office/drawing/2014/main" id="{DA2FC54E-9925-46A6-97AF-1AA75E17B4DA}"/>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776">
              <a:extLst>
                <a:ext uri="{FF2B5EF4-FFF2-40B4-BE49-F238E27FC236}">
                  <a16:creationId xmlns:a16="http://schemas.microsoft.com/office/drawing/2014/main" id="{2F98D23E-7A6B-4265-9B72-FF45F2212762}"/>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1777">
              <a:extLst>
                <a:ext uri="{FF2B5EF4-FFF2-40B4-BE49-F238E27FC236}">
                  <a16:creationId xmlns:a16="http://schemas.microsoft.com/office/drawing/2014/main" id="{7F2073B4-DD85-4637-9D2E-7F99A9DAF2E4}"/>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778">
              <a:extLst>
                <a:ext uri="{FF2B5EF4-FFF2-40B4-BE49-F238E27FC236}">
                  <a16:creationId xmlns:a16="http://schemas.microsoft.com/office/drawing/2014/main" id="{A5E5A96D-1C04-42A2-A4C4-8BA651E2E6AE}"/>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779">
              <a:extLst>
                <a:ext uri="{FF2B5EF4-FFF2-40B4-BE49-F238E27FC236}">
                  <a16:creationId xmlns:a16="http://schemas.microsoft.com/office/drawing/2014/main" id="{24C8D39E-0859-4AB0-A8C8-DA21091EED45}"/>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780">
              <a:extLst>
                <a:ext uri="{FF2B5EF4-FFF2-40B4-BE49-F238E27FC236}">
                  <a16:creationId xmlns:a16="http://schemas.microsoft.com/office/drawing/2014/main" id="{A64EA240-719D-4DB6-B8CE-F5323081BC34}"/>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781">
              <a:extLst>
                <a:ext uri="{FF2B5EF4-FFF2-40B4-BE49-F238E27FC236}">
                  <a16:creationId xmlns:a16="http://schemas.microsoft.com/office/drawing/2014/main" id="{29500B34-2BAF-47FE-BE38-AD231E1AF2D2}"/>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782">
              <a:extLst>
                <a:ext uri="{FF2B5EF4-FFF2-40B4-BE49-F238E27FC236}">
                  <a16:creationId xmlns:a16="http://schemas.microsoft.com/office/drawing/2014/main" id="{844DA6D8-A657-4388-A922-5EB7B4484131}"/>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783">
              <a:extLst>
                <a:ext uri="{FF2B5EF4-FFF2-40B4-BE49-F238E27FC236}">
                  <a16:creationId xmlns:a16="http://schemas.microsoft.com/office/drawing/2014/main" id="{B8E68666-DA23-4A73-82B9-8A81FF9E42A7}"/>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784">
              <a:extLst>
                <a:ext uri="{FF2B5EF4-FFF2-40B4-BE49-F238E27FC236}">
                  <a16:creationId xmlns:a16="http://schemas.microsoft.com/office/drawing/2014/main" id="{B6964AE5-4B7B-456B-90FC-452E6B3B7700}"/>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785">
              <a:extLst>
                <a:ext uri="{FF2B5EF4-FFF2-40B4-BE49-F238E27FC236}">
                  <a16:creationId xmlns:a16="http://schemas.microsoft.com/office/drawing/2014/main" id="{F21C9357-468E-48EA-B110-57682A8760BE}"/>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786">
              <a:extLst>
                <a:ext uri="{FF2B5EF4-FFF2-40B4-BE49-F238E27FC236}">
                  <a16:creationId xmlns:a16="http://schemas.microsoft.com/office/drawing/2014/main" id="{BD09297B-7198-4F9B-9EAB-78F79F19E668}"/>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787">
              <a:extLst>
                <a:ext uri="{FF2B5EF4-FFF2-40B4-BE49-F238E27FC236}">
                  <a16:creationId xmlns:a16="http://schemas.microsoft.com/office/drawing/2014/main" id="{87585819-4D04-4F93-ADEB-7EB1735DC9F7}"/>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788">
              <a:extLst>
                <a:ext uri="{FF2B5EF4-FFF2-40B4-BE49-F238E27FC236}">
                  <a16:creationId xmlns:a16="http://schemas.microsoft.com/office/drawing/2014/main" id="{16BCA71A-0636-4B1B-99B2-54B531FF0EE2}"/>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789">
              <a:extLst>
                <a:ext uri="{FF2B5EF4-FFF2-40B4-BE49-F238E27FC236}">
                  <a16:creationId xmlns:a16="http://schemas.microsoft.com/office/drawing/2014/main" id="{BA991394-093E-4D80-BB00-6A506278F481}"/>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790">
              <a:extLst>
                <a:ext uri="{FF2B5EF4-FFF2-40B4-BE49-F238E27FC236}">
                  <a16:creationId xmlns:a16="http://schemas.microsoft.com/office/drawing/2014/main" id="{16C59D4B-17CC-42BA-A310-0C6E9DC9B0D5}"/>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791">
              <a:extLst>
                <a:ext uri="{FF2B5EF4-FFF2-40B4-BE49-F238E27FC236}">
                  <a16:creationId xmlns:a16="http://schemas.microsoft.com/office/drawing/2014/main" id="{31B6F557-1B64-4CA9-9BDD-465A59B9B8D7}"/>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1792">
              <a:extLst>
                <a:ext uri="{FF2B5EF4-FFF2-40B4-BE49-F238E27FC236}">
                  <a16:creationId xmlns:a16="http://schemas.microsoft.com/office/drawing/2014/main" id="{63E401F1-7EF5-4E0B-8C79-CE9FFA150FDB}"/>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793">
              <a:extLst>
                <a:ext uri="{FF2B5EF4-FFF2-40B4-BE49-F238E27FC236}">
                  <a16:creationId xmlns:a16="http://schemas.microsoft.com/office/drawing/2014/main" id="{AE7A8FF3-8EF7-45D7-8D93-ACD1C66F0EED}"/>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1794">
              <a:extLst>
                <a:ext uri="{FF2B5EF4-FFF2-40B4-BE49-F238E27FC236}">
                  <a16:creationId xmlns:a16="http://schemas.microsoft.com/office/drawing/2014/main" id="{1D05F82E-9B47-4AA2-BC06-73E9816329EE}"/>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795">
              <a:extLst>
                <a:ext uri="{FF2B5EF4-FFF2-40B4-BE49-F238E27FC236}">
                  <a16:creationId xmlns:a16="http://schemas.microsoft.com/office/drawing/2014/main" id="{D6F78134-DF6E-4FD9-829A-B3579EF849CB}"/>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1796">
              <a:extLst>
                <a:ext uri="{FF2B5EF4-FFF2-40B4-BE49-F238E27FC236}">
                  <a16:creationId xmlns:a16="http://schemas.microsoft.com/office/drawing/2014/main" id="{5FC68416-464F-4438-9895-8194A03E0D86}"/>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797">
              <a:extLst>
                <a:ext uri="{FF2B5EF4-FFF2-40B4-BE49-F238E27FC236}">
                  <a16:creationId xmlns:a16="http://schemas.microsoft.com/office/drawing/2014/main" id="{67674F87-E762-472D-A8B4-7E2285DB07E3}"/>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1798">
              <a:extLst>
                <a:ext uri="{FF2B5EF4-FFF2-40B4-BE49-F238E27FC236}">
                  <a16:creationId xmlns:a16="http://schemas.microsoft.com/office/drawing/2014/main" id="{96456701-AEBE-455C-8309-32D84956F1DB}"/>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799">
              <a:extLst>
                <a:ext uri="{FF2B5EF4-FFF2-40B4-BE49-F238E27FC236}">
                  <a16:creationId xmlns:a16="http://schemas.microsoft.com/office/drawing/2014/main" id="{3066FAF1-CAB8-46E7-BE95-DE08FA686997}"/>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800">
              <a:extLst>
                <a:ext uri="{FF2B5EF4-FFF2-40B4-BE49-F238E27FC236}">
                  <a16:creationId xmlns:a16="http://schemas.microsoft.com/office/drawing/2014/main" id="{A9136C67-005E-45B0-A7FF-0FB5F5FD846D}"/>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801">
              <a:extLst>
                <a:ext uri="{FF2B5EF4-FFF2-40B4-BE49-F238E27FC236}">
                  <a16:creationId xmlns:a16="http://schemas.microsoft.com/office/drawing/2014/main" id="{ACD0F13B-D2CA-45AD-ABD4-FE2DFAB9BA34}"/>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1802">
              <a:extLst>
                <a:ext uri="{FF2B5EF4-FFF2-40B4-BE49-F238E27FC236}">
                  <a16:creationId xmlns:a16="http://schemas.microsoft.com/office/drawing/2014/main" id="{13BD38DE-E00E-4FEF-895C-F8A43926367A}"/>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803">
              <a:extLst>
                <a:ext uri="{FF2B5EF4-FFF2-40B4-BE49-F238E27FC236}">
                  <a16:creationId xmlns:a16="http://schemas.microsoft.com/office/drawing/2014/main" id="{C0F90B64-E9C4-4478-A3C4-2FCBED814299}"/>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Oval 1804">
              <a:extLst>
                <a:ext uri="{FF2B5EF4-FFF2-40B4-BE49-F238E27FC236}">
                  <a16:creationId xmlns:a16="http://schemas.microsoft.com/office/drawing/2014/main" id="{462A1B62-92A2-4388-B99D-D4E2FE30B83B}"/>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805">
              <a:extLst>
                <a:ext uri="{FF2B5EF4-FFF2-40B4-BE49-F238E27FC236}">
                  <a16:creationId xmlns:a16="http://schemas.microsoft.com/office/drawing/2014/main" id="{F1FBD96D-4F2F-401B-A60C-2195BE09F8D3}"/>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1806">
              <a:extLst>
                <a:ext uri="{FF2B5EF4-FFF2-40B4-BE49-F238E27FC236}">
                  <a16:creationId xmlns:a16="http://schemas.microsoft.com/office/drawing/2014/main" id="{E41162C9-DAAF-45F7-ADB9-97B3C1899D80}"/>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Freeform 1807">
              <a:extLst>
                <a:ext uri="{FF2B5EF4-FFF2-40B4-BE49-F238E27FC236}">
                  <a16:creationId xmlns:a16="http://schemas.microsoft.com/office/drawing/2014/main" id="{FC7710A9-6142-4904-B15A-1F5B668E898D}"/>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808">
              <a:extLst>
                <a:ext uri="{FF2B5EF4-FFF2-40B4-BE49-F238E27FC236}">
                  <a16:creationId xmlns:a16="http://schemas.microsoft.com/office/drawing/2014/main" id="{42724E7A-5EA2-4B48-B418-20A965C5DAAD}"/>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8" name="Group 2277">
            <a:extLst>
              <a:ext uri="{FF2B5EF4-FFF2-40B4-BE49-F238E27FC236}">
                <a16:creationId xmlns:a16="http://schemas.microsoft.com/office/drawing/2014/main" id="{6F1E5BD8-EB81-486F-8E59-A53E077DEFDA}"/>
              </a:ext>
            </a:extLst>
          </p:cNvPr>
          <p:cNvGrpSpPr/>
          <p:nvPr/>
        </p:nvGrpSpPr>
        <p:grpSpPr>
          <a:xfrm>
            <a:off x="2601913" y="3706813"/>
            <a:ext cx="542925" cy="354013"/>
            <a:chOff x="2601913" y="3706813"/>
            <a:chExt cx="542925" cy="354013"/>
          </a:xfrm>
        </p:grpSpPr>
        <p:sp>
          <p:nvSpPr>
            <p:cNvPr id="2127" name="Freeform 1816">
              <a:extLst>
                <a:ext uri="{FF2B5EF4-FFF2-40B4-BE49-F238E27FC236}">
                  <a16:creationId xmlns:a16="http://schemas.microsoft.com/office/drawing/2014/main" id="{348B0DA9-6DBB-4A80-B1DF-CF2F7EC1F84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817">
              <a:extLst>
                <a:ext uri="{FF2B5EF4-FFF2-40B4-BE49-F238E27FC236}">
                  <a16:creationId xmlns:a16="http://schemas.microsoft.com/office/drawing/2014/main" id="{378CA200-B640-4E7E-B593-B6FBE38A9E91}"/>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818">
              <a:extLst>
                <a:ext uri="{FF2B5EF4-FFF2-40B4-BE49-F238E27FC236}">
                  <a16:creationId xmlns:a16="http://schemas.microsoft.com/office/drawing/2014/main" id="{31881FD7-58B7-4A8F-8590-5615F477B527}"/>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819">
              <a:extLst>
                <a:ext uri="{FF2B5EF4-FFF2-40B4-BE49-F238E27FC236}">
                  <a16:creationId xmlns:a16="http://schemas.microsoft.com/office/drawing/2014/main" id="{A46391BE-4D2E-47C3-ABED-62307A056A40}"/>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820">
              <a:extLst>
                <a:ext uri="{FF2B5EF4-FFF2-40B4-BE49-F238E27FC236}">
                  <a16:creationId xmlns:a16="http://schemas.microsoft.com/office/drawing/2014/main" id="{6904B76C-DCEC-4B5F-B7F6-161D73F863C0}"/>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821">
              <a:extLst>
                <a:ext uri="{FF2B5EF4-FFF2-40B4-BE49-F238E27FC236}">
                  <a16:creationId xmlns:a16="http://schemas.microsoft.com/office/drawing/2014/main" id="{10122AC8-0CAE-4DEE-A380-0949C03B3BB0}"/>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822">
              <a:extLst>
                <a:ext uri="{FF2B5EF4-FFF2-40B4-BE49-F238E27FC236}">
                  <a16:creationId xmlns:a16="http://schemas.microsoft.com/office/drawing/2014/main" id="{C1EA977C-A42E-4E9D-BD5D-BE3B28058C84}"/>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823">
              <a:extLst>
                <a:ext uri="{FF2B5EF4-FFF2-40B4-BE49-F238E27FC236}">
                  <a16:creationId xmlns:a16="http://schemas.microsoft.com/office/drawing/2014/main" id="{D6F8C2AD-2E69-4437-92FB-C3563DDCB67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824">
              <a:extLst>
                <a:ext uri="{FF2B5EF4-FFF2-40B4-BE49-F238E27FC236}">
                  <a16:creationId xmlns:a16="http://schemas.microsoft.com/office/drawing/2014/main" id="{5EFBBC6A-7260-4A0C-A09D-F56A8D209C40}"/>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825">
              <a:extLst>
                <a:ext uri="{FF2B5EF4-FFF2-40B4-BE49-F238E27FC236}">
                  <a16:creationId xmlns:a16="http://schemas.microsoft.com/office/drawing/2014/main" id="{46F899DA-D497-4533-835E-368BB7C05CCB}"/>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826">
              <a:extLst>
                <a:ext uri="{FF2B5EF4-FFF2-40B4-BE49-F238E27FC236}">
                  <a16:creationId xmlns:a16="http://schemas.microsoft.com/office/drawing/2014/main" id="{2213FDAF-4FEA-4EE9-91AF-3053DF1CF3AF}"/>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27">
              <a:extLst>
                <a:ext uri="{FF2B5EF4-FFF2-40B4-BE49-F238E27FC236}">
                  <a16:creationId xmlns:a16="http://schemas.microsoft.com/office/drawing/2014/main" id="{292A8E66-FDF7-4164-A954-0DEB24AB4D19}"/>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828">
              <a:extLst>
                <a:ext uri="{FF2B5EF4-FFF2-40B4-BE49-F238E27FC236}">
                  <a16:creationId xmlns:a16="http://schemas.microsoft.com/office/drawing/2014/main" id="{EBC95787-6869-4973-9DE3-F0F2373F7B5F}"/>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829">
              <a:extLst>
                <a:ext uri="{FF2B5EF4-FFF2-40B4-BE49-F238E27FC236}">
                  <a16:creationId xmlns:a16="http://schemas.microsoft.com/office/drawing/2014/main" id="{F9AE9FDB-6110-498A-8A66-6F43C78DCBCE}"/>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830">
              <a:extLst>
                <a:ext uri="{FF2B5EF4-FFF2-40B4-BE49-F238E27FC236}">
                  <a16:creationId xmlns:a16="http://schemas.microsoft.com/office/drawing/2014/main" id="{FA1689D9-E965-44E0-AE13-F4307C7793F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831">
              <a:extLst>
                <a:ext uri="{FF2B5EF4-FFF2-40B4-BE49-F238E27FC236}">
                  <a16:creationId xmlns:a16="http://schemas.microsoft.com/office/drawing/2014/main" id="{F7E43808-B776-4ABC-8BDC-2BD763B0659D}"/>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832">
              <a:extLst>
                <a:ext uri="{FF2B5EF4-FFF2-40B4-BE49-F238E27FC236}">
                  <a16:creationId xmlns:a16="http://schemas.microsoft.com/office/drawing/2014/main" id="{1C7B0B00-7AE9-4310-828A-C96148B2B19B}"/>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833">
              <a:extLst>
                <a:ext uri="{FF2B5EF4-FFF2-40B4-BE49-F238E27FC236}">
                  <a16:creationId xmlns:a16="http://schemas.microsoft.com/office/drawing/2014/main" id="{FFC682CE-4905-4D0B-B82C-2749D12CC749}"/>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7" name="Group 2276">
            <a:extLst>
              <a:ext uri="{FF2B5EF4-FFF2-40B4-BE49-F238E27FC236}">
                <a16:creationId xmlns:a16="http://schemas.microsoft.com/office/drawing/2014/main" id="{E943C4EC-328D-4E7C-85D7-89E00AC8197B}"/>
              </a:ext>
            </a:extLst>
          </p:cNvPr>
          <p:cNvGrpSpPr/>
          <p:nvPr/>
        </p:nvGrpSpPr>
        <p:grpSpPr>
          <a:xfrm>
            <a:off x="5125915" y="2097088"/>
            <a:ext cx="722435" cy="906463"/>
            <a:chOff x="5125915" y="2097088"/>
            <a:chExt cx="722435" cy="906463"/>
          </a:xfrm>
        </p:grpSpPr>
        <p:sp>
          <p:nvSpPr>
            <p:cNvPr id="46" name="TextBox 45">
              <a:extLst>
                <a:ext uri="{FF2B5EF4-FFF2-40B4-BE49-F238E27FC236}">
                  <a16:creationId xmlns:a16="http://schemas.microsoft.com/office/drawing/2014/main" id="{E6840014-23A6-8EAE-8835-598BAA540392}"/>
                </a:ext>
              </a:extLst>
            </p:cNvPr>
            <p:cNvSpPr txBox="1"/>
            <p:nvPr/>
          </p:nvSpPr>
          <p:spPr>
            <a:xfrm>
              <a:off x="5125915" y="2155005"/>
              <a:ext cx="184731" cy="242374"/>
            </a:xfrm>
            <a:prstGeom prst="rect">
              <a:avLst/>
            </a:prstGeom>
            <a:noFill/>
          </p:spPr>
          <p:txBody>
            <a:bodyPr wrap="none" rtlCol="0">
              <a:spAutoFit/>
            </a:bodyPr>
            <a:lstStyle/>
            <a:p>
              <a:pPr defTabSz="371475">
                <a:defRPr/>
              </a:pPr>
              <a:endParaRPr lang="en-GB" sz="975" b="1">
                <a:solidFill>
                  <a:prstClr val="white"/>
                </a:solidFill>
                <a:latin typeface="Arial" panose="020B0604020202020204" pitchFamily="34" charset="0"/>
                <a:cs typeface="Arial" panose="020B0604020202020204" pitchFamily="34" charset="0"/>
              </a:endParaRPr>
            </a:p>
          </p:txBody>
        </p:sp>
        <p:sp>
          <p:nvSpPr>
            <p:cNvPr id="2145" name="Freeform 1834">
              <a:extLst>
                <a:ext uri="{FF2B5EF4-FFF2-40B4-BE49-F238E27FC236}">
                  <a16:creationId xmlns:a16="http://schemas.microsoft.com/office/drawing/2014/main" id="{A44F8A13-299F-4EF5-BB73-F84E11F76493}"/>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835">
              <a:extLst>
                <a:ext uri="{FF2B5EF4-FFF2-40B4-BE49-F238E27FC236}">
                  <a16:creationId xmlns:a16="http://schemas.microsoft.com/office/drawing/2014/main" id="{A3823BE5-79E8-44E7-97D6-D84BDA54718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836">
              <a:extLst>
                <a:ext uri="{FF2B5EF4-FFF2-40B4-BE49-F238E27FC236}">
                  <a16:creationId xmlns:a16="http://schemas.microsoft.com/office/drawing/2014/main" id="{EB768ACF-4D9A-4F36-A0AB-AAC4D9EC99A9}"/>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837">
              <a:extLst>
                <a:ext uri="{FF2B5EF4-FFF2-40B4-BE49-F238E27FC236}">
                  <a16:creationId xmlns:a16="http://schemas.microsoft.com/office/drawing/2014/main" id="{4F6C57F2-7DB1-4205-8151-991203FC1309}"/>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838">
              <a:extLst>
                <a:ext uri="{FF2B5EF4-FFF2-40B4-BE49-F238E27FC236}">
                  <a16:creationId xmlns:a16="http://schemas.microsoft.com/office/drawing/2014/main" id="{EE91AAF1-9FCD-4A6D-9577-C627434A4BE2}"/>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839">
              <a:extLst>
                <a:ext uri="{FF2B5EF4-FFF2-40B4-BE49-F238E27FC236}">
                  <a16:creationId xmlns:a16="http://schemas.microsoft.com/office/drawing/2014/main" id="{5A9AE5A3-E6F7-4D21-BBE5-410FACE4DA88}"/>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840">
              <a:extLst>
                <a:ext uri="{FF2B5EF4-FFF2-40B4-BE49-F238E27FC236}">
                  <a16:creationId xmlns:a16="http://schemas.microsoft.com/office/drawing/2014/main" id="{17379097-A572-403C-A80F-5D18CCFB64A8}"/>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841">
              <a:extLst>
                <a:ext uri="{FF2B5EF4-FFF2-40B4-BE49-F238E27FC236}">
                  <a16:creationId xmlns:a16="http://schemas.microsoft.com/office/drawing/2014/main" id="{84E23709-90C1-475D-86CE-DC136A7F440F}"/>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842">
              <a:extLst>
                <a:ext uri="{FF2B5EF4-FFF2-40B4-BE49-F238E27FC236}">
                  <a16:creationId xmlns:a16="http://schemas.microsoft.com/office/drawing/2014/main" id="{881B5FE8-3A76-4DD0-AD7F-F5234AB26D79}"/>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1843">
              <a:extLst>
                <a:ext uri="{FF2B5EF4-FFF2-40B4-BE49-F238E27FC236}">
                  <a16:creationId xmlns:a16="http://schemas.microsoft.com/office/drawing/2014/main" id="{2A996B71-2A8F-4214-A41A-055453F519F7}"/>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1844">
              <a:extLst>
                <a:ext uri="{FF2B5EF4-FFF2-40B4-BE49-F238E27FC236}">
                  <a16:creationId xmlns:a16="http://schemas.microsoft.com/office/drawing/2014/main" id="{E8BF44C9-4696-498C-9EA5-516D76EB2295}"/>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845">
              <a:extLst>
                <a:ext uri="{FF2B5EF4-FFF2-40B4-BE49-F238E27FC236}">
                  <a16:creationId xmlns:a16="http://schemas.microsoft.com/office/drawing/2014/main" id="{5B0C9DEF-DD01-48D4-855D-B048B3F7D658}"/>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846">
              <a:extLst>
                <a:ext uri="{FF2B5EF4-FFF2-40B4-BE49-F238E27FC236}">
                  <a16:creationId xmlns:a16="http://schemas.microsoft.com/office/drawing/2014/main" id="{7C58B402-8C46-4313-9078-5FA09697B7EF}"/>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847">
              <a:extLst>
                <a:ext uri="{FF2B5EF4-FFF2-40B4-BE49-F238E27FC236}">
                  <a16:creationId xmlns:a16="http://schemas.microsoft.com/office/drawing/2014/main" id="{E7C908D6-9C1B-4C8F-BCBA-24A3A206A677}"/>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1848">
              <a:extLst>
                <a:ext uri="{FF2B5EF4-FFF2-40B4-BE49-F238E27FC236}">
                  <a16:creationId xmlns:a16="http://schemas.microsoft.com/office/drawing/2014/main" id="{00D3AB66-515D-47FC-9638-A7421DF6AB07}"/>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1849">
              <a:extLst>
                <a:ext uri="{FF2B5EF4-FFF2-40B4-BE49-F238E27FC236}">
                  <a16:creationId xmlns:a16="http://schemas.microsoft.com/office/drawing/2014/main" id="{536D92B1-BC8E-4463-902C-E67D2CB20226}"/>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1850">
              <a:extLst>
                <a:ext uri="{FF2B5EF4-FFF2-40B4-BE49-F238E27FC236}">
                  <a16:creationId xmlns:a16="http://schemas.microsoft.com/office/drawing/2014/main" id="{8F7C7942-7804-4E5B-8472-7FE55B1A493B}"/>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Freeform 1851">
              <a:extLst>
                <a:ext uri="{FF2B5EF4-FFF2-40B4-BE49-F238E27FC236}">
                  <a16:creationId xmlns:a16="http://schemas.microsoft.com/office/drawing/2014/main" id="{093EA097-44BF-4340-B592-31E214374C23}"/>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1852">
              <a:extLst>
                <a:ext uri="{FF2B5EF4-FFF2-40B4-BE49-F238E27FC236}">
                  <a16:creationId xmlns:a16="http://schemas.microsoft.com/office/drawing/2014/main" id="{F6E0F366-624A-4EC5-A58C-092761A7F5BB}"/>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1853">
              <a:extLst>
                <a:ext uri="{FF2B5EF4-FFF2-40B4-BE49-F238E27FC236}">
                  <a16:creationId xmlns:a16="http://schemas.microsoft.com/office/drawing/2014/main" id="{1E6B567F-D347-4D7D-80F7-638CCBE3A5AD}"/>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854">
              <a:extLst>
                <a:ext uri="{FF2B5EF4-FFF2-40B4-BE49-F238E27FC236}">
                  <a16:creationId xmlns:a16="http://schemas.microsoft.com/office/drawing/2014/main" id="{C5DBC9EE-CDCA-445B-BBF1-DA9B4EDD1A1F}"/>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855">
              <a:extLst>
                <a:ext uri="{FF2B5EF4-FFF2-40B4-BE49-F238E27FC236}">
                  <a16:creationId xmlns:a16="http://schemas.microsoft.com/office/drawing/2014/main" id="{BBB994E5-C0F7-4C95-AF73-09424AD7EC68}"/>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856">
              <a:extLst>
                <a:ext uri="{FF2B5EF4-FFF2-40B4-BE49-F238E27FC236}">
                  <a16:creationId xmlns:a16="http://schemas.microsoft.com/office/drawing/2014/main" id="{AD1EA8F0-E770-4F2D-BC08-A4BCF54AA873}"/>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857">
              <a:extLst>
                <a:ext uri="{FF2B5EF4-FFF2-40B4-BE49-F238E27FC236}">
                  <a16:creationId xmlns:a16="http://schemas.microsoft.com/office/drawing/2014/main" id="{A2187369-6D6A-473C-9B14-2F26EDC911E1}"/>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858">
              <a:extLst>
                <a:ext uri="{FF2B5EF4-FFF2-40B4-BE49-F238E27FC236}">
                  <a16:creationId xmlns:a16="http://schemas.microsoft.com/office/drawing/2014/main" id="{25CA0628-C8AE-40E4-8DAA-53669D2B228B}"/>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859">
              <a:extLst>
                <a:ext uri="{FF2B5EF4-FFF2-40B4-BE49-F238E27FC236}">
                  <a16:creationId xmlns:a16="http://schemas.microsoft.com/office/drawing/2014/main" id="{43CADFDF-DA56-4D02-B917-B30C2D7B4DBB}"/>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860">
              <a:extLst>
                <a:ext uri="{FF2B5EF4-FFF2-40B4-BE49-F238E27FC236}">
                  <a16:creationId xmlns:a16="http://schemas.microsoft.com/office/drawing/2014/main" id="{CE51563A-9FDF-459E-A6CC-860DF2EA0AF8}"/>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861">
              <a:extLst>
                <a:ext uri="{FF2B5EF4-FFF2-40B4-BE49-F238E27FC236}">
                  <a16:creationId xmlns:a16="http://schemas.microsoft.com/office/drawing/2014/main" id="{82D70AEF-110A-41A1-83B4-74FC027A5B8E}"/>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862">
              <a:extLst>
                <a:ext uri="{FF2B5EF4-FFF2-40B4-BE49-F238E27FC236}">
                  <a16:creationId xmlns:a16="http://schemas.microsoft.com/office/drawing/2014/main" id="{6C29099E-6BA4-4092-BCE0-E6C5925FAE95}"/>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3" name="Group 2272">
            <a:extLst>
              <a:ext uri="{FF2B5EF4-FFF2-40B4-BE49-F238E27FC236}">
                <a16:creationId xmlns:a16="http://schemas.microsoft.com/office/drawing/2014/main" id="{00326BC0-D75C-4AFC-85D3-5A2A4123925D}"/>
              </a:ext>
            </a:extLst>
          </p:cNvPr>
          <p:cNvGrpSpPr/>
          <p:nvPr/>
        </p:nvGrpSpPr>
        <p:grpSpPr>
          <a:xfrm>
            <a:off x="7137400" y="3043238"/>
            <a:ext cx="700087" cy="830263"/>
            <a:chOff x="7137400" y="3043238"/>
            <a:chExt cx="700087" cy="830263"/>
          </a:xfrm>
        </p:grpSpPr>
        <p:sp>
          <p:nvSpPr>
            <p:cNvPr id="2174" name="Freeform 1863">
              <a:extLst>
                <a:ext uri="{FF2B5EF4-FFF2-40B4-BE49-F238E27FC236}">
                  <a16:creationId xmlns:a16="http://schemas.microsoft.com/office/drawing/2014/main" id="{3270384F-9A43-4F9D-9084-4AE52149DAC2}"/>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864">
              <a:extLst>
                <a:ext uri="{FF2B5EF4-FFF2-40B4-BE49-F238E27FC236}">
                  <a16:creationId xmlns:a16="http://schemas.microsoft.com/office/drawing/2014/main" id="{859AE124-F273-4BA4-A8AD-D57327704B6E}"/>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865">
              <a:extLst>
                <a:ext uri="{FF2B5EF4-FFF2-40B4-BE49-F238E27FC236}">
                  <a16:creationId xmlns:a16="http://schemas.microsoft.com/office/drawing/2014/main" id="{7185F1A6-1062-4550-B90E-CE6EA0D6D741}"/>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866">
              <a:extLst>
                <a:ext uri="{FF2B5EF4-FFF2-40B4-BE49-F238E27FC236}">
                  <a16:creationId xmlns:a16="http://schemas.microsoft.com/office/drawing/2014/main" id="{0A74AEC1-6514-4520-A106-C9E1C28D7EA9}"/>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1867">
              <a:extLst>
                <a:ext uri="{FF2B5EF4-FFF2-40B4-BE49-F238E27FC236}">
                  <a16:creationId xmlns:a16="http://schemas.microsoft.com/office/drawing/2014/main" id="{6F682BC9-FBE3-4396-8F17-DE32FE66DA92}"/>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868">
              <a:extLst>
                <a:ext uri="{FF2B5EF4-FFF2-40B4-BE49-F238E27FC236}">
                  <a16:creationId xmlns:a16="http://schemas.microsoft.com/office/drawing/2014/main" id="{8B3CDB0E-43B3-468B-8279-DCA8212342E2}"/>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869">
              <a:extLst>
                <a:ext uri="{FF2B5EF4-FFF2-40B4-BE49-F238E27FC236}">
                  <a16:creationId xmlns:a16="http://schemas.microsoft.com/office/drawing/2014/main" id="{A212A200-20A3-40CA-A594-B8EC3CC74479}"/>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870">
              <a:extLst>
                <a:ext uri="{FF2B5EF4-FFF2-40B4-BE49-F238E27FC236}">
                  <a16:creationId xmlns:a16="http://schemas.microsoft.com/office/drawing/2014/main" id="{FEA00483-D193-4C8E-AF98-46C3E1B65C00}"/>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871">
              <a:extLst>
                <a:ext uri="{FF2B5EF4-FFF2-40B4-BE49-F238E27FC236}">
                  <a16:creationId xmlns:a16="http://schemas.microsoft.com/office/drawing/2014/main" id="{82EF5FE7-E54A-4351-A0B6-C895AA9CAA98}"/>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872">
              <a:extLst>
                <a:ext uri="{FF2B5EF4-FFF2-40B4-BE49-F238E27FC236}">
                  <a16:creationId xmlns:a16="http://schemas.microsoft.com/office/drawing/2014/main" id="{E99E74A1-6BB7-4CA3-9A09-6237B488D868}"/>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873">
              <a:extLst>
                <a:ext uri="{FF2B5EF4-FFF2-40B4-BE49-F238E27FC236}">
                  <a16:creationId xmlns:a16="http://schemas.microsoft.com/office/drawing/2014/main" id="{1E422184-A7FD-4A21-86E5-897D756C7B9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874">
              <a:extLst>
                <a:ext uri="{FF2B5EF4-FFF2-40B4-BE49-F238E27FC236}">
                  <a16:creationId xmlns:a16="http://schemas.microsoft.com/office/drawing/2014/main" id="{71D03C52-A676-4CEB-98C2-881CFAF1A515}"/>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875">
              <a:extLst>
                <a:ext uri="{FF2B5EF4-FFF2-40B4-BE49-F238E27FC236}">
                  <a16:creationId xmlns:a16="http://schemas.microsoft.com/office/drawing/2014/main" id="{24D978A1-35EC-4572-BCEE-C3E333239F76}"/>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876">
              <a:extLst>
                <a:ext uri="{FF2B5EF4-FFF2-40B4-BE49-F238E27FC236}">
                  <a16:creationId xmlns:a16="http://schemas.microsoft.com/office/drawing/2014/main" id="{854C6817-7943-494E-99D5-66D9F4376874}"/>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1877">
              <a:extLst>
                <a:ext uri="{FF2B5EF4-FFF2-40B4-BE49-F238E27FC236}">
                  <a16:creationId xmlns:a16="http://schemas.microsoft.com/office/drawing/2014/main" id="{6623D94C-1FF9-464E-A546-EC9E6382B0B0}"/>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878">
              <a:extLst>
                <a:ext uri="{FF2B5EF4-FFF2-40B4-BE49-F238E27FC236}">
                  <a16:creationId xmlns:a16="http://schemas.microsoft.com/office/drawing/2014/main" id="{7B0A00A1-6BFD-4A96-B8F9-CAEC96150E8B}"/>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879">
              <a:extLst>
                <a:ext uri="{FF2B5EF4-FFF2-40B4-BE49-F238E27FC236}">
                  <a16:creationId xmlns:a16="http://schemas.microsoft.com/office/drawing/2014/main" id="{61F40C7B-67BA-408A-BDA5-4B6E38491F9A}"/>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1880">
              <a:extLst>
                <a:ext uri="{FF2B5EF4-FFF2-40B4-BE49-F238E27FC236}">
                  <a16:creationId xmlns:a16="http://schemas.microsoft.com/office/drawing/2014/main" id="{AA85DEB2-927E-4AFF-8551-ECAE01C3001B}"/>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1881">
              <a:extLst>
                <a:ext uri="{FF2B5EF4-FFF2-40B4-BE49-F238E27FC236}">
                  <a16:creationId xmlns:a16="http://schemas.microsoft.com/office/drawing/2014/main" id="{7F56CB27-1B5F-45A4-A4A3-B382DA3B5F89}"/>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1882">
              <a:extLst>
                <a:ext uri="{FF2B5EF4-FFF2-40B4-BE49-F238E27FC236}">
                  <a16:creationId xmlns:a16="http://schemas.microsoft.com/office/drawing/2014/main" id="{2256D5C5-3D7C-4533-B0C5-51343553CEE5}"/>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1883">
              <a:extLst>
                <a:ext uri="{FF2B5EF4-FFF2-40B4-BE49-F238E27FC236}">
                  <a16:creationId xmlns:a16="http://schemas.microsoft.com/office/drawing/2014/main" id="{CA737E4D-2359-4627-BE5F-7FDB45790F84}"/>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1884">
              <a:extLst>
                <a:ext uri="{FF2B5EF4-FFF2-40B4-BE49-F238E27FC236}">
                  <a16:creationId xmlns:a16="http://schemas.microsoft.com/office/drawing/2014/main" id="{E826C33C-E093-4527-AD8F-2CDA76C9CAB9}"/>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1885">
              <a:extLst>
                <a:ext uri="{FF2B5EF4-FFF2-40B4-BE49-F238E27FC236}">
                  <a16:creationId xmlns:a16="http://schemas.microsoft.com/office/drawing/2014/main" id="{76FFA19E-47FB-434D-9900-0210156C2051}"/>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1886">
              <a:extLst>
                <a:ext uri="{FF2B5EF4-FFF2-40B4-BE49-F238E27FC236}">
                  <a16:creationId xmlns:a16="http://schemas.microsoft.com/office/drawing/2014/main" id="{B955A5D9-64C8-498D-AADB-764775C4E734}"/>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1887">
              <a:extLst>
                <a:ext uri="{FF2B5EF4-FFF2-40B4-BE49-F238E27FC236}">
                  <a16:creationId xmlns:a16="http://schemas.microsoft.com/office/drawing/2014/main" id="{BDBCED91-0A76-456C-9972-48594D113898}"/>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1888">
              <a:extLst>
                <a:ext uri="{FF2B5EF4-FFF2-40B4-BE49-F238E27FC236}">
                  <a16:creationId xmlns:a16="http://schemas.microsoft.com/office/drawing/2014/main" id="{F2517CA7-6768-4D8F-9024-CC4099CCFDF1}"/>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1889">
              <a:extLst>
                <a:ext uri="{FF2B5EF4-FFF2-40B4-BE49-F238E27FC236}">
                  <a16:creationId xmlns:a16="http://schemas.microsoft.com/office/drawing/2014/main" id="{54A00BE0-FFDC-40C1-B763-0AD63F8A610A}"/>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1890">
              <a:extLst>
                <a:ext uri="{FF2B5EF4-FFF2-40B4-BE49-F238E27FC236}">
                  <a16:creationId xmlns:a16="http://schemas.microsoft.com/office/drawing/2014/main" id="{FD747B00-C16E-46CF-9156-5A5AE5AE4BC9}"/>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1891">
              <a:extLst>
                <a:ext uri="{FF2B5EF4-FFF2-40B4-BE49-F238E27FC236}">
                  <a16:creationId xmlns:a16="http://schemas.microsoft.com/office/drawing/2014/main" id="{FFC3DFC8-B21C-4404-A836-24BCFBC448D5}"/>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1892">
              <a:extLst>
                <a:ext uri="{FF2B5EF4-FFF2-40B4-BE49-F238E27FC236}">
                  <a16:creationId xmlns:a16="http://schemas.microsoft.com/office/drawing/2014/main" id="{54976376-D2AA-4866-B2A5-CF3CF516F7E5}"/>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1893">
              <a:extLst>
                <a:ext uri="{FF2B5EF4-FFF2-40B4-BE49-F238E27FC236}">
                  <a16:creationId xmlns:a16="http://schemas.microsoft.com/office/drawing/2014/main" id="{7FB2678B-8082-4E86-9D67-3402E923FFB4}"/>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894">
              <a:extLst>
                <a:ext uri="{FF2B5EF4-FFF2-40B4-BE49-F238E27FC236}">
                  <a16:creationId xmlns:a16="http://schemas.microsoft.com/office/drawing/2014/main" id="{37B6E3ED-AF84-4722-9F5A-0BBDA9342D12}"/>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1895">
              <a:extLst>
                <a:ext uri="{FF2B5EF4-FFF2-40B4-BE49-F238E27FC236}">
                  <a16:creationId xmlns:a16="http://schemas.microsoft.com/office/drawing/2014/main" id="{CEE1697B-2D5E-4257-B84E-FBDD1523C310}"/>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1896">
              <a:extLst>
                <a:ext uri="{FF2B5EF4-FFF2-40B4-BE49-F238E27FC236}">
                  <a16:creationId xmlns:a16="http://schemas.microsoft.com/office/drawing/2014/main" id="{F6748A3D-135C-43FA-BF04-810044BE544F}"/>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897">
              <a:extLst>
                <a:ext uri="{FF2B5EF4-FFF2-40B4-BE49-F238E27FC236}">
                  <a16:creationId xmlns:a16="http://schemas.microsoft.com/office/drawing/2014/main" id="{96B0B7C9-A51F-470E-BFFB-807EE31CCAC4}"/>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898">
              <a:extLst>
                <a:ext uri="{FF2B5EF4-FFF2-40B4-BE49-F238E27FC236}">
                  <a16:creationId xmlns:a16="http://schemas.microsoft.com/office/drawing/2014/main" id="{DCC74C0E-0656-45F0-9B33-C69437E1BF14}"/>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899">
              <a:extLst>
                <a:ext uri="{FF2B5EF4-FFF2-40B4-BE49-F238E27FC236}">
                  <a16:creationId xmlns:a16="http://schemas.microsoft.com/office/drawing/2014/main" id="{848FCC38-3338-4315-B2B4-F683CB0BD51D}"/>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900">
              <a:extLst>
                <a:ext uri="{FF2B5EF4-FFF2-40B4-BE49-F238E27FC236}">
                  <a16:creationId xmlns:a16="http://schemas.microsoft.com/office/drawing/2014/main" id="{0174F843-AC71-4EBB-B4AC-284045895A07}"/>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901">
              <a:extLst>
                <a:ext uri="{FF2B5EF4-FFF2-40B4-BE49-F238E27FC236}">
                  <a16:creationId xmlns:a16="http://schemas.microsoft.com/office/drawing/2014/main" id="{76BC22FD-EC39-4D94-891C-3CA1E88E9023}"/>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02">
              <a:extLst>
                <a:ext uri="{FF2B5EF4-FFF2-40B4-BE49-F238E27FC236}">
                  <a16:creationId xmlns:a16="http://schemas.microsoft.com/office/drawing/2014/main" id="{61D8CF9D-36E3-4CE7-8847-E135A6E21F07}"/>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1903">
              <a:extLst>
                <a:ext uri="{FF2B5EF4-FFF2-40B4-BE49-F238E27FC236}">
                  <a16:creationId xmlns:a16="http://schemas.microsoft.com/office/drawing/2014/main" id="{2006150C-9915-4ABA-80D0-C5137D764B07}"/>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Oval 1904">
              <a:extLst>
                <a:ext uri="{FF2B5EF4-FFF2-40B4-BE49-F238E27FC236}">
                  <a16:creationId xmlns:a16="http://schemas.microsoft.com/office/drawing/2014/main" id="{4FF23C11-6224-484B-8336-51F9D12FAAB2}"/>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1905">
              <a:extLst>
                <a:ext uri="{FF2B5EF4-FFF2-40B4-BE49-F238E27FC236}">
                  <a16:creationId xmlns:a16="http://schemas.microsoft.com/office/drawing/2014/main" id="{F5283A6D-89D0-4F36-882B-745F4BCD7CC5}"/>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1906">
              <a:extLst>
                <a:ext uri="{FF2B5EF4-FFF2-40B4-BE49-F238E27FC236}">
                  <a16:creationId xmlns:a16="http://schemas.microsoft.com/office/drawing/2014/main" id="{71BC7A3E-1193-4C92-8936-E3973949310A}"/>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1907">
              <a:extLst>
                <a:ext uri="{FF2B5EF4-FFF2-40B4-BE49-F238E27FC236}">
                  <a16:creationId xmlns:a16="http://schemas.microsoft.com/office/drawing/2014/main" id="{9CA58F9C-5EA9-4BF7-9160-6D8C3A17CB1A}"/>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1908">
              <a:extLst>
                <a:ext uri="{FF2B5EF4-FFF2-40B4-BE49-F238E27FC236}">
                  <a16:creationId xmlns:a16="http://schemas.microsoft.com/office/drawing/2014/main" id="{A56E0A76-1954-4D59-8871-3ED72384B72B}"/>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909">
              <a:extLst>
                <a:ext uri="{FF2B5EF4-FFF2-40B4-BE49-F238E27FC236}">
                  <a16:creationId xmlns:a16="http://schemas.microsoft.com/office/drawing/2014/main" id="{2BB78D60-A856-4542-9748-A01E41FE37FC}"/>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910">
              <a:extLst>
                <a:ext uri="{FF2B5EF4-FFF2-40B4-BE49-F238E27FC236}">
                  <a16:creationId xmlns:a16="http://schemas.microsoft.com/office/drawing/2014/main" id="{90950B04-B84C-420A-9305-C6D803EBC17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1911">
              <a:extLst>
                <a:ext uri="{FF2B5EF4-FFF2-40B4-BE49-F238E27FC236}">
                  <a16:creationId xmlns:a16="http://schemas.microsoft.com/office/drawing/2014/main" id="{20352BCA-C286-4964-8FC9-7D776600C91B}"/>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912">
              <a:extLst>
                <a:ext uri="{FF2B5EF4-FFF2-40B4-BE49-F238E27FC236}">
                  <a16:creationId xmlns:a16="http://schemas.microsoft.com/office/drawing/2014/main" id="{EA2641FD-A5F2-4676-B364-E7ACAC68D0D7}"/>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913">
              <a:extLst>
                <a:ext uri="{FF2B5EF4-FFF2-40B4-BE49-F238E27FC236}">
                  <a16:creationId xmlns:a16="http://schemas.microsoft.com/office/drawing/2014/main" id="{E903B09E-511C-4F63-AD2C-8D1C2A79DF39}"/>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1914">
              <a:extLst>
                <a:ext uri="{FF2B5EF4-FFF2-40B4-BE49-F238E27FC236}">
                  <a16:creationId xmlns:a16="http://schemas.microsoft.com/office/drawing/2014/main" id="{C0DC62D8-6E95-4A50-AF7B-66DF4E7B30B7}"/>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915">
              <a:extLst>
                <a:ext uri="{FF2B5EF4-FFF2-40B4-BE49-F238E27FC236}">
                  <a16:creationId xmlns:a16="http://schemas.microsoft.com/office/drawing/2014/main" id="{F3B1C41D-631D-483F-B6A2-0A09ACC13690}"/>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916">
              <a:extLst>
                <a:ext uri="{FF2B5EF4-FFF2-40B4-BE49-F238E27FC236}">
                  <a16:creationId xmlns:a16="http://schemas.microsoft.com/office/drawing/2014/main" id="{86F44BA4-C314-456C-A491-0A7951A62CEA}"/>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1917">
              <a:extLst>
                <a:ext uri="{FF2B5EF4-FFF2-40B4-BE49-F238E27FC236}">
                  <a16:creationId xmlns:a16="http://schemas.microsoft.com/office/drawing/2014/main" id="{F4F84E6C-CEF3-463F-A001-EA1484EF9E3E}"/>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1918">
              <a:extLst>
                <a:ext uri="{FF2B5EF4-FFF2-40B4-BE49-F238E27FC236}">
                  <a16:creationId xmlns:a16="http://schemas.microsoft.com/office/drawing/2014/main" id="{8486BF72-5071-44A7-BE95-10AF604391EB}"/>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919">
              <a:extLst>
                <a:ext uri="{FF2B5EF4-FFF2-40B4-BE49-F238E27FC236}">
                  <a16:creationId xmlns:a16="http://schemas.microsoft.com/office/drawing/2014/main" id="{B9A74CE1-5C09-4879-AF59-244199976B85}"/>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920">
              <a:extLst>
                <a:ext uri="{FF2B5EF4-FFF2-40B4-BE49-F238E27FC236}">
                  <a16:creationId xmlns:a16="http://schemas.microsoft.com/office/drawing/2014/main" id="{54B0C4B5-DF2F-4FB9-85F1-215C759D00C0}"/>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921">
              <a:extLst>
                <a:ext uri="{FF2B5EF4-FFF2-40B4-BE49-F238E27FC236}">
                  <a16:creationId xmlns:a16="http://schemas.microsoft.com/office/drawing/2014/main" id="{B9B50355-9D2F-4402-8BB8-091EC10FB2DA}"/>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922">
              <a:extLst>
                <a:ext uri="{FF2B5EF4-FFF2-40B4-BE49-F238E27FC236}">
                  <a16:creationId xmlns:a16="http://schemas.microsoft.com/office/drawing/2014/main" id="{2E14238C-F82D-4F84-868A-239E386BA4FE}"/>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923">
              <a:extLst>
                <a:ext uri="{FF2B5EF4-FFF2-40B4-BE49-F238E27FC236}">
                  <a16:creationId xmlns:a16="http://schemas.microsoft.com/office/drawing/2014/main" id="{DEC5284F-7C78-46DA-A6FB-00CBAD9F2C1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1924">
              <a:extLst>
                <a:ext uri="{FF2B5EF4-FFF2-40B4-BE49-F238E27FC236}">
                  <a16:creationId xmlns:a16="http://schemas.microsoft.com/office/drawing/2014/main" id="{85B0C9E7-44AD-4CED-90ED-ABAD19D46A9C}"/>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925">
              <a:extLst>
                <a:ext uri="{FF2B5EF4-FFF2-40B4-BE49-F238E27FC236}">
                  <a16:creationId xmlns:a16="http://schemas.microsoft.com/office/drawing/2014/main" id="{53C75730-A144-4C37-82DA-D91B068ABCCE}"/>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926">
              <a:extLst>
                <a:ext uri="{FF2B5EF4-FFF2-40B4-BE49-F238E27FC236}">
                  <a16:creationId xmlns:a16="http://schemas.microsoft.com/office/drawing/2014/main" id="{5BD1336A-0A55-45EC-B7BB-C3878ABA7F0A}"/>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927">
              <a:extLst>
                <a:ext uri="{FF2B5EF4-FFF2-40B4-BE49-F238E27FC236}">
                  <a16:creationId xmlns:a16="http://schemas.microsoft.com/office/drawing/2014/main" id="{9DB79F38-9E96-4C26-9228-95AD9F620559}"/>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928">
              <a:extLst>
                <a:ext uri="{FF2B5EF4-FFF2-40B4-BE49-F238E27FC236}">
                  <a16:creationId xmlns:a16="http://schemas.microsoft.com/office/drawing/2014/main" id="{E980EAF2-E739-479E-8465-7D2FFD2825DA}"/>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1929">
              <a:extLst>
                <a:ext uri="{FF2B5EF4-FFF2-40B4-BE49-F238E27FC236}">
                  <a16:creationId xmlns:a16="http://schemas.microsoft.com/office/drawing/2014/main" id="{3849FDB7-A309-4D79-8E1B-B1C8EF3EFFE1}"/>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930">
              <a:extLst>
                <a:ext uri="{FF2B5EF4-FFF2-40B4-BE49-F238E27FC236}">
                  <a16:creationId xmlns:a16="http://schemas.microsoft.com/office/drawing/2014/main" id="{84A3DEAE-7880-4FB2-8CA3-2474261896A3}"/>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1931">
              <a:extLst>
                <a:ext uri="{FF2B5EF4-FFF2-40B4-BE49-F238E27FC236}">
                  <a16:creationId xmlns:a16="http://schemas.microsoft.com/office/drawing/2014/main" id="{F1DC7E45-79AC-417E-9CF4-2036401FA9B9}"/>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932">
              <a:extLst>
                <a:ext uri="{FF2B5EF4-FFF2-40B4-BE49-F238E27FC236}">
                  <a16:creationId xmlns:a16="http://schemas.microsoft.com/office/drawing/2014/main" id="{C9C627A9-240E-4D8D-9202-DA08E8CDF139}"/>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8" name="Group 2267">
            <a:extLst>
              <a:ext uri="{FF2B5EF4-FFF2-40B4-BE49-F238E27FC236}">
                <a16:creationId xmlns:a16="http://schemas.microsoft.com/office/drawing/2014/main" id="{202E5B73-DAAC-4A82-93AC-9B7E0C7472E5}"/>
              </a:ext>
            </a:extLst>
          </p:cNvPr>
          <p:cNvGrpSpPr/>
          <p:nvPr/>
        </p:nvGrpSpPr>
        <p:grpSpPr>
          <a:xfrm>
            <a:off x="2790825" y="5035551"/>
            <a:ext cx="1512888" cy="1150938"/>
            <a:chOff x="2790825" y="5035551"/>
            <a:chExt cx="1512888" cy="1150938"/>
          </a:xfrm>
        </p:grpSpPr>
        <p:grpSp>
          <p:nvGrpSpPr>
            <p:cNvPr id="2267" name="Group 2266">
              <a:extLst>
                <a:ext uri="{FF2B5EF4-FFF2-40B4-BE49-F238E27FC236}">
                  <a16:creationId xmlns:a16="http://schemas.microsoft.com/office/drawing/2014/main" id="{5E20B105-F636-4608-8DC4-70BB00C9327E}"/>
                </a:ext>
              </a:extLst>
            </p:cNvPr>
            <p:cNvGrpSpPr/>
            <p:nvPr/>
          </p:nvGrpSpPr>
          <p:grpSpPr>
            <a:xfrm>
              <a:off x="3259138" y="5559426"/>
              <a:ext cx="1044575" cy="382588"/>
              <a:chOff x="3259138" y="5559426"/>
              <a:chExt cx="1044575" cy="382588"/>
            </a:xfrm>
          </p:grpSpPr>
          <p:sp>
            <p:nvSpPr>
              <p:cNvPr id="2248" name="Freeform 1937">
                <a:extLst>
                  <a:ext uri="{FF2B5EF4-FFF2-40B4-BE49-F238E27FC236}">
                    <a16:creationId xmlns:a16="http://schemas.microsoft.com/office/drawing/2014/main" id="{563E6B19-5EA4-468C-AE14-46423768BACF}"/>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938">
                <a:extLst>
                  <a:ext uri="{FF2B5EF4-FFF2-40B4-BE49-F238E27FC236}">
                    <a16:creationId xmlns:a16="http://schemas.microsoft.com/office/drawing/2014/main" id="{5FFEC421-1019-427D-B0B3-879057097411}"/>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939">
                <a:extLst>
                  <a:ext uri="{FF2B5EF4-FFF2-40B4-BE49-F238E27FC236}">
                    <a16:creationId xmlns:a16="http://schemas.microsoft.com/office/drawing/2014/main" id="{20E94E0A-F025-48D2-AD7F-5D3C2C2D5607}"/>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940">
                <a:extLst>
                  <a:ext uri="{FF2B5EF4-FFF2-40B4-BE49-F238E27FC236}">
                    <a16:creationId xmlns:a16="http://schemas.microsoft.com/office/drawing/2014/main" id="{8768A024-F744-4DF3-BB7A-33C9B5B327F8}"/>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941">
                <a:extLst>
                  <a:ext uri="{FF2B5EF4-FFF2-40B4-BE49-F238E27FC236}">
                    <a16:creationId xmlns:a16="http://schemas.microsoft.com/office/drawing/2014/main" id="{31B41063-737B-4DB2-8A36-7653BFE0CCA8}"/>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1942">
                <a:extLst>
                  <a:ext uri="{FF2B5EF4-FFF2-40B4-BE49-F238E27FC236}">
                    <a16:creationId xmlns:a16="http://schemas.microsoft.com/office/drawing/2014/main" id="{D09D7A80-794B-412A-8735-7645A53DFCFF}"/>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1943">
                <a:extLst>
                  <a:ext uri="{FF2B5EF4-FFF2-40B4-BE49-F238E27FC236}">
                    <a16:creationId xmlns:a16="http://schemas.microsoft.com/office/drawing/2014/main" id="{322A5ED9-28EC-4329-A0D0-74529EA2A2BE}"/>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944">
                <a:extLst>
                  <a:ext uri="{FF2B5EF4-FFF2-40B4-BE49-F238E27FC236}">
                    <a16:creationId xmlns:a16="http://schemas.microsoft.com/office/drawing/2014/main" id="{23CEC2D2-E866-4354-A0BC-B4E8EF890B45}"/>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945">
                <a:extLst>
                  <a:ext uri="{FF2B5EF4-FFF2-40B4-BE49-F238E27FC236}">
                    <a16:creationId xmlns:a16="http://schemas.microsoft.com/office/drawing/2014/main" id="{94832BEE-0B4C-4EC2-A04C-12A3521EE82C}"/>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946">
                <a:extLst>
                  <a:ext uri="{FF2B5EF4-FFF2-40B4-BE49-F238E27FC236}">
                    <a16:creationId xmlns:a16="http://schemas.microsoft.com/office/drawing/2014/main" id="{12E802F1-93C5-4D55-ABCF-3F246C3C65E1}"/>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947">
                <a:extLst>
                  <a:ext uri="{FF2B5EF4-FFF2-40B4-BE49-F238E27FC236}">
                    <a16:creationId xmlns:a16="http://schemas.microsoft.com/office/drawing/2014/main" id="{F868ED0A-F1E7-4260-9D83-B28CB81DC931}"/>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948">
                <a:extLst>
                  <a:ext uri="{FF2B5EF4-FFF2-40B4-BE49-F238E27FC236}">
                    <a16:creationId xmlns:a16="http://schemas.microsoft.com/office/drawing/2014/main" id="{88325107-E6EE-4960-BDB0-CDCBB5F62E39}"/>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949">
                <a:extLst>
                  <a:ext uri="{FF2B5EF4-FFF2-40B4-BE49-F238E27FC236}">
                    <a16:creationId xmlns:a16="http://schemas.microsoft.com/office/drawing/2014/main" id="{46654206-EE21-4D42-AFDA-CF4F7F317387}"/>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950">
                <a:extLst>
                  <a:ext uri="{FF2B5EF4-FFF2-40B4-BE49-F238E27FC236}">
                    <a16:creationId xmlns:a16="http://schemas.microsoft.com/office/drawing/2014/main" id="{F924C4A1-ACCC-4CB3-8185-D60E8256EA9A}"/>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951">
                <a:extLst>
                  <a:ext uri="{FF2B5EF4-FFF2-40B4-BE49-F238E27FC236}">
                    <a16:creationId xmlns:a16="http://schemas.microsoft.com/office/drawing/2014/main" id="{56BD37D7-0B71-48B0-9F79-B16914296961}"/>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952">
                <a:extLst>
                  <a:ext uri="{FF2B5EF4-FFF2-40B4-BE49-F238E27FC236}">
                    <a16:creationId xmlns:a16="http://schemas.microsoft.com/office/drawing/2014/main" id="{47FCE791-C7C9-43C1-872E-F84F5D5B6B9C}"/>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953">
                <a:extLst>
                  <a:ext uri="{FF2B5EF4-FFF2-40B4-BE49-F238E27FC236}">
                    <a16:creationId xmlns:a16="http://schemas.microsoft.com/office/drawing/2014/main" id="{35196BB1-DBFD-4091-9AF9-13EAFBF9AFC5}"/>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6" name="Group 2265">
              <a:extLst>
                <a:ext uri="{FF2B5EF4-FFF2-40B4-BE49-F238E27FC236}">
                  <a16:creationId xmlns:a16="http://schemas.microsoft.com/office/drawing/2014/main" id="{202AE1DA-C848-40E1-88D9-6B54B7301E01}"/>
                </a:ext>
              </a:extLst>
            </p:cNvPr>
            <p:cNvGrpSpPr/>
            <p:nvPr/>
          </p:nvGrpSpPr>
          <p:grpSpPr>
            <a:xfrm>
              <a:off x="2790825" y="5035551"/>
              <a:ext cx="1328738" cy="1150938"/>
              <a:chOff x="2790825" y="5035551"/>
              <a:chExt cx="1328738" cy="1150938"/>
            </a:xfrm>
          </p:grpSpPr>
          <p:sp>
            <p:nvSpPr>
              <p:cNvPr id="1865" name="Freeform 1955">
                <a:extLst>
                  <a:ext uri="{FF2B5EF4-FFF2-40B4-BE49-F238E27FC236}">
                    <a16:creationId xmlns:a16="http://schemas.microsoft.com/office/drawing/2014/main" id="{8F0EDB02-0148-4DAB-8345-65FFBE781B7E}"/>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Freeform 1956">
                <a:extLst>
                  <a:ext uri="{FF2B5EF4-FFF2-40B4-BE49-F238E27FC236}">
                    <a16:creationId xmlns:a16="http://schemas.microsoft.com/office/drawing/2014/main" id="{6EC7BFB9-916A-41BB-992E-1B0D7824F2F7}"/>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Freeform 1957">
                <a:extLst>
                  <a:ext uri="{FF2B5EF4-FFF2-40B4-BE49-F238E27FC236}">
                    <a16:creationId xmlns:a16="http://schemas.microsoft.com/office/drawing/2014/main" id="{F06B51BA-345F-4CB6-9F17-47F8FC5F0ECB}"/>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Freeform 1958">
                <a:extLst>
                  <a:ext uri="{FF2B5EF4-FFF2-40B4-BE49-F238E27FC236}">
                    <a16:creationId xmlns:a16="http://schemas.microsoft.com/office/drawing/2014/main" id="{B5CA5521-3762-41B7-9C6B-F338ED099890}"/>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959">
                <a:extLst>
                  <a:ext uri="{FF2B5EF4-FFF2-40B4-BE49-F238E27FC236}">
                    <a16:creationId xmlns:a16="http://schemas.microsoft.com/office/drawing/2014/main" id="{9F5D4C96-5F65-49E9-BFDD-A0F9C76BF1C4}"/>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Freeform 1960">
                <a:extLst>
                  <a:ext uri="{FF2B5EF4-FFF2-40B4-BE49-F238E27FC236}">
                    <a16:creationId xmlns:a16="http://schemas.microsoft.com/office/drawing/2014/main" id="{FD8C9F26-3E8A-4AAB-9331-30A1ACFC123C}"/>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Freeform 1961">
                <a:extLst>
                  <a:ext uri="{FF2B5EF4-FFF2-40B4-BE49-F238E27FC236}">
                    <a16:creationId xmlns:a16="http://schemas.microsoft.com/office/drawing/2014/main" id="{1D8CD687-A33D-4D53-BDB2-A0D2F39E55C9}"/>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Freeform 1962">
                <a:extLst>
                  <a:ext uri="{FF2B5EF4-FFF2-40B4-BE49-F238E27FC236}">
                    <a16:creationId xmlns:a16="http://schemas.microsoft.com/office/drawing/2014/main" id="{B71ED993-F4E0-44C6-8ACA-1CA23A9FCE94}"/>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Freeform 1963">
                <a:extLst>
                  <a:ext uri="{FF2B5EF4-FFF2-40B4-BE49-F238E27FC236}">
                    <a16:creationId xmlns:a16="http://schemas.microsoft.com/office/drawing/2014/main" id="{1E73021E-7006-4BD4-9343-08591C331E32}"/>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964">
                <a:extLst>
                  <a:ext uri="{FF2B5EF4-FFF2-40B4-BE49-F238E27FC236}">
                    <a16:creationId xmlns:a16="http://schemas.microsoft.com/office/drawing/2014/main" id="{91DFA701-724D-4480-8B17-83A172215FD5}"/>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1965">
                <a:extLst>
                  <a:ext uri="{FF2B5EF4-FFF2-40B4-BE49-F238E27FC236}">
                    <a16:creationId xmlns:a16="http://schemas.microsoft.com/office/drawing/2014/main" id="{519DF37B-1B85-40EC-8114-F89B7FBBED28}"/>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Freeform 1966">
                <a:extLst>
                  <a:ext uri="{FF2B5EF4-FFF2-40B4-BE49-F238E27FC236}">
                    <a16:creationId xmlns:a16="http://schemas.microsoft.com/office/drawing/2014/main" id="{8F28D061-809E-4DF8-A802-B377673920A1}"/>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Freeform 1967">
                <a:extLst>
                  <a:ext uri="{FF2B5EF4-FFF2-40B4-BE49-F238E27FC236}">
                    <a16:creationId xmlns:a16="http://schemas.microsoft.com/office/drawing/2014/main" id="{CD34ED85-EFDD-443E-A7A0-5221185570BA}"/>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Freeform 1968">
                <a:extLst>
                  <a:ext uri="{FF2B5EF4-FFF2-40B4-BE49-F238E27FC236}">
                    <a16:creationId xmlns:a16="http://schemas.microsoft.com/office/drawing/2014/main" id="{2F8D8828-97DB-411F-861A-FF0B872079EC}"/>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1969">
                <a:extLst>
                  <a:ext uri="{FF2B5EF4-FFF2-40B4-BE49-F238E27FC236}">
                    <a16:creationId xmlns:a16="http://schemas.microsoft.com/office/drawing/2014/main" id="{152981DB-1057-47E6-B38F-B41F0410B49D}"/>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Freeform 1970">
                <a:extLst>
                  <a:ext uri="{FF2B5EF4-FFF2-40B4-BE49-F238E27FC236}">
                    <a16:creationId xmlns:a16="http://schemas.microsoft.com/office/drawing/2014/main" id="{95D94D88-173B-4C3C-BC6D-170C73595B9B}"/>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Freeform 1971">
                <a:extLst>
                  <a:ext uri="{FF2B5EF4-FFF2-40B4-BE49-F238E27FC236}">
                    <a16:creationId xmlns:a16="http://schemas.microsoft.com/office/drawing/2014/main" id="{EF918721-9173-490B-8C1F-0725CBC510D5}"/>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Freeform 1972">
                <a:extLst>
                  <a:ext uri="{FF2B5EF4-FFF2-40B4-BE49-F238E27FC236}">
                    <a16:creationId xmlns:a16="http://schemas.microsoft.com/office/drawing/2014/main" id="{1723823F-1C93-460F-8D83-0AE5B58A042E}"/>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Freeform 1973">
                <a:extLst>
                  <a:ext uri="{FF2B5EF4-FFF2-40B4-BE49-F238E27FC236}">
                    <a16:creationId xmlns:a16="http://schemas.microsoft.com/office/drawing/2014/main" id="{ECB4D55F-5B8E-42B6-ABB1-7E5CF362CA13}"/>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974">
                <a:extLst>
                  <a:ext uri="{FF2B5EF4-FFF2-40B4-BE49-F238E27FC236}">
                    <a16:creationId xmlns:a16="http://schemas.microsoft.com/office/drawing/2014/main" id="{7A318202-4B36-4B9C-95F0-74D847008F1F}"/>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1975">
                <a:extLst>
                  <a:ext uri="{FF2B5EF4-FFF2-40B4-BE49-F238E27FC236}">
                    <a16:creationId xmlns:a16="http://schemas.microsoft.com/office/drawing/2014/main" id="{73896009-8226-4511-9E58-F4567E54E03A}"/>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Freeform 1976">
                <a:extLst>
                  <a:ext uri="{FF2B5EF4-FFF2-40B4-BE49-F238E27FC236}">
                    <a16:creationId xmlns:a16="http://schemas.microsoft.com/office/drawing/2014/main" id="{F7D79BBC-B5BC-4534-BE7F-781DC15F71BA}"/>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1977">
                <a:extLst>
                  <a:ext uri="{FF2B5EF4-FFF2-40B4-BE49-F238E27FC236}">
                    <a16:creationId xmlns:a16="http://schemas.microsoft.com/office/drawing/2014/main" id="{7BCEA247-21A4-44CF-AB68-A5E8BD1D311E}"/>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Freeform 1978">
                <a:extLst>
                  <a:ext uri="{FF2B5EF4-FFF2-40B4-BE49-F238E27FC236}">
                    <a16:creationId xmlns:a16="http://schemas.microsoft.com/office/drawing/2014/main" id="{107CDFA0-A9F1-4E2C-A409-6F4687771755}"/>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979">
                <a:extLst>
                  <a:ext uri="{FF2B5EF4-FFF2-40B4-BE49-F238E27FC236}">
                    <a16:creationId xmlns:a16="http://schemas.microsoft.com/office/drawing/2014/main" id="{9D12F03B-F430-49C4-8381-E72C2513C231}"/>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Freeform 1980">
                <a:extLst>
                  <a:ext uri="{FF2B5EF4-FFF2-40B4-BE49-F238E27FC236}">
                    <a16:creationId xmlns:a16="http://schemas.microsoft.com/office/drawing/2014/main" id="{23F4ADD1-42A3-4A0C-AAEB-692BEE7843C9}"/>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1981">
                <a:extLst>
                  <a:ext uri="{FF2B5EF4-FFF2-40B4-BE49-F238E27FC236}">
                    <a16:creationId xmlns:a16="http://schemas.microsoft.com/office/drawing/2014/main" id="{A414EF81-A55D-48C5-85D5-B62673DDA9B9}"/>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Freeform 1982">
                <a:extLst>
                  <a:ext uri="{FF2B5EF4-FFF2-40B4-BE49-F238E27FC236}">
                    <a16:creationId xmlns:a16="http://schemas.microsoft.com/office/drawing/2014/main" id="{31C4F197-14F4-481E-9D52-32BAFF7BBAFC}"/>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1983">
                <a:extLst>
                  <a:ext uri="{FF2B5EF4-FFF2-40B4-BE49-F238E27FC236}">
                    <a16:creationId xmlns:a16="http://schemas.microsoft.com/office/drawing/2014/main" id="{EE1DD068-F7D0-42DE-B5B4-EA7C6A7577AC}"/>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Oval 1984">
                <a:extLst>
                  <a:ext uri="{FF2B5EF4-FFF2-40B4-BE49-F238E27FC236}">
                    <a16:creationId xmlns:a16="http://schemas.microsoft.com/office/drawing/2014/main" id="{C8AC9B1F-AD8E-4F9A-8AD2-C7FAC2328F1B}"/>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Freeform 1985">
                <a:extLst>
                  <a:ext uri="{FF2B5EF4-FFF2-40B4-BE49-F238E27FC236}">
                    <a16:creationId xmlns:a16="http://schemas.microsoft.com/office/drawing/2014/main" id="{5C2EAFC4-3488-4AFE-B124-9C8E8C3C3589}"/>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Freeform 1986">
                <a:extLst>
                  <a:ext uri="{FF2B5EF4-FFF2-40B4-BE49-F238E27FC236}">
                    <a16:creationId xmlns:a16="http://schemas.microsoft.com/office/drawing/2014/main" id="{903529D3-8EC9-40B7-989B-5AAD2EF99F09}"/>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Freeform 1987">
                <a:extLst>
                  <a:ext uri="{FF2B5EF4-FFF2-40B4-BE49-F238E27FC236}">
                    <a16:creationId xmlns:a16="http://schemas.microsoft.com/office/drawing/2014/main" id="{D6B05CE8-C3B4-4D3D-A390-2B52D9BBF4FA}"/>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Freeform 1988">
                <a:extLst>
                  <a:ext uri="{FF2B5EF4-FFF2-40B4-BE49-F238E27FC236}">
                    <a16:creationId xmlns:a16="http://schemas.microsoft.com/office/drawing/2014/main" id="{74E43259-5736-41B1-A6D3-690C136BE126}"/>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1989">
                <a:extLst>
                  <a:ext uri="{FF2B5EF4-FFF2-40B4-BE49-F238E27FC236}">
                    <a16:creationId xmlns:a16="http://schemas.microsoft.com/office/drawing/2014/main" id="{C3D4C11F-DB96-4BAB-AD17-89C066F8A77D}"/>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Freeform 1990">
                <a:extLst>
                  <a:ext uri="{FF2B5EF4-FFF2-40B4-BE49-F238E27FC236}">
                    <a16:creationId xmlns:a16="http://schemas.microsoft.com/office/drawing/2014/main" id="{D1274963-8CEC-4390-9173-F0AB9CCCFDA6}"/>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1991">
                <a:extLst>
                  <a:ext uri="{FF2B5EF4-FFF2-40B4-BE49-F238E27FC236}">
                    <a16:creationId xmlns:a16="http://schemas.microsoft.com/office/drawing/2014/main" id="{C545870E-0F84-453A-AC08-CEA0BE115492}"/>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Freeform 1992">
                <a:extLst>
                  <a:ext uri="{FF2B5EF4-FFF2-40B4-BE49-F238E27FC236}">
                    <a16:creationId xmlns:a16="http://schemas.microsoft.com/office/drawing/2014/main" id="{D6F2BEF3-AEA4-4E45-B7FC-10F0FA56E050}"/>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1993">
                <a:extLst>
                  <a:ext uri="{FF2B5EF4-FFF2-40B4-BE49-F238E27FC236}">
                    <a16:creationId xmlns:a16="http://schemas.microsoft.com/office/drawing/2014/main" id="{798D90B8-AEEC-4BBB-8039-36D377F8E6FF}"/>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Freeform 1994">
                <a:extLst>
                  <a:ext uri="{FF2B5EF4-FFF2-40B4-BE49-F238E27FC236}">
                    <a16:creationId xmlns:a16="http://schemas.microsoft.com/office/drawing/2014/main" id="{8C6D8C4C-79A4-47C0-89EE-4ECF7AA42D23}"/>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Freeform 1995">
                <a:extLst>
                  <a:ext uri="{FF2B5EF4-FFF2-40B4-BE49-F238E27FC236}">
                    <a16:creationId xmlns:a16="http://schemas.microsoft.com/office/drawing/2014/main" id="{426D16B6-B690-4276-89CA-5F2BFC9D82D6}"/>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Freeform 1996">
                <a:extLst>
                  <a:ext uri="{FF2B5EF4-FFF2-40B4-BE49-F238E27FC236}">
                    <a16:creationId xmlns:a16="http://schemas.microsoft.com/office/drawing/2014/main" id="{8F7A67AB-6823-4922-9283-B412BBA36368}"/>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Freeform 1997">
                <a:extLst>
                  <a:ext uri="{FF2B5EF4-FFF2-40B4-BE49-F238E27FC236}">
                    <a16:creationId xmlns:a16="http://schemas.microsoft.com/office/drawing/2014/main" id="{F1CF55CB-0E4D-471B-B378-B8F7EE2F8C25}"/>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Freeform 1998">
                <a:extLst>
                  <a:ext uri="{FF2B5EF4-FFF2-40B4-BE49-F238E27FC236}">
                    <a16:creationId xmlns:a16="http://schemas.microsoft.com/office/drawing/2014/main" id="{2400A4B7-74CE-4748-ADFA-B7B3D1692A2F}"/>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1999">
                <a:extLst>
                  <a:ext uri="{FF2B5EF4-FFF2-40B4-BE49-F238E27FC236}">
                    <a16:creationId xmlns:a16="http://schemas.microsoft.com/office/drawing/2014/main" id="{7B083B6A-1B1F-42D6-AF01-67094CEB61B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Freeform 2000">
                <a:extLst>
                  <a:ext uri="{FF2B5EF4-FFF2-40B4-BE49-F238E27FC236}">
                    <a16:creationId xmlns:a16="http://schemas.microsoft.com/office/drawing/2014/main" id="{DED59B24-FF88-48E1-B094-60D4DE31B667}"/>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2001">
                <a:extLst>
                  <a:ext uri="{FF2B5EF4-FFF2-40B4-BE49-F238E27FC236}">
                    <a16:creationId xmlns:a16="http://schemas.microsoft.com/office/drawing/2014/main" id="{E16BFAC0-B698-4093-9420-41C1C11B49F7}"/>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Freeform 2002">
                <a:extLst>
                  <a:ext uri="{FF2B5EF4-FFF2-40B4-BE49-F238E27FC236}">
                    <a16:creationId xmlns:a16="http://schemas.microsoft.com/office/drawing/2014/main" id="{EDE482D6-7426-49ED-B1F3-2C348CF2F008}"/>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2003">
                <a:extLst>
                  <a:ext uri="{FF2B5EF4-FFF2-40B4-BE49-F238E27FC236}">
                    <a16:creationId xmlns:a16="http://schemas.microsoft.com/office/drawing/2014/main" id="{A0837DB8-6911-4285-8415-D4156761AC1B}"/>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Freeform 2004">
                <a:extLst>
                  <a:ext uri="{FF2B5EF4-FFF2-40B4-BE49-F238E27FC236}">
                    <a16:creationId xmlns:a16="http://schemas.microsoft.com/office/drawing/2014/main" id="{4992E9A2-022B-48A5-82CA-4F1F549E5E1D}"/>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2005">
                <a:extLst>
                  <a:ext uri="{FF2B5EF4-FFF2-40B4-BE49-F238E27FC236}">
                    <a16:creationId xmlns:a16="http://schemas.microsoft.com/office/drawing/2014/main" id="{3250D425-D5E7-4FDD-BC09-56EAC08C0680}"/>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Freeform 2006">
                <a:extLst>
                  <a:ext uri="{FF2B5EF4-FFF2-40B4-BE49-F238E27FC236}">
                    <a16:creationId xmlns:a16="http://schemas.microsoft.com/office/drawing/2014/main" id="{9CA7276E-DD75-4BA9-973C-F62ADB0EAE4A}"/>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2007">
                <a:extLst>
                  <a:ext uri="{FF2B5EF4-FFF2-40B4-BE49-F238E27FC236}">
                    <a16:creationId xmlns:a16="http://schemas.microsoft.com/office/drawing/2014/main" id="{EC3B1EB7-F9FC-4F32-AF5F-9A39EC5DC93B}"/>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Freeform 2008">
                <a:extLst>
                  <a:ext uri="{FF2B5EF4-FFF2-40B4-BE49-F238E27FC236}">
                    <a16:creationId xmlns:a16="http://schemas.microsoft.com/office/drawing/2014/main" id="{7BAD4A6D-AA6A-46FA-B57C-71F0A6F17458}"/>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Freeform 2009">
                <a:extLst>
                  <a:ext uri="{FF2B5EF4-FFF2-40B4-BE49-F238E27FC236}">
                    <a16:creationId xmlns:a16="http://schemas.microsoft.com/office/drawing/2014/main" id="{21696D77-C16D-4AC4-8D9E-DD7CE7DAA4AA}"/>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Freeform 2010">
                <a:extLst>
                  <a:ext uri="{FF2B5EF4-FFF2-40B4-BE49-F238E27FC236}">
                    <a16:creationId xmlns:a16="http://schemas.microsoft.com/office/drawing/2014/main" id="{2070BDB8-9D78-4CF7-B951-89CCCD9DE163}"/>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2011">
                <a:extLst>
                  <a:ext uri="{FF2B5EF4-FFF2-40B4-BE49-F238E27FC236}">
                    <a16:creationId xmlns:a16="http://schemas.microsoft.com/office/drawing/2014/main" id="{FCB29EA1-E0A8-4613-90A1-E1661F6D2F0C}"/>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Freeform 2012">
                <a:extLst>
                  <a:ext uri="{FF2B5EF4-FFF2-40B4-BE49-F238E27FC236}">
                    <a16:creationId xmlns:a16="http://schemas.microsoft.com/office/drawing/2014/main" id="{EDF33390-73FC-4D55-8B30-4FE397A79BE1}"/>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2013">
                <a:extLst>
                  <a:ext uri="{FF2B5EF4-FFF2-40B4-BE49-F238E27FC236}">
                    <a16:creationId xmlns:a16="http://schemas.microsoft.com/office/drawing/2014/main" id="{B36E7D59-7271-4D40-A030-C7B231E06142}"/>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Freeform 2014">
                <a:extLst>
                  <a:ext uri="{FF2B5EF4-FFF2-40B4-BE49-F238E27FC236}">
                    <a16:creationId xmlns:a16="http://schemas.microsoft.com/office/drawing/2014/main" id="{BAC1D71C-5AC2-47AA-B97A-FA5AE57EB57E}"/>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Freeform 2015">
                <a:extLst>
                  <a:ext uri="{FF2B5EF4-FFF2-40B4-BE49-F238E27FC236}">
                    <a16:creationId xmlns:a16="http://schemas.microsoft.com/office/drawing/2014/main" id="{A84D6485-FDC8-4BA5-A97F-10A5B18945AC}"/>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Freeform 2016">
                <a:extLst>
                  <a:ext uri="{FF2B5EF4-FFF2-40B4-BE49-F238E27FC236}">
                    <a16:creationId xmlns:a16="http://schemas.microsoft.com/office/drawing/2014/main" id="{A32BFB98-9D8D-4634-9DF6-CBFD5C9DA97B}"/>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Freeform 2017">
                <a:extLst>
                  <a:ext uri="{FF2B5EF4-FFF2-40B4-BE49-F238E27FC236}">
                    <a16:creationId xmlns:a16="http://schemas.microsoft.com/office/drawing/2014/main" id="{65B9CAEB-832B-425F-AA8A-8DB1D2E31602}"/>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Freeform 2018">
                <a:extLst>
                  <a:ext uri="{FF2B5EF4-FFF2-40B4-BE49-F238E27FC236}">
                    <a16:creationId xmlns:a16="http://schemas.microsoft.com/office/drawing/2014/main" id="{566C393C-B48D-4CDD-B8AA-0775BE2B1E17}"/>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Freeform 2019">
                <a:extLst>
                  <a:ext uri="{FF2B5EF4-FFF2-40B4-BE49-F238E27FC236}">
                    <a16:creationId xmlns:a16="http://schemas.microsoft.com/office/drawing/2014/main" id="{1D4DD064-D151-4B78-B0CF-B5B57177A938}"/>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Freeform 2020">
                <a:extLst>
                  <a:ext uri="{FF2B5EF4-FFF2-40B4-BE49-F238E27FC236}">
                    <a16:creationId xmlns:a16="http://schemas.microsoft.com/office/drawing/2014/main" id="{96DAF1F6-ED51-4EC3-B52C-BFD259BC2430}"/>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Freeform 2021">
                <a:extLst>
                  <a:ext uri="{FF2B5EF4-FFF2-40B4-BE49-F238E27FC236}">
                    <a16:creationId xmlns:a16="http://schemas.microsoft.com/office/drawing/2014/main" id="{FB9614D1-A3BC-4BFD-A96C-4A7CA421D616}"/>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Freeform 2022">
                <a:extLst>
                  <a:ext uri="{FF2B5EF4-FFF2-40B4-BE49-F238E27FC236}">
                    <a16:creationId xmlns:a16="http://schemas.microsoft.com/office/drawing/2014/main" id="{C38F9D54-AEE8-43C4-B17F-0170FDD4A66D}"/>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Freeform 2023">
                <a:extLst>
                  <a:ext uri="{FF2B5EF4-FFF2-40B4-BE49-F238E27FC236}">
                    <a16:creationId xmlns:a16="http://schemas.microsoft.com/office/drawing/2014/main" id="{25878EEB-DFD4-4A72-803F-F1949D5E8A60}"/>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Freeform 2024">
                <a:extLst>
                  <a:ext uri="{FF2B5EF4-FFF2-40B4-BE49-F238E27FC236}">
                    <a16:creationId xmlns:a16="http://schemas.microsoft.com/office/drawing/2014/main" id="{66A6CE9D-8070-4862-8428-A37EB294E019}"/>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Freeform 2025">
                <a:extLst>
                  <a:ext uri="{FF2B5EF4-FFF2-40B4-BE49-F238E27FC236}">
                    <a16:creationId xmlns:a16="http://schemas.microsoft.com/office/drawing/2014/main" id="{7E5CE2D1-67FE-40A4-AD75-570AF06E34E2}"/>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Freeform 2026">
                <a:extLst>
                  <a:ext uri="{FF2B5EF4-FFF2-40B4-BE49-F238E27FC236}">
                    <a16:creationId xmlns:a16="http://schemas.microsoft.com/office/drawing/2014/main" id="{824BCD03-7E85-4A52-8074-EFF8EAEB5AE8}"/>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Freeform 2027">
                <a:extLst>
                  <a:ext uri="{FF2B5EF4-FFF2-40B4-BE49-F238E27FC236}">
                    <a16:creationId xmlns:a16="http://schemas.microsoft.com/office/drawing/2014/main" id="{59E85E21-ABBD-4274-B4D6-C37A51A9CCEA}"/>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Freeform 2028">
                <a:extLst>
                  <a:ext uri="{FF2B5EF4-FFF2-40B4-BE49-F238E27FC236}">
                    <a16:creationId xmlns:a16="http://schemas.microsoft.com/office/drawing/2014/main" id="{2461CA1D-83A2-47FC-8D73-755AE854810F}"/>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Freeform 2029">
                <a:extLst>
                  <a:ext uri="{FF2B5EF4-FFF2-40B4-BE49-F238E27FC236}">
                    <a16:creationId xmlns:a16="http://schemas.microsoft.com/office/drawing/2014/main" id="{A3D4AD30-425D-4A61-90E5-1BCDAD0FE855}"/>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Freeform 2030">
                <a:extLst>
                  <a:ext uri="{FF2B5EF4-FFF2-40B4-BE49-F238E27FC236}">
                    <a16:creationId xmlns:a16="http://schemas.microsoft.com/office/drawing/2014/main" id="{06072010-3501-4281-A85B-5DB9D7C8506A}"/>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Freeform 2031">
                <a:extLst>
                  <a:ext uri="{FF2B5EF4-FFF2-40B4-BE49-F238E27FC236}">
                    <a16:creationId xmlns:a16="http://schemas.microsoft.com/office/drawing/2014/main" id="{3C93C252-6DE7-4762-8035-7816E2BC4BE2}"/>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Freeform 2032">
                <a:extLst>
                  <a:ext uri="{FF2B5EF4-FFF2-40B4-BE49-F238E27FC236}">
                    <a16:creationId xmlns:a16="http://schemas.microsoft.com/office/drawing/2014/main" id="{8C869747-9852-41DD-B992-F86584B49D7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Freeform 2033">
                <a:extLst>
                  <a:ext uri="{FF2B5EF4-FFF2-40B4-BE49-F238E27FC236}">
                    <a16:creationId xmlns:a16="http://schemas.microsoft.com/office/drawing/2014/main" id="{46A0F980-DC7B-40C9-88FC-B7802BF7B278}"/>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Freeform 2034">
                <a:extLst>
                  <a:ext uri="{FF2B5EF4-FFF2-40B4-BE49-F238E27FC236}">
                    <a16:creationId xmlns:a16="http://schemas.microsoft.com/office/drawing/2014/main" id="{8C6B3C4E-9F8F-4536-BCE2-0BCA372878E5}"/>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Oval 2035">
                <a:extLst>
                  <a:ext uri="{FF2B5EF4-FFF2-40B4-BE49-F238E27FC236}">
                    <a16:creationId xmlns:a16="http://schemas.microsoft.com/office/drawing/2014/main" id="{238CCE10-EAA3-4D16-9752-5D7300A1DB5F}"/>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Freeform 2036">
                <a:extLst>
                  <a:ext uri="{FF2B5EF4-FFF2-40B4-BE49-F238E27FC236}">
                    <a16:creationId xmlns:a16="http://schemas.microsoft.com/office/drawing/2014/main" id="{BD235B98-5CF3-4EF8-8909-6F4970DDE935}"/>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Freeform 2037">
                <a:extLst>
                  <a:ext uri="{FF2B5EF4-FFF2-40B4-BE49-F238E27FC236}">
                    <a16:creationId xmlns:a16="http://schemas.microsoft.com/office/drawing/2014/main" id="{F449FBDA-3E65-4388-A1B1-6942C0592F4E}"/>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Freeform 2038">
                <a:extLst>
                  <a:ext uri="{FF2B5EF4-FFF2-40B4-BE49-F238E27FC236}">
                    <a16:creationId xmlns:a16="http://schemas.microsoft.com/office/drawing/2014/main" id="{8F2C2782-D49A-4E6C-B35F-5080B0DE385A}"/>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Freeform 2039">
                <a:extLst>
                  <a:ext uri="{FF2B5EF4-FFF2-40B4-BE49-F238E27FC236}">
                    <a16:creationId xmlns:a16="http://schemas.microsoft.com/office/drawing/2014/main" id="{367C04BA-A56D-412D-9C0A-36724196EAA1}"/>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Freeform 2040">
                <a:extLst>
                  <a:ext uri="{FF2B5EF4-FFF2-40B4-BE49-F238E27FC236}">
                    <a16:creationId xmlns:a16="http://schemas.microsoft.com/office/drawing/2014/main" id="{FC4D0DB0-B7E7-4A28-8914-B397EF6E2191}"/>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Freeform 2041">
                <a:extLst>
                  <a:ext uri="{FF2B5EF4-FFF2-40B4-BE49-F238E27FC236}">
                    <a16:creationId xmlns:a16="http://schemas.microsoft.com/office/drawing/2014/main" id="{7F06C485-AC6D-4223-9523-CCB7A7DAE90E}"/>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Freeform 2042">
                <a:extLst>
                  <a:ext uri="{FF2B5EF4-FFF2-40B4-BE49-F238E27FC236}">
                    <a16:creationId xmlns:a16="http://schemas.microsoft.com/office/drawing/2014/main" id="{CFDAE5BC-BE6E-4B22-9403-504478A45E6C}"/>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Freeform 2043">
                <a:extLst>
                  <a:ext uri="{FF2B5EF4-FFF2-40B4-BE49-F238E27FC236}">
                    <a16:creationId xmlns:a16="http://schemas.microsoft.com/office/drawing/2014/main" id="{B7A2DA9C-2349-4AA5-8786-D35BD6A62DB9}"/>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Freeform 2044">
                <a:extLst>
                  <a:ext uri="{FF2B5EF4-FFF2-40B4-BE49-F238E27FC236}">
                    <a16:creationId xmlns:a16="http://schemas.microsoft.com/office/drawing/2014/main" id="{EDA250ED-47C6-444D-9D45-051ABE188998}"/>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Freeform 2045">
                <a:extLst>
                  <a:ext uri="{FF2B5EF4-FFF2-40B4-BE49-F238E27FC236}">
                    <a16:creationId xmlns:a16="http://schemas.microsoft.com/office/drawing/2014/main" id="{95F3C3EE-051E-4555-A7E6-4B1EFC17FBD1}"/>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Oval 2046">
                <a:extLst>
                  <a:ext uri="{FF2B5EF4-FFF2-40B4-BE49-F238E27FC236}">
                    <a16:creationId xmlns:a16="http://schemas.microsoft.com/office/drawing/2014/main" id="{8716207B-0628-41A7-ADFC-A390174DC5E3}"/>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Freeform 2047">
                <a:extLst>
                  <a:ext uri="{FF2B5EF4-FFF2-40B4-BE49-F238E27FC236}">
                    <a16:creationId xmlns:a16="http://schemas.microsoft.com/office/drawing/2014/main" id="{10A5D18F-7211-44CC-AEC6-786054910783}"/>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Freeform 2048">
                <a:extLst>
                  <a:ext uri="{FF2B5EF4-FFF2-40B4-BE49-F238E27FC236}">
                    <a16:creationId xmlns:a16="http://schemas.microsoft.com/office/drawing/2014/main" id="{31241AE4-D9E5-4396-A527-578BC26C93C2}"/>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Freeform 2049">
                <a:extLst>
                  <a:ext uri="{FF2B5EF4-FFF2-40B4-BE49-F238E27FC236}">
                    <a16:creationId xmlns:a16="http://schemas.microsoft.com/office/drawing/2014/main" id="{10739CDF-F436-4154-9118-3E9B2B4FAAFB}"/>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1" name="Group 2270">
            <a:extLst>
              <a:ext uri="{FF2B5EF4-FFF2-40B4-BE49-F238E27FC236}">
                <a16:creationId xmlns:a16="http://schemas.microsoft.com/office/drawing/2014/main" id="{EDD65254-D648-481D-AC5B-9BDB2EF3F6D6}"/>
              </a:ext>
            </a:extLst>
          </p:cNvPr>
          <p:cNvGrpSpPr/>
          <p:nvPr/>
        </p:nvGrpSpPr>
        <p:grpSpPr>
          <a:xfrm>
            <a:off x="3962400" y="3573464"/>
            <a:ext cx="1130300" cy="882650"/>
            <a:chOff x="3962400" y="3573464"/>
            <a:chExt cx="1130300" cy="882650"/>
          </a:xfrm>
        </p:grpSpPr>
        <p:sp>
          <p:nvSpPr>
            <p:cNvPr id="1976" name="Freeform 2066">
              <a:extLst>
                <a:ext uri="{FF2B5EF4-FFF2-40B4-BE49-F238E27FC236}">
                  <a16:creationId xmlns:a16="http://schemas.microsoft.com/office/drawing/2014/main" id="{74F20F3B-EF01-4E2A-8F9A-1D1DC26067AF}"/>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2067">
              <a:extLst>
                <a:ext uri="{FF2B5EF4-FFF2-40B4-BE49-F238E27FC236}">
                  <a16:creationId xmlns:a16="http://schemas.microsoft.com/office/drawing/2014/main" id="{8690418F-2569-4A0F-AE13-43A34E18D6F8}"/>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Freeform 2068">
              <a:extLst>
                <a:ext uri="{FF2B5EF4-FFF2-40B4-BE49-F238E27FC236}">
                  <a16:creationId xmlns:a16="http://schemas.microsoft.com/office/drawing/2014/main" id="{E33C864E-5A8B-4D6C-96B7-884797F8812E}"/>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2069">
              <a:extLst>
                <a:ext uri="{FF2B5EF4-FFF2-40B4-BE49-F238E27FC236}">
                  <a16:creationId xmlns:a16="http://schemas.microsoft.com/office/drawing/2014/main" id="{79F4525D-824D-46D8-8CB9-2E472E2FF288}"/>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Freeform 2070">
              <a:extLst>
                <a:ext uri="{FF2B5EF4-FFF2-40B4-BE49-F238E27FC236}">
                  <a16:creationId xmlns:a16="http://schemas.microsoft.com/office/drawing/2014/main" id="{AEEF2EAE-2E67-4FA4-BF7B-77281072EFBB}"/>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2071">
              <a:extLst>
                <a:ext uri="{FF2B5EF4-FFF2-40B4-BE49-F238E27FC236}">
                  <a16:creationId xmlns:a16="http://schemas.microsoft.com/office/drawing/2014/main" id="{CBA897E5-B2E0-4120-9F0A-8605C09DD0B9}"/>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Freeform 2072">
              <a:extLst>
                <a:ext uri="{FF2B5EF4-FFF2-40B4-BE49-F238E27FC236}">
                  <a16:creationId xmlns:a16="http://schemas.microsoft.com/office/drawing/2014/main" id="{9899B29E-9A01-4A82-984B-8CD23D900905}"/>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Freeform 2078">
              <a:extLst>
                <a:ext uri="{FF2B5EF4-FFF2-40B4-BE49-F238E27FC236}">
                  <a16:creationId xmlns:a16="http://schemas.microsoft.com/office/drawing/2014/main" id="{E77C926D-462B-4D33-BAC9-199031239FF2}"/>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Freeform 2080">
              <a:extLst>
                <a:ext uri="{FF2B5EF4-FFF2-40B4-BE49-F238E27FC236}">
                  <a16:creationId xmlns:a16="http://schemas.microsoft.com/office/drawing/2014/main" id="{70134A6E-0FA9-4AA6-8E5F-CA742362AB89}"/>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Oval 2081">
              <a:extLst>
                <a:ext uri="{FF2B5EF4-FFF2-40B4-BE49-F238E27FC236}">
                  <a16:creationId xmlns:a16="http://schemas.microsoft.com/office/drawing/2014/main" id="{E4507109-7D3F-42CF-8D68-843A30641C20}"/>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Freeform 2082">
              <a:extLst>
                <a:ext uri="{FF2B5EF4-FFF2-40B4-BE49-F238E27FC236}">
                  <a16:creationId xmlns:a16="http://schemas.microsoft.com/office/drawing/2014/main" id="{B76C1AAA-BEA7-44EC-A050-F68F7091950E}"/>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2083">
              <a:extLst>
                <a:ext uri="{FF2B5EF4-FFF2-40B4-BE49-F238E27FC236}">
                  <a16:creationId xmlns:a16="http://schemas.microsoft.com/office/drawing/2014/main" id="{E4E2CC1C-3660-47AF-940A-0D782C3C020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Freeform 2084">
              <a:extLst>
                <a:ext uri="{FF2B5EF4-FFF2-40B4-BE49-F238E27FC236}">
                  <a16:creationId xmlns:a16="http://schemas.microsoft.com/office/drawing/2014/main" id="{52B15E77-B9AE-4CE4-9DE8-CD262F6A066A}"/>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Freeform 2085">
              <a:extLst>
                <a:ext uri="{FF2B5EF4-FFF2-40B4-BE49-F238E27FC236}">
                  <a16:creationId xmlns:a16="http://schemas.microsoft.com/office/drawing/2014/main" id="{8B53F872-0D7B-42CA-AE9C-2451BFEBFE1B}"/>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Freeform 2086">
              <a:extLst>
                <a:ext uri="{FF2B5EF4-FFF2-40B4-BE49-F238E27FC236}">
                  <a16:creationId xmlns:a16="http://schemas.microsoft.com/office/drawing/2014/main" id="{7E1B70AF-16D2-47C6-9804-CB8BFBD693BD}"/>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Freeform 2087">
              <a:extLst>
                <a:ext uri="{FF2B5EF4-FFF2-40B4-BE49-F238E27FC236}">
                  <a16:creationId xmlns:a16="http://schemas.microsoft.com/office/drawing/2014/main" id="{AE379489-1650-47B1-B20F-FB9599F57C1B}"/>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Freeform 2088">
              <a:extLst>
                <a:ext uri="{FF2B5EF4-FFF2-40B4-BE49-F238E27FC236}">
                  <a16:creationId xmlns:a16="http://schemas.microsoft.com/office/drawing/2014/main" id="{61E45C31-BE0D-4A7C-A1A1-709DF617B6CB}"/>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Freeform 2089">
              <a:extLst>
                <a:ext uri="{FF2B5EF4-FFF2-40B4-BE49-F238E27FC236}">
                  <a16:creationId xmlns:a16="http://schemas.microsoft.com/office/drawing/2014/main" id="{F5696BFC-AAF9-427B-95F8-2A829FAB4828}"/>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Freeform 2090">
              <a:extLst>
                <a:ext uri="{FF2B5EF4-FFF2-40B4-BE49-F238E27FC236}">
                  <a16:creationId xmlns:a16="http://schemas.microsoft.com/office/drawing/2014/main" id="{C514FBBC-E392-45E0-B8A9-E144F1EA9744}"/>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2091">
              <a:extLst>
                <a:ext uri="{FF2B5EF4-FFF2-40B4-BE49-F238E27FC236}">
                  <a16:creationId xmlns:a16="http://schemas.microsoft.com/office/drawing/2014/main" id="{D1ABB2F9-0700-49CE-80B1-3A3DEE3A6E23}"/>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Freeform 2092">
              <a:extLst>
                <a:ext uri="{FF2B5EF4-FFF2-40B4-BE49-F238E27FC236}">
                  <a16:creationId xmlns:a16="http://schemas.microsoft.com/office/drawing/2014/main" id="{2557B572-1EEE-4056-BB93-082EF12ED987}"/>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Freeform 2093">
              <a:extLst>
                <a:ext uri="{FF2B5EF4-FFF2-40B4-BE49-F238E27FC236}">
                  <a16:creationId xmlns:a16="http://schemas.microsoft.com/office/drawing/2014/main" id="{B91D1822-0F9B-49DA-B345-E0A597693148}"/>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Freeform 2094">
              <a:extLst>
                <a:ext uri="{FF2B5EF4-FFF2-40B4-BE49-F238E27FC236}">
                  <a16:creationId xmlns:a16="http://schemas.microsoft.com/office/drawing/2014/main" id="{D8568627-2E00-4B3A-AECC-EEF34DECE21B}"/>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70" name="Group 2269">
              <a:extLst>
                <a:ext uri="{FF2B5EF4-FFF2-40B4-BE49-F238E27FC236}">
                  <a16:creationId xmlns:a16="http://schemas.microsoft.com/office/drawing/2014/main" id="{9CD4F19B-F04A-4DF2-97F0-463813A43364}"/>
                </a:ext>
              </a:extLst>
            </p:cNvPr>
            <p:cNvGrpSpPr/>
            <p:nvPr/>
          </p:nvGrpSpPr>
          <p:grpSpPr>
            <a:xfrm>
              <a:off x="3962400" y="3573464"/>
              <a:ext cx="723900" cy="638175"/>
              <a:chOff x="3962400" y="3573464"/>
              <a:chExt cx="723900" cy="638175"/>
            </a:xfrm>
          </p:grpSpPr>
          <p:sp>
            <p:nvSpPr>
              <p:cNvPr id="2244" name="Freeform 1933">
                <a:extLst>
                  <a:ext uri="{FF2B5EF4-FFF2-40B4-BE49-F238E27FC236}">
                    <a16:creationId xmlns:a16="http://schemas.microsoft.com/office/drawing/2014/main" id="{57FA3319-EB55-4F19-9528-E3117D76536F}"/>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1934">
                <a:extLst>
                  <a:ext uri="{FF2B5EF4-FFF2-40B4-BE49-F238E27FC236}">
                    <a16:creationId xmlns:a16="http://schemas.microsoft.com/office/drawing/2014/main" id="{AB93C360-751C-4403-855D-2EC5EC149F60}"/>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935">
                <a:extLst>
                  <a:ext uri="{FF2B5EF4-FFF2-40B4-BE49-F238E27FC236}">
                    <a16:creationId xmlns:a16="http://schemas.microsoft.com/office/drawing/2014/main" id="{387EDE91-48ED-455B-847E-711A8B5979F1}"/>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1936">
                <a:extLst>
                  <a:ext uri="{FF2B5EF4-FFF2-40B4-BE49-F238E27FC236}">
                    <a16:creationId xmlns:a16="http://schemas.microsoft.com/office/drawing/2014/main" id="{BD0E9436-62BD-4B0D-9A9C-9F9350ACA7DA}"/>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2073">
                <a:extLst>
                  <a:ext uri="{FF2B5EF4-FFF2-40B4-BE49-F238E27FC236}">
                    <a16:creationId xmlns:a16="http://schemas.microsoft.com/office/drawing/2014/main" id="{0357AB6F-7756-4F8B-964A-2CF60F298E85}"/>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2074">
                <a:extLst>
                  <a:ext uri="{FF2B5EF4-FFF2-40B4-BE49-F238E27FC236}">
                    <a16:creationId xmlns:a16="http://schemas.microsoft.com/office/drawing/2014/main" id="{496A052D-2927-4453-B657-661ED736BB1E}"/>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2075">
                <a:extLst>
                  <a:ext uri="{FF2B5EF4-FFF2-40B4-BE49-F238E27FC236}">
                    <a16:creationId xmlns:a16="http://schemas.microsoft.com/office/drawing/2014/main" id="{9CEC2CB3-0AC7-4DDD-879B-C87E466D6C08}"/>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Freeform 2076">
                <a:extLst>
                  <a:ext uri="{FF2B5EF4-FFF2-40B4-BE49-F238E27FC236}">
                    <a16:creationId xmlns:a16="http://schemas.microsoft.com/office/drawing/2014/main" id="{14C77182-C896-44B2-A6A2-300E2B66288D}"/>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2077">
                <a:extLst>
                  <a:ext uri="{FF2B5EF4-FFF2-40B4-BE49-F238E27FC236}">
                    <a16:creationId xmlns:a16="http://schemas.microsoft.com/office/drawing/2014/main" id="{2810BF58-AA65-4DBE-AA9B-1AE238E5DF43}"/>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2079">
                <a:extLst>
                  <a:ext uri="{FF2B5EF4-FFF2-40B4-BE49-F238E27FC236}">
                    <a16:creationId xmlns:a16="http://schemas.microsoft.com/office/drawing/2014/main" id="{F1EEB20A-3493-4264-BEFE-296F4505AB50}"/>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Freeform 2095">
                <a:extLst>
                  <a:ext uri="{FF2B5EF4-FFF2-40B4-BE49-F238E27FC236}">
                    <a16:creationId xmlns:a16="http://schemas.microsoft.com/office/drawing/2014/main" id="{0288FE28-D35E-4376-BFFB-6D6CBA2B8A8E}"/>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Freeform 2096">
                <a:extLst>
                  <a:ext uri="{FF2B5EF4-FFF2-40B4-BE49-F238E27FC236}">
                    <a16:creationId xmlns:a16="http://schemas.microsoft.com/office/drawing/2014/main" id="{155A7E0A-29E6-48F9-81A3-D52B108DD051}"/>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2097">
                <a:extLst>
                  <a:ext uri="{FF2B5EF4-FFF2-40B4-BE49-F238E27FC236}">
                    <a16:creationId xmlns:a16="http://schemas.microsoft.com/office/drawing/2014/main" id="{B3F015BD-99A5-460F-B246-2383143C1470}"/>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Freeform 2098">
                <a:extLst>
                  <a:ext uri="{FF2B5EF4-FFF2-40B4-BE49-F238E27FC236}">
                    <a16:creationId xmlns:a16="http://schemas.microsoft.com/office/drawing/2014/main" id="{C1C3B6AB-C923-406A-9BE7-0A3EAB80F31B}"/>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Freeform 2099">
                <a:extLst>
                  <a:ext uri="{FF2B5EF4-FFF2-40B4-BE49-F238E27FC236}">
                    <a16:creationId xmlns:a16="http://schemas.microsoft.com/office/drawing/2014/main" id="{E7E603CE-1566-44BD-8454-7539D4E3DBCB}"/>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Oval 2100">
                <a:extLst>
                  <a:ext uri="{FF2B5EF4-FFF2-40B4-BE49-F238E27FC236}">
                    <a16:creationId xmlns:a16="http://schemas.microsoft.com/office/drawing/2014/main" id="{B497092B-8BD9-4500-A594-AB0F7134A6F7}"/>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Oval 2101">
                <a:extLst>
                  <a:ext uri="{FF2B5EF4-FFF2-40B4-BE49-F238E27FC236}">
                    <a16:creationId xmlns:a16="http://schemas.microsoft.com/office/drawing/2014/main" id="{F3207F7B-1E47-4F1B-94E4-3B341960294D}"/>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4" name="Group 2273">
            <a:extLst>
              <a:ext uri="{FF2B5EF4-FFF2-40B4-BE49-F238E27FC236}">
                <a16:creationId xmlns:a16="http://schemas.microsoft.com/office/drawing/2014/main" id="{AFCA7FC4-A168-4EB0-B2F1-65C373650628}"/>
              </a:ext>
            </a:extLst>
          </p:cNvPr>
          <p:cNvGrpSpPr/>
          <p:nvPr/>
        </p:nvGrpSpPr>
        <p:grpSpPr>
          <a:xfrm>
            <a:off x="3402013" y="2047876"/>
            <a:ext cx="412749" cy="946151"/>
            <a:chOff x="3402013" y="2047876"/>
            <a:chExt cx="412749" cy="946151"/>
          </a:xfrm>
        </p:grpSpPr>
        <p:sp>
          <p:nvSpPr>
            <p:cNvPr id="2012" name="Oval 2102">
              <a:extLst>
                <a:ext uri="{FF2B5EF4-FFF2-40B4-BE49-F238E27FC236}">
                  <a16:creationId xmlns:a16="http://schemas.microsoft.com/office/drawing/2014/main" id="{58EFFBB4-5223-4F74-ABBA-59BAA0FFFAED}"/>
                </a:ext>
              </a:extLst>
            </p:cNvPr>
            <p:cNvSpPr>
              <a:spLocks noChangeArrowheads="1"/>
            </p:cNvSpPr>
            <p:nvPr/>
          </p:nvSpPr>
          <p:spPr bwMode="auto">
            <a:xfrm>
              <a:off x="3595688" y="2922589"/>
              <a:ext cx="142875"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2103">
              <a:extLst>
                <a:ext uri="{FF2B5EF4-FFF2-40B4-BE49-F238E27FC236}">
                  <a16:creationId xmlns:a16="http://schemas.microsoft.com/office/drawing/2014/main" id="{BBE5877B-ACEA-4282-967B-2427DA0701DA}"/>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Freeform 2104">
              <a:extLst>
                <a:ext uri="{FF2B5EF4-FFF2-40B4-BE49-F238E27FC236}">
                  <a16:creationId xmlns:a16="http://schemas.microsoft.com/office/drawing/2014/main" id="{1D84DEB7-6EE0-49DB-9B74-D157E1F5A6F5}"/>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2105">
              <a:extLst>
                <a:ext uri="{FF2B5EF4-FFF2-40B4-BE49-F238E27FC236}">
                  <a16:creationId xmlns:a16="http://schemas.microsoft.com/office/drawing/2014/main" id="{C9265E52-65AD-4BB9-8CF0-69D0C7521CB8}"/>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Freeform 2106">
              <a:extLst>
                <a:ext uri="{FF2B5EF4-FFF2-40B4-BE49-F238E27FC236}">
                  <a16:creationId xmlns:a16="http://schemas.microsoft.com/office/drawing/2014/main" id="{2635C910-6482-4FFF-BBF0-67D27F7CA7DE}"/>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2107">
              <a:extLst>
                <a:ext uri="{FF2B5EF4-FFF2-40B4-BE49-F238E27FC236}">
                  <a16:creationId xmlns:a16="http://schemas.microsoft.com/office/drawing/2014/main" id="{0006EF69-3F80-490F-A766-FEBDF8BDEAE9}"/>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2108">
              <a:extLst>
                <a:ext uri="{FF2B5EF4-FFF2-40B4-BE49-F238E27FC236}">
                  <a16:creationId xmlns:a16="http://schemas.microsoft.com/office/drawing/2014/main" id="{E50A87C9-CB29-4BA5-8479-62EB012BD790}"/>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2109">
              <a:extLst>
                <a:ext uri="{FF2B5EF4-FFF2-40B4-BE49-F238E27FC236}">
                  <a16:creationId xmlns:a16="http://schemas.microsoft.com/office/drawing/2014/main" id="{0EC872BB-79F8-4F24-874B-45CD62AD3E73}"/>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2110">
              <a:extLst>
                <a:ext uri="{FF2B5EF4-FFF2-40B4-BE49-F238E27FC236}">
                  <a16:creationId xmlns:a16="http://schemas.microsoft.com/office/drawing/2014/main" id="{21BE0998-116E-461F-A581-E69A50D5B45F}"/>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2111">
              <a:extLst>
                <a:ext uri="{FF2B5EF4-FFF2-40B4-BE49-F238E27FC236}">
                  <a16:creationId xmlns:a16="http://schemas.microsoft.com/office/drawing/2014/main" id="{8EE29C52-9612-4E13-91EA-FC5253B4B3F5}"/>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2112">
              <a:extLst>
                <a:ext uri="{FF2B5EF4-FFF2-40B4-BE49-F238E27FC236}">
                  <a16:creationId xmlns:a16="http://schemas.microsoft.com/office/drawing/2014/main" id="{8E477FF9-373D-4583-9B44-2911E997235E}"/>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2113">
              <a:extLst>
                <a:ext uri="{FF2B5EF4-FFF2-40B4-BE49-F238E27FC236}">
                  <a16:creationId xmlns:a16="http://schemas.microsoft.com/office/drawing/2014/main" id="{B8CB49AA-5371-4FD3-A8AE-690E5EED803C}"/>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Freeform 2114">
              <a:extLst>
                <a:ext uri="{FF2B5EF4-FFF2-40B4-BE49-F238E27FC236}">
                  <a16:creationId xmlns:a16="http://schemas.microsoft.com/office/drawing/2014/main" id="{516F3FB8-4718-4C66-BA25-C67671F53E72}"/>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2115">
              <a:extLst>
                <a:ext uri="{FF2B5EF4-FFF2-40B4-BE49-F238E27FC236}">
                  <a16:creationId xmlns:a16="http://schemas.microsoft.com/office/drawing/2014/main" id="{8712AB3F-EDCE-42E1-A426-8D569FB280BB}"/>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2116">
              <a:extLst>
                <a:ext uri="{FF2B5EF4-FFF2-40B4-BE49-F238E27FC236}">
                  <a16:creationId xmlns:a16="http://schemas.microsoft.com/office/drawing/2014/main" id="{512A07A7-E66C-42D7-A306-BEAA43403457}"/>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2117">
              <a:extLst>
                <a:ext uri="{FF2B5EF4-FFF2-40B4-BE49-F238E27FC236}">
                  <a16:creationId xmlns:a16="http://schemas.microsoft.com/office/drawing/2014/main" id="{BA7AE882-C761-45CD-BCDD-C491BD581088}"/>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Freeform 2118">
              <a:extLst>
                <a:ext uri="{FF2B5EF4-FFF2-40B4-BE49-F238E27FC236}">
                  <a16:creationId xmlns:a16="http://schemas.microsoft.com/office/drawing/2014/main" id="{43D687E0-F939-4901-8434-B48DE1DCC369}"/>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2119">
              <a:extLst>
                <a:ext uri="{FF2B5EF4-FFF2-40B4-BE49-F238E27FC236}">
                  <a16:creationId xmlns:a16="http://schemas.microsoft.com/office/drawing/2014/main" id="{7567B837-CF0B-4955-AA24-C18F549348BF}"/>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2120">
              <a:extLst>
                <a:ext uri="{FF2B5EF4-FFF2-40B4-BE49-F238E27FC236}">
                  <a16:creationId xmlns:a16="http://schemas.microsoft.com/office/drawing/2014/main" id="{8F26C694-B19B-490C-8D5A-D3448102314B}"/>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2121">
              <a:extLst>
                <a:ext uri="{FF2B5EF4-FFF2-40B4-BE49-F238E27FC236}">
                  <a16:creationId xmlns:a16="http://schemas.microsoft.com/office/drawing/2014/main" id="{5C9994B6-537E-4229-B35B-06FB20CABD1D}"/>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2122">
              <a:extLst>
                <a:ext uri="{FF2B5EF4-FFF2-40B4-BE49-F238E27FC236}">
                  <a16:creationId xmlns:a16="http://schemas.microsoft.com/office/drawing/2014/main" id="{F4083B74-DCCD-410F-B1CA-E64BCE332B86}"/>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2123">
              <a:extLst>
                <a:ext uri="{FF2B5EF4-FFF2-40B4-BE49-F238E27FC236}">
                  <a16:creationId xmlns:a16="http://schemas.microsoft.com/office/drawing/2014/main" id="{B5578E18-35F3-4103-ABA8-8CF3E95B16B3}"/>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2124">
              <a:extLst>
                <a:ext uri="{FF2B5EF4-FFF2-40B4-BE49-F238E27FC236}">
                  <a16:creationId xmlns:a16="http://schemas.microsoft.com/office/drawing/2014/main" id="{5ECABF5C-CC43-4865-8841-E7F17165D468}"/>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2125">
              <a:extLst>
                <a:ext uri="{FF2B5EF4-FFF2-40B4-BE49-F238E27FC236}">
                  <a16:creationId xmlns:a16="http://schemas.microsoft.com/office/drawing/2014/main" id="{E64CDF28-59E9-4CD0-A319-D6C2FFC29C01}"/>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2126">
              <a:extLst>
                <a:ext uri="{FF2B5EF4-FFF2-40B4-BE49-F238E27FC236}">
                  <a16:creationId xmlns:a16="http://schemas.microsoft.com/office/drawing/2014/main" id="{94E271B2-AD54-41D3-8910-C7DB1A2EAAA0}"/>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2127">
              <a:extLst>
                <a:ext uri="{FF2B5EF4-FFF2-40B4-BE49-F238E27FC236}">
                  <a16:creationId xmlns:a16="http://schemas.microsoft.com/office/drawing/2014/main" id="{AECD5729-CE2F-4F59-91D1-47618EB7C850}"/>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2128">
              <a:extLst>
                <a:ext uri="{FF2B5EF4-FFF2-40B4-BE49-F238E27FC236}">
                  <a16:creationId xmlns:a16="http://schemas.microsoft.com/office/drawing/2014/main" id="{388C663C-E0B0-4B43-B4A4-428FDC7E3FE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2129">
              <a:extLst>
                <a:ext uri="{FF2B5EF4-FFF2-40B4-BE49-F238E27FC236}">
                  <a16:creationId xmlns:a16="http://schemas.microsoft.com/office/drawing/2014/main" id="{CE6A9104-0CE9-4E97-9440-F7F4A64771BF}"/>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Freeform 2130">
              <a:extLst>
                <a:ext uri="{FF2B5EF4-FFF2-40B4-BE49-F238E27FC236}">
                  <a16:creationId xmlns:a16="http://schemas.microsoft.com/office/drawing/2014/main" id="{8F0E692E-2869-48B0-B485-687F6757C1F9}"/>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2131">
              <a:extLst>
                <a:ext uri="{FF2B5EF4-FFF2-40B4-BE49-F238E27FC236}">
                  <a16:creationId xmlns:a16="http://schemas.microsoft.com/office/drawing/2014/main" id="{91619DD1-1AD2-4C93-A2B1-5FE7387C3EC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9" name="Group 2268">
            <a:extLst>
              <a:ext uri="{FF2B5EF4-FFF2-40B4-BE49-F238E27FC236}">
                <a16:creationId xmlns:a16="http://schemas.microsoft.com/office/drawing/2014/main" id="{6E2C563D-4237-4889-8D26-0DF8F42F74D8}"/>
              </a:ext>
            </a:extLst>
          </p:cNvPr>
          <p:cNvGrpSpPr/>
          <p:nvPr/>
        </p:nvGrpSpPr>
        <p:grpSpPr>
          <a:xfrm>
            <a:off x="2017713" y="4791076"/>
            <a:ext cx="688974" cy="714375"/>
            <a:chOff x="2017713" y="4791076"/>
            <a:chExt cx="688974" cy="714375"/>
          </a:xfrm>
        </p:grpSpPr>
        <p:sp>
          <p:nvSpPr>
            <p:cNvPr id="2042" name="Oval 2132">
              <a:extLst>
                <a:ext uri="{FF2B5EF4-FFF2-40B4-BE49-F238E27FC236}">
                  <a16:creationId xmlns:a16="http://schemas.microsoft.com/office/drawing/2014/main" id="{0D8E21E7-CFEF-42CA-8591-6CB5693DE0B4}"/>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2133">
              <a:extLst>
                <a:ext uri="{FF2B5EF4-FFF2-40B4-BE49-F238E27FC236}">
                  <a16:creationId xmlns:a16="http://schemas.microsoft.com/office/drawing/2014/main" id="{DB428EC3-5757-436F-8051-2D3DDF65A62A}"/>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Freeform 2134">
              <a:extLst>
                <a:ext uri="{FF2B5EF4-FFF2-40B4-BE49-F238E27FC236}">
                  <a16:creationId xmlns:a16="http://schemas.microsoft.com/office/drawing/2014/main" id="{1767958D-F816-4222-A00D-195B5638F107}"/>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Oval 2135">
              <a:extLst>
                <a:ext uri="{FF2B5EF4-FFF2-40B4-BE49-F238E27FC236}">
                  <a16:creationId xmlns:a16="http://schemas.microsoft.com/office/drawing/2014/main" id="{41E0C4A8-F168-4053-83F1-EA556FDA353E}"/>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2136">
              <a:extLst>
                <a:ext uri="{FF2B5EF4-FFF2-40B4-BE49-F238E27FC236}">
                  <a16:creationId xmlns:a16="http://schemas.microsoft.com/office/drawing/2014/main" id="{09CFC4F1-1915-4DC2-A476-DF3BAA30C9EA}"/>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2137">
              <a:extLst>
                <a:ext uri="{FF2B5EF4-FFF2-40B4-BE49-F238E27FC236}">
                  <a16:creationId xmlns:a16="http://schemas.microsoft.com/office/drawing/2014/main" id="{6682D1D4-CEC1-49B6-8A8B-043D9C1B438B}"/>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138">
              <a:extLst>
                <a:ext uri="{FF2B5EF4-FFF2-40B4-BE49-F238E27FC236}">
                  <a16:creationId xmlns:a16="http://schemas.microsoft.com/office/drawing/2014/main" id="{208EF989-1257-4A57-BC5A-A7DD54FE9117}"/>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139">
              <a:extLst>
                <a:ext uri="{FF2B5EF4-FFF2-40B4-BE49-F238E27FC236}">
                  <a16:creationId xmlns:a16="http://schemas.microsoft.com/office/drawing/2014/main" id="{08E71BD3-9B28-4493-8FC2-D01FFBE3A34F}"/>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140">
              <a:extLst>
                <a:ext uri="{FF2B5EF4-FFF2-40B4-BE49-F238E27FC236}">
                  <a16:creationId xmlns:a16="http://schemas.microsoft.com/office/drawing/2014/main" id="{D78825E0-6D67-4CF5-B0D0-0DB89C59F898}"/>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141">
              <a:extLst>
                <a:ext uri="{FF2B5EF4-FFF2-40B4-BE49-F238E27FC236}">
                  <a16:creationId xmlns:a16="http://schemas.microsoft.com/office/drawing/2014/main" id="{9866A676-EA40-415E-BF6F-ECAB370E9CB7}"/>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142">
              <a:extLst>
                <a:ext uri="{FF2B5EF4-FFF2-40B4-BE49-F238E27FC236}">
                  <a16:creationId xmlns:a16="http://schemas.microsoft.com/office/drawing/2014/main" id="{186AB289-39CB-4633-BC08-26F3F00DED85}"/>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143">
              <a:extLst>
                <a:ext uri="{FF2B5EF4-FFF2-40B4-BE49-F238E27FC236}">
                  <a16:creationId xmlns:a16="http://schemas.microsoft.com/office/drawing/2014/main" id="{6D4B5CBC-50F0-419C-8992-944EB01B0B74}"/>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2144">
              <a:extLst>
                <a:ext uri="{FF2B5EF4-FFF2-40B4-BE49-F238E27FC236}">
                  <a16:creationId xmlns:a16="http://schemas.microsoft.com/office/drawing/2014/main" id="{2B3762B8-7CA6-457A-A867-B230407780F7}"/>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2145">
              <a:extLst>
                <a:ext uri="{FF2B5EF4-FFF2-40B4-BE49-F238E27FC236}">
                  <a16:creationId xmlns:a16="http://schemas.microsoft.com/office/drawing/2014/main" id="{4E97934D-B268-434D-8622-617FCE3ADC05}"/>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146">
              <a:extLst>
                <a:ext uri="{FF2B5EF4-FFF2-40B4-BE49-F238E27FC236}">
                  <a16:creationId xmlns:a16="http://schemas.microsoft.com/office/drawing/2014/main" id="{C6C8B91E-F8C0-407F-BDC9-569398E930B3}"/>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147">
              <a:extLst>
                <a:ext uri="{FF2B5EF4-FFF2-40B4-BE49-F238E27FC236}">
                  <a16:creationId xmlns:a16="http://schemas.microsoft.com/office/drawing/2014/main" id="{456699A8-EA0B-4B17-9BC6-3FE303677CBA}"/>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148">
              <a:extLst>
                <a:ext uri="{FF2B5EF4-FFF2-40B4-BE49-F238E27FC236}">
                  <a16:creationId xmlns:a16="http://schemas.microsoft.com/office/drawing/2014/main" id="{A9239787-720D-488D-B4FB-1A6AF96C7959}"/>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149">
              <a:extLst>
                <a:ext uri="{FF2B5EF4-FFF2-40B4-BE49-F238E27FC236}">
                  <a16:creationId xmlns:a16="http://schemas.microsoft.com/office/drawing/2014/main" id="{F7CFEF1D-205F-4F28-A9A7-A8E27D9E3E96}"/>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150">
              <a:extLst>
                <a:ext uri="{FF2B5EF4-FFF2-40B4-BE49-F238E27FC236}">
                  <a16:creationId xmlns:a16="http://schemas.microsoft.com/office/drawing/2014/main" id="{D1914E3D-F468-4A0B-9CB4-B84B2C22B08D}"/>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2151">
              <a:extLst>
                <a:ext uri="{FF2B5EF4-FFF2-40B4-BE49-F238E27FC236}">
                  <a16:creationId xmlns:a16="http://schemas.microsoft.com/office/drawing/2014/main" id="{D6F909EB-7B95-43B7-A6EC-BBDAA0259B20}"/>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2152">
              <a:extLst>
                <a:ext uri="{FF2B5EF4-FFF2-40B4-BE49-F238E27FC236}">
                  <a16:creationId xmlns:a16="http://schemas.microsoft.com/office/drawing/2014/main" id="{87C27A4F-A39A-44E2-A772-870FC3F7F7F6}"/>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2153">
              <a:extLst>
                <a:ext uri="{FF2B5EF4-FFF2-40B4-BE49-F238E27FC236}">
                  <a16:creationId xmlns:a16="http://schemas.microsoft.com/office/drawing/2014/main" id="{EBC6ABBC-48AE-4F1F-A6D3-930F265C4B13}"/>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154">
              <a:extLst>
                <a:ext uri="{FF2B5EF4-FFF2-40B4-BE49-F238E27FC236}">
                  <a16:creationId xmlns:a16="http://schemas.microsoft.com/office/drawing/2014/main" id="{AD305B70-6D8B-4FFB-B606-0F33F4182AE7}"/>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2156">
              <a:extLst>
                <a:ext uri="{FF2B5EF4-FFF2-40B4-BE49-F238E27FC236}">
                  <a16:creationId xmlns:a16="http://schemas.microsoft.com/office/drawing/2014/main" id="{13B331F4-1DB2-4EB0-8A6E-558EE6D889A0}"/>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Freeform 2157">
              <a:extLst>
                <a:ext uri="{FF2B5EF4-FFF2-40B4-BE49-F238E27FC236}">
                  <a16:creationId xmlns:a16="http://schemas.microsoft.com/office/drawing/2014/main" id="{FB6B7222-0FBE-484D-8A38-A65E1C7C45D7}"/>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Oval 2158">
              <a:extLst>
                <a:ext uri="{FF2B5EF4-FFF2-40B4-BE49-F238E27FC236}">
                  <a16:creationId xmlns:a16="http://schemas.microsoft.com/office/drawing/2014/main" id="{4FF0C531-32E9-4643-A0B3-02192552AFF5}"/>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2159">
              <a:extLst>
                <a:ext uri="{FF2B5EF4-FFF2-40B4-BE49-F238E27FC236}">
                  <a16:creationId xmlns:a16="http://schemas.microsoft.com/office/drawing/2014/main" id="{584C5176-DBA7-440E-8B9E-F8CF24107B37}"/>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2160">
              <a:extLst>
                <a:ext uri="{FF2B5EF4-FFF2-40B4-BE49-F238E27FC236}">
                  <a16:creationId xmlns:a16="http://schemas.microsoft.com/office/drawing/2014/main" id="{8FDF5F8F-431E-4100-85F0-7F796C452CF7}"/>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Freeform 2161">
              <a:extLst>
                <a:ext uri="{FF2B5EF4-FFF2-40B4-BE49-F238E27FC236}">
                  <a16:creationId xmlns:a16="http://schemas.microsoft.com/office/drawing/2014/main" id="{935AC48D-BDBB-46D2-B5AA-175DF988785B}"/>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2162">
              <a:extLst>
                <a:ext uri="{FF2B5EF4-FFF2-40B4-BE49-F238E27FC236}">
                  <a16:creationId xmlns:a16="http://schemas.microsoft.com/office/drawing/2014/main" id="{8DBC3AF2-02F2-48DF-98FA-5B1722D08152}"/>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Freeform 2163">
              <a:extLst>
                <a:ext uri="{FF2B5EF4-FFF2-40B4-BE49-F238E27FC236}">
                  <a16:creationId xmlns:a16="http://schemas.microsoft.com/office/drawing/2014/main" id="{7F3B8468-80B3-445E-A529-78AFD3018B6D}"/>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2164">
              <a:extLst>
                <a:ext uri="{FF2B5EF4-FFF2-40B4-BE49-F238E27FC236}">
                  <a16:creationId xmlns:a16="http://schemas.microsoft.com/office/drawing/2014/main" id="{2D20FE13-7B9B-4C06-98EC-00F92B0AD08B}"/>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Freeform 2165">
              <a:extLst>
                <a:ext uri="{FF2B5EF4-FFF2-40B4-BE49-F238E27FC236}">
                  <a16:creationId xmlns:a16="http://schemas.microsoft.com/office/drawing/2014/main" id="{D59F6BFC-F639-42E3-871E-BD62B70AB968}"/>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2166">
              <a:extLst>
                <a:ext uri="{FF2B5EF4-FFF2-40B4-BE49-F238E27FC236}">
                  <a16:creationId xmlns:a16="http://schemas.microsoft.com/office/drawing/2014/main" id="{E3FCAFBD-FB92-4490-AE87-36BEAE923E28}"/>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Freeform 2167">
              <a:extLst>
                <a:ext uri="{FF2B5EF4-FFF2-40B4-BE49-F238E27FC236}">
                  <a16:creationId xmlns:a16="http://schemas.microsoft.com/office/drawing/2014/main" id="{B29C401A-F38D-4B1B-AD3B-33A8FD7A2F0A}"/>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2168">
              <a:extLst>
                <a:ext uri="{FF2B5EF4-FFF2-40B4-BE49-F238E27FC236}">
                  <a16:creationId xmlns:a16="http://schemas.microsoft.com/office/drawing/2014/main" id="{3F12A501-4F70-4E18-AFFD-F0B87A99A0D9}"/>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2169">
              <a:extLst>
                <a:ext uri="{FF2B5EF4-FFF2-40B4-BE49-F238E27FC236}">
                  <a16:creationId xmlns:a16="http://schemas.microsoft.com/office/drawing/2014/main" id="{C3D60430-E486-4C3D-92FD-E47C0EFB84B7}"/>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2170">
              <a:extLst>
                <a:ext uri="{FF2B5EF4-FFF2-40B4-BE49-F238E27FC236}">
                  <a16:creationId xmlns:a16="http://schemas.microsoft.com/office/drawing/2014/main" id="{D65A38AD-61EF-4F44-A632-CDF8B66929EF}"/>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2171">
              <a:extLst>
                <a:ext uri="{FF2B5EF4-FFF2-40B4-BE49-F238E27FC236}">
                  <a16:creationId xmlns:a16="http://schemas.microsoft.com/office/drawing/2014/main" id="{5C839895-2D07-4FB2-BEC8-2725425AC1E5}"/>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2172">
              <a:extLst>
                <a:ext uri="{FF2B5EF4-FFF2-40B4-BE49-F238E27FC236}">
                  <a16:creationId xmlns:a16="http://schemas.microsoft.com/office/drawing/2014/main" id="{476B2FE2-4840-4DF2-B79A-8AA04C2885C9}"/>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2224">
              <a:extLst>
                <a:ext uri="{FF2B5EF4-FFF2-40B4-BE49-F238E27FC236}">
                  <a16:creationId xmlns:a16="http://schemas.microsoft.com/office/drawing/2014/main" id="{B2208B98-F7DD-4CC6-8FD7-D047B5C0FF2B}"/>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2" name="Group 2271">
            <a:extLst>
              <a:ext uri="{FF2B5EF4-FFF2-40B4-BE49-F238E27FC236}">
                <a16:creationId xmlns:a16="http://schemas.microsoft.com/office/drawing/2014/main" id="{B94400E2-16C5-40C3-B24F-ECB6BA0975D1}"/>
              </a:ext>
            </a:extLst>
          </p:cNvPr>
          <p:cNvGrpSpPr/>
          <p:nvPr/>
        </p:nvGrpSpPr>
        <p:grpSpPr>
          <a:xfrm>
            <a:off x="5653088" y="3806826"/>
            <a:ext cx="1019174" cy="635001"/>
            <a:chOff x="5653088" y="3806826"/>
            <a:chExt cx="1019174" cy="635001"/>
          </a:xfrm>
        </p:grpSpPr>
        <p:sp>
          <p:nvSpPr>
            <p:cNvPr id="1960" name="Freeform 2050">
              <a:extLst>
                <a:ext uri="{FF2B5EF4-FFF2-40B4-BE49-F238E27FC236}">
                  <a16:creationId xmlns:a16="http://schemas.microsoft.com/office/drawing/2014/main" id="{5312EA21-BA3D-4669-9E56-64B25DB1650B}"/>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Freeform 2051">
              <a:extLst>
                <a:ext uri="{FF2B5EF4-FFF2-40B4-BE49-F238E27FC236}">
                  <a16:creationId xmlns:a16="http://schemas.microsoft.com/office/drawing/2014/main" id="{4D526472-ABE3-46A8-8E78-DDF23481FFA7}"/>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Freeform 2052">
              <a:extLst>
                <a:ext uri="{FF2B5EF4-FFF2-40B4-BE49-F238E27FC236}">
                  <a16:creationId xmlns:a16="http://schemas.microsoft.com/office/drawing/2014/main" id="{04DD8BCF-4B4B-44E4-9FB9-D35C192C1DD0}"/>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Freeform 2053">
              <a:extLst>
                <a:ext uri="{FF2B5EF4-FFF2-40B4-BE49-F238E27FC236}">
                  <a16:creationId xmlns:a16="http://schemas.microsoft.com/office/drawing/2014/main" id="{9622593E-EC84-435E-9BCC-F778C694A114}"/>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Freeform 2054">
              <a:extLst>
                <a:ext uri="{FF2B5EF4-FFF2-40B4-BE49-F238E27FC236}">
                  <a16:creationId xmlns:a16="http://schemas.microsoft.com/office/drawing/2014/main" id="{B691B14F-4E28-4269-80B8-C9DD2605A4E1}"/>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Freeform 2055">
              <a:extLst>
                <a:ext uri="{FF2B5EF4-FFF2-40B4-BE49-F238E27FC236}">
                  <a16:creationId xmlns:a16="http://schemas.microsoft.com/office/drawing/2014/main" id="{C489EEF0-0FA0-4B29-A884-D8EA91146484}"/>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Freeform 2056">
              <a:extLst>
                <a:ext uri="{FF2B5EF4-FFF2-40B4-BE49-F238E27FC236}">
                  <a16:creationId xmlns:a16="http://schemas.microsoft.com/office/drawing/2014/main" id="{B3CFC59F-A2A1-44D6-A52B-3B75111BBBB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Freeform 2057">
              <a:extLst>
                <a:ext uri="{FF2B5EF4-FFF2-40B4-BE49-F238E27FC236}">
                  <a16:creationId xmlns:a16="http://schemas.microsoft.com/office/drawing/2014/main" id="{C2216B49-4E6C-4EEB-92E9-778B6F4966EA}"/>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Freeform 2058">
              <a:extLst>
                <a:ext uri="{FF2B5EF4-FFF2-40B4-BE49-F238E27FC236}">
                  <a16:creationId xmlns:a16="http://schemas.microsoft.com/office/drawing/2014/main" id="{3DA97C44-030E-4407-9482-7898D59AA24D}"/>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Freeform 2059">
              <a:extLst>
                <a:ext uri="{FF2B5EF4-FFF2-40B4-BE49-F238E27FC236}">
                  <a16:creationId xmlns:a16="http://schemas.microsoft.com/office/drawing/2014/main" id="{865A1A4B-C861-4BA1-B210-31AEF9D3B27B}"/>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Freeform 2060">
              <a:extLst>
                <a:ext uri="{FF2B5EF4-FFF2-40B4-BE49-F238E27FC236}">
                  <a16:creationId xmlns:a16="http://schemas.microsoft.com/office/drawing/2014/main" id="{A931B761-CB5B-43BE-992C-4446250D61E8}"/>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Freeform 2061">
              <a:extLst>
                <a:ext uri="{FF2B5EF4-FFF2-40B4-BE49-F238E27FC236}">
                  <a16:creationId xmlns:a16="http://schemas.microsoft.com/office/drawing/2014/main" id="{78A834DC-CAD1-40AE-9C09-B9C337701AE3}"/>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Freeform 2062">
              <a:extLst>
                <a:ext uri="{FF2B5EF4-FFF2-40B4-BE49-F238E27FC236}">
                  <a16:creationId xmlns:a16="http://schemas.microsoft.com/office/drawing/2014/main" id="{CD1BC34F-6A23-4567-BEAC-E432E7AA3083}"/>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Freeform 2063">
              <a:extLst>
                <a:ext uri="{FF2B5EF4-FFF2-40B4-BE49-F238E27FC236}">
                  <a16:creationId xmlns:a16="http://schemas.microsoft.com/office/drawing/2014/main" id="{5CA97B36-C452-41F9-A187-CEC714D49AFE}"/>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Freeform 2064">
              <a:extLst>
                <a:ext uri="{FF2B5EF4-FFF2-40B4-BE49-F238E27FC236}">
                  <a16:creationId xmlns:a16="http://schemas.microsoft.com/office/drawing/2014/main" id="{FBA2DBE3-0DE3-4CDC-A435-98D5ED068092}"/>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2065">
              <a:extLst>
                <a:ext uri="{FF2B5EF4-FFF2-40B4-BE49-F238E27FC236}">
                  <a16:creationId xmlns:a16="http://schemas.microsoft.com/office/drawing/2014/main" id="{BBDC3A9A-55EB-42C3-AA50-78F71286252A}"/>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2225">
              <a:extLst>
                <a:ext uri="{FF2B5EF4-FFF2-40B4-BE49-F238E27FC236}">
                  <a16:creationId xmlns:a16="http://schemas.microsoft.com/office/drawing/2014/main" id="{075964E8-A162-47D7-B129-2BC05888EBA0}"/>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6" name="Group 2335">
            <a:extLst>
              <a:ext uri="{FF2B5EF4-FFF2-40B4-BE49-F238E27FC236}">
                <a16:creationId xmlns:a16="http://schemas.microsoft.com/office/drawing/2014/main" id="{C71FF1AC-78F6-4838-96E0-48BBA21FECE5}"/>
              </a:ext>
            </a:extLst>
          </p:cNvPr>
          <p:cNvGrpSpPr/>
          <p:nvPr/>
        </p:nvGrpSpPr>
        <p:grpSpPr>
          <a:xfrm>
            <a:off x="6878638" y="4824413"/>
            <a:ext cx="625475" cy="831851"/>
            <a:chOff x="6878638" y="4824413"/>
            <a:chExt cx="625475" cy="831851"/>
          </a:xfrm>
        </p:grpSpPr>
        <p:grpSp>
          <p:nvGrpSpPr>
            <p:cNvPr id="2265" name="Group 2264">
              <a:extLst>
                <a:ext uri="{FF2B5EF4-FFF2-40B4-BE49-F238E27FC236}">
                  <a16:creationId xmlns:a16="http://schemas.microsoft.com/office/drawing/2014/main" id="{0BBE19AC-206B-4A5D-B66C-5E9362D7E429}"/>
                </a:ext>
              </a:extLst>
            </p:cNvPr>
            <p:cNvGrpSpPr/>
            <p:nvPr/>
          </p:nvGrpSpPr>
          <p:grpSpPr>
            <a:xfrm>
              <a:off x="6878638" y="4824413"/>
              <a:ext cx="625475" cy="831851"/>
              <a:chOff x="6878638" y="4824413"/>
              <a:chExt cx="625475" cy="831851"/>
            </a:xfrm>
          </p:grpSpPr>
          <p:sp>
            <p:nvSpPr>
              <p:cNvPr id="1812" name="Freeform 2173">
                <a:extLst>
                  <a:ext uri="{FF2B5EF4-FFF2-40B4-BE49-F238E27FC236}">
                    <a16:creationId xmlns:a16="http://schemas.microsoft.com/office/drawing/2014/main" id="{FC3C9EFD-9EA0-4689-9D70-CD690B8F9E73}"/>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2174">
                <a:extLst>
                  <a:ext uri="{FF2B5EF4-FFF2-40B4-BE49-F238E27FC236}">
                    <a16:creationId xmlns:a16="http://schemas.microsoft.com/office/drawing/2014/main" id="{D0964D39-B689-4243-B715-764B58051429}"/>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Freeform 2175">
                <a:extLst>
                  <a:ext uri="{FF2B5EF4-FFF2-40B4-BE49-F238E27FC236}">
                    <a16:creationId xmlns:a16="http://schemas.microsoft.com/office/drawing/2014/main" id="{674AE383-8B07-4D96-ACB7-C96A34EBFB1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2176">
                <a:extLst>
                  <a:ext uri="{FF2B5EF4-FFF2-40B4-BE49-F238E27FC236}">
                    <a16:creationId xmlns:a16="http://schemas.microsoft.com/office/drawing/2014/main" id="{50EF9F76-BA11-4E03-A271-B51A16E3DDC4}"/>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Freeform 2177">
                <a:extLst>
                  <a:ext uri="{FF2B5EF4-FFF2-40B4-BE49-F238E27FC236}">
                    <a16:creationId xmlns:a16="http://schemas.microsoft.com/office/drawing/2014/main" id="{C25084C5-CC55-46E7-854A-2C542D4EFDAC}"/>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Freeform 2178">
                <a:extLst>
                  <a:ext uri="{FF2B5EF4-FFF2-40B4-BE49-F238E27FC236}">
                    <a16:creationId xmlns:a16="http://schemas.microsoft.com/office/drawing/2014/main" id="{93A36667-3059-4EB8-90A4-C67F896FC1D8}"/>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Freeform 2179">
                <a:extLst>
                  <a:ext uri="{FF2B5EF4-FFF2-40B4-BE49-F238E27FC236}">
                    <a16:creationId xmlns:a16="http://schemas.microsoft.com/office/drawing/2014/main" id="{DD5D2678-613B-4F5F-9FE6-46743C37D69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Freeform 2180">
                <a:extLst>
                  <a:ext uri="{FF2B5EF4-FFF2-40B4-BE49-F238E27FC236}">
                    <a16:creationId xmlns:a16="http://schemas.microsoft.com/office/drawing/2014/main" id="{E5DF1ED4-327A-4F24-B594-00AE2387E9AC}"/>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Freeform 2181">
                <a:extLst>
                  <a:ext uri="{FF2B5EF4-FFF2-40B4-BE49-F238E27FC236}">
                    <a16:creationId xmlns:a16="http://schemas.microsoft.com/office/drawing/2014/main" id="{AB40CD5F-1CF5-4D53-955E-CC7B90FD81D0}"/>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2182">
                <a:extLst>
                  <a:ext uri="{FF2B5EF4-FFF2-40B4-BE49-F238E27FC236}">
                    <a16:creationId xmlns:a16="http://schemas.microsoft.com/office/drawing/2014/main" id="{18F80C8B-99FA-4EDA-83EF-370684C73CD4}"/>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2183">
                <a:extLst>
                  <a:ext uri="{FF2B5EF4-FFF2-40B4-BE49-F238E27FC236}">
                    <a16:creationId xmlns:a16="http://schemas.microsoft.com/office/drawing/2014/main" id="{AB92B6FD-8AA3-4110-ACB6-AF700C604CA7}"/>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Oval 2184">
                <a:extLst>
                  <a:ext uri="{FF2B5EF4-FFF2-40B4-BE49-F238E27FC236}">
                    <a16:creationId xmlns:a16="http://schemas.microsoft.com/office/drawing/2014/main" id="{92735D90-2F75-463D-B744-70D374E32054}"/>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Oval 2186">
                <a:extLst>
                  <a:ext uri="{FF2B5EF4-FFF2-40B4-BE49-F238E27FC236}">
                    <a16:creationId xmlns:a16="http://schemas.microsoft.com/office/drawing/2014/main" id="{887C4A6B-BD76-4A59-8031-AA33F4EDEDF6}"/>
                  </a:ext>
                </a:extLst>
              </p:cNvPr>
              <p:cNvSpPr>
                <a:spLocks noChangeArrowheads="1"/>
              </p:cNvSpPr>
              <p:nvPr/>
            </p:nvSpPr>
            <p:spPr bwMode="auto">
              <a:xfrm>
                <a:off x="6992938" y="5116513"/>
                <a:ext cx="411162" cy="471488"/>
              </a:xfrm>
              <a:prstGeom prst="ellipse">
                <a:avLst/>
              </a:pr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Freeform 2187">
                <a:extLst>
                  <a:ext uri="{FF2B5EF4-FFF2-40B4-BE49-F238E27FC236}">
                    <a16:creationId xmlns:a16="http://schemas.microsoft.com/office/drawing/2014/main" id="{28D3CBBC-BCA1-4E1B-BEC8-9E091BA37D40}"/>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2188">
                <a:extLst>
                  <a:ext uri="{FF2B5EF4-FFF2-40B4-BE49-F238E27FC236}">
                    <a16:creationId xmlns:a16="http://schemas.microsoft.com/office/drawing/2014/main" id="{DAFD3456-E53B-42A4-9616-B65EB4D6362C}"/>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Freeform 2189">
                <a:extLst>
                  <a:ext uri="{FF2B5EF4-FFF2-40B4-BE49-F238E27FC236}">
                    <a16:creationId xmlns:a16="http://schemas.microsoft.com/office/drawing/2014/main" id="{7B0BC24B-D49E-475A-93A2-EB109B523E0C}"/>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Freeform 2190">
                <a:extLst>
                  <a:ext uri="{FF2B5EF4-FFF2-40B4-BE49-F238E27FC236}">
                    <a16:creationId xmlns:a16="http://schemas.microsoft.com/office/drawing/2014/main" id="{4338828F-E629-4BB7-9590-5294BACB81CB}"/>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Freeform 2191">
                <a:extLst>
                  <a:ext uri="{FF2B5EF4-FFF2-40B4-BE49-F238E27FC236}">
                    <a16:creationId xmlns:a16="http://schemas.microsoft.com/office/drawing/2014/main" id="{1438642D-642D-4A49-9C32-42BB2A51F75C}"/>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2192">
                <a:extLst>
                  <a:ext uri="{FF2B5EF4-FFF2-40B4-BE49-F238E27FC236}">
                    <a16:creationId xmlns:a16="http://schemas.microsoft.com/office/drawing/2014/main" id="{D9457FA3-FFD2-4A50-80FB-31C780B62646}"/>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2193">
                <a:extLst>
                  <a:ext uri="{FF2B5EF4-FFF2-40B4-BE49-F238E27FC236}">
                    <a16:creationId xmlns:a16="http://schemas.microsoft.com/office/drawing/2014/main" id="{E0DF3EAE-79C6-4F8D-AB6A-12D3CB3E89C6}"/>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2194">
                <a:extLst>
                  <a:ext uri="{FF2B5EF4-FFF2-40B4-BE49-F238E27FC236}">
                    <a16:creationId xmlns:a16="http://schemas.microsoft.com/office/drawing/2014/main" id="{E6EEA714-98A7-449D-A236-E8AFB02424E8}"/>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Freeform 2195">
                <a:extLst>
                  <a:ext uri="{FF2B5EF4-FFF2-40B4-BE49-F238E27FC236}">
                    <a16:creationId xmlns:a16="http://schemas.microsoft.com/office/drawing/2014/main" id="{5AF3B0CC-D87A-443C-945A-03FD734E6AC1}"/>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2196">
                <a:extLst>
                  <a:ext uri="{FF2B5EF4-FFF2-40B4-BE49-F238E27FC236}">
                    <a16:creationId xmlns:a16="http://schemas.microsoft.com/office/drawing/2014/main" id="{C9B403E8-51D5-4EFD-A60E-FC641F77BC53}"/>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Freeform 2197">
                <a:extLst>
                  <a:ext uri="{FF2B5EF4-FFF2-40B4-BE49-F238E27FC236}">
                    <a16:creationId xmlns:a16="http://schemas.microsoft.com/office/drawing/2014/main" id="{D435203A-D51E-45C2-9D0E-E6E68FDF2072}"/>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2198">
                <a:extLst>
                  <a:ext uri="{FF2B5EF4-FFF2-40B4-BE49-F238E27FC236}">
                    <a16:creationId xmlns:a16="http://schemas.microsoft.com/office/drawing/2014/main" id="{493EA4FD-F9B2-4914-B4E3-6ED7F50D6D06}"/>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Oval 2199">
                <a:extLst>
                  <a:ext uri="{FF2B5EF4-FFF2-40B4-BE49-F238E27FC236}">
                    <a16:creationId xmlns:a16="http://schemas.microsoft.com/office/drawing/2014/main" id="{3D424E84-FC2D-4630-9F6B-0994436DB924}"/>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Oval 2200">
                <a:extLst>
                  <a:ext uri="{FF2B5EF4-FFF2-40B4-BE49-F238E27FC236}">
                    <a16:creationId xmlns:a16="http://schemas.microsoft.com/office/drawing/2014/main" id="{302AEDD9-A282-4BFC-B8EF-1690C14607B0}"/>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Freeform 2201">
                <a:extLst>
                  <a:ext uri="{FF2B5EF4-FFF2-40B4-BE49-F238E27FC236}">
                    <a16:creationId xmlns:a16="http://schemas.microsoft.com/office/drawing/2014/main" id="{8476F13F-089E-4EEA-AB51-E7995D212FEE}"/>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Oval 2202">
                <a:extLst>
                  <a:ext uri="{FF2B5EF4-FFF2-40B4-BE49-F238E27FC236}">
                    <a16:creationId xmlns:a16="http://schemas.microsoft.com/office/drawing/2014/main" id="{29B11AC6-BC0F-4D30-8D0C-D4BE19FAA1F1}"/>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2203">
                <a:extLst>
                  <a:ext uri="{FF2B5EF4-FFF2-40B4-BE49-F238E27FC236}">
                    <a16:creationId xmlns:a16="http://schemas.microsoft.com/office/drawing/2014/main" id="{019F59B3-E91D-4CCB-8FCD-BF63E8A4E2F6}"/>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2204">
                <a:extLst>
                  <a:ext uri="{FF2B5EF4-FFF2-40B4-BE49-F238E27FC236}">
                    <a16:creationId xmlns:a16="http://schemas.microsoft.com/office/drawing/2014/main" id="{8ED1F5A2-7AB8-4CA1-B433-1AC065BD74EE}"/>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Freeform 2205">
                <a:extLst>
                  <a:ext uri="{FF2B5EF4-FFF2-40B4-BE49-F238E27FC236}">
                    <a16:creationId xmlns:a16="http://schemas.microsoft.com/office/drawing/2014/main" id="{09CB5A0B-5A09-4011-B1C1-EF94A8D2ECBC}"/>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Freeform 2206">
                <a:extLst>
                  <a:ext uri="{FF2B5EF4-FFF2-40B4-BE49-F238E27FC236}">
                    <a16:creationId xmlns:a16="http://schemas.microsoft.com/office/drawing/2014/main" id="{FB25C1F8-31C9-4BEB-A172-E76874245B0D}"/>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Freeform 2207">
                <a:extLst>
                  <a:ext uri="{FF2B5EF4-FFF2-40B4-BE49-F238E27FC236}">
                    <a16:creationId xmlns:a16="http://schemas.microsoft.com/office/drawing/2014/main" id="{63169364-76DE-4F60-A844-1D882893F59F}"/>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2208">
                <a:extLst>
                  <a:ext uri="{FF2B5EF4-FFF2-40B4-BE49-F238E27FC236}">
                    <a16:creationId xmlns:a16="http://schemas.microsoft.com/office/drawing/2014/main" id="{CD66FE8E-2B13-434B-B7A7-A1F56EDF7A6A}"/>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Freeform 2209">
                <a:extLst>
                  <a:ext uri="{FF2B5EF4-FFF2-40B4-BE49-F238E27FC236}">
                    <a16:creationId xmlns:a16="http://schemas.microsoft.com/office/drawing/2014/main" id="{32D5FFA5-35F9-4420-85DE-553DA0A51F46}"/>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2210">
                <a:extLst>
                  <a:ext uri="{FF2B5EF4-FFF2-40B4-BE49-F238E27FC236}">
                    <a16:creationId xmlns:a16="http://schemas.microsoft.com/office/drawing/2014/main" id="{57B7A103-75EA-4C18-8639-0A672DADF591}"/>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Freeform 2211">
                <a:extLst>
                  <a:ext uri="{FF2B5EF4-FFF2-40B4-BE49-F238E27FC236}">
                    <a16:creationId xmlns:a16="http://schemas.microsoft.com/office/drawing/2014/main" id="{316C330B-6D9F-4150-95A3-E533A4ADD05C}"/>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2212">
                <a:extLst>
                  <a:ext uri="{FF2B5EF4-FFF2-40B4-BE49-F238E27FC236}">
                    <a16:creationId xmlns:a16="http://schemas.microsoft.com/office/drawing/2014/main" id="{0FDA798F-650A-40E1-BF7A-E3A1E93C3879}"/>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Freeform 2213">
                <a:extLst>
                  <a:ext uri="{FF2B5EF4-FFF2-40B4-BE49-F238E27FC236}">
                    <a16:creationId xmlns:a16="http://schemas.microsoft.com/office/drawing/2014/main" id="{50283B2D-2793-496B-9320-579F820EFE2A}"/>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2214">
                <a:extLst>
                  <a:ext uri="{FF2B5EF4-FFF2-40B4-BE49-F238E27FC236}">
                    <a16:creationId xmlns:a16="http://schemas.microsoft.com/office/drawing/2014/main" id="{A9940F78-BDB9-4A37-B224-7786D6C2570D}"/>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Freeform 2215">
                <a:extLst>
                  <a:ext uri="{FF2B5EF4-FFF2-40B4-BE49-F238E27FC236}">
                    <a16:creationId xmlns:a16="http://schemas.microsoft.com/office/drawing/2014/main" id="{70923187-0824-49E2-9DC1-0E583DC14C5D}"/>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2216">
                <a:extLst>
                  <a:ext uri="{FF2B5EF4-FFF2-40B4-BE49-F238E27FC236}">
                    <a16:creationId xmlns:a16="http://schemas.microsoft.com/office/drawing/2014/main" id="{641C30BE-37B3-45CE-A654-DC0F158115DC}"/>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Freeform 2217">
                <a:extLst>
                  <a:ext uri="{FF2B5EF4-FFF2-40B4-BE49-F238E27FC236}">
                    <a16:creationId xmlns:a16="http://schemas.microsoft.com/office/drawing/2014/main" id="{3DE956DC-8766-4772-805B-BE2E08A2D3A3}"/>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2218">
                <a:extLst>
                  <a:ext uri="{FF2B5EF4-FFF2-40B4-BE49-F238E27FC236}">
                    <a16:creationId xmlns:a16="http://schemas.microsoft.com/office/drawing/2014/main" id="{4178F9B2-929B-49B1-95AD-4FB15ECBFBE3}"/>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Freeform 2219">
                <a:extLst>
                  <a:ext uri="{FF2B5EF4-FFF2-40B4-BE49-F238E27FC236}">
                    <a16:creationId xmlns:a16="http://schemas.microsoft.com/office/drawing/2014/main" id="{19EAD2F0-B10D-4F57-ABF5-1FC71DC39349}"/>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35" name="Freeform 2277">
              <a:extLst>
                <a:ext uri="{FF2B5EF4-FFF2-40B4-BE49-F238E27FC236}">
                  <a16:creationId xmlns:a16="http://schemas.microsoft.com/office/drawing/2014/main" id="{EC6BD5C1-A46E-45E3-A18C-837D79D83229}"/>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0652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E3EC-DC74-B335-155A-0C61A0540E94}"/>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687890F2-8CA6-285B-17A6-DD6380F6B856}"/>
              </a:ext>
            </a:extLst>
          </p:cNvPr>
          <p:cNvGraphicFramePr>
            <a:graphicFrameLocks noGrp="1"/>
          </p:cNvGraphicFramePr>
          <p:nvPr>
            <p:extLst>
              <p:ext uri="{D42A27DB-BD31-4B8C-83A1-F6EECF244321}">
                <p14:modId xmlns:p14="http://schemas.microsoft.com/office/powerpoint/2010/main" val="2183788021"/>
              </p:ext>
            </p:extLst>
          </p:nvPr>
        </p:nvGraphicFramePr>
        <p:xfrm>
          <a:off x="685800" y="4279445"/>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Âge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Ethnicité</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Genre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Besoins particuliers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Niveau de revenu</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fr-FR" sz="1000">
                          <a:latin typeface="Arial"/>
                          <a:ea typeface="Arial"/>
                          <a:cs typeface="Arial"/>
                          <a:sym typeface="Arial"/>
                        </a:rPr>
                        <a:t>Conditions de vie et de travail</a:t>
                      </a:r>
                      <a:endParaRPr lang="fr-FR" sz="1400"/>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sp>
        <p:nvSpPr>
          <p:cNvPr id="10" name="Content Placeholder 9">
            <a:extLst>
              <a:ext uri="{FF2B5EF4-FFF2-40B4-BE49-F238E27FC236}">
                <a16:creationId xmlns:a16="http://schemas.microsoft.com/office/drawing/2014/main" id="{40178122-1071-8F6F-0423-D8071FC7C255}"/>
              </a:ext>
            </a:extLst>
          </p:cNvPr>
          <p:cNvSpPr>
            <a:spLocks noGrp="1"/>
          </p:cNvSpPr>
          <p:nvPr>
            <p:ph idx="13"/>
          </p:nvPr>
        </p:nvSpPr>
        <p:spPr/>
        <p:txBody>
          <a:bodyPr/>
          <a:lstStyle/>
          <a:p>
            <a:r>
              <a:rPr lang="fr-FR">
                <a:solidFill>
                  <a:srgbClr val="008CBE"/>
                </a:solidFill>
              </a:rPr>
              <a:t>Module 2 - Utiliser les témoignages comme données</a:t>
            </a:r>
          </a:p>
        </p:txBody>
      </p:sp>
      <p:sp>
        <p:nvSpPr>
          <p:cNvPr id="6" name="Rectangle 5">
            <a:extLst>
              <a:ext uri="{FF2B5EF4-FFF2-40B4-BE49-F238E27FC236}">
                <a16:creationId xmlns:a16="http://schemas.microsoft.com/office/drawing/2014/main" id="{DE95B9C1-DA55-0952-8198-FBAA99020227}"/>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10AA8D-EF17-2331-EC42-4E6E5187D83A}"/>
              </a:ext>
            </a:extLst>
          </p:cNvPr>
          <p:cNvSpPr/>
          <p:nvPr/>
        </p:nvSpPr>
        <p:spPr>
          <a:xfrm>
            <a:off x="697128" y="694304"/>
            <a:ext cx="8523062"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fr-FR" sz="1200" b="1">
                <a:solidFill>
                  <a:schemeClr val="tx1"/>
                </a:solidFill>
                <a:latin typeface="Arial" panose="020B0604020202020204" pitchFamily="34" charset="0"/>
                <a:cs typeface="Arial" panose="020B0604020202020204" pitchFamily="34" charset="0"/>
              </a:rPr>
              <a:t>3. Transformer les témoignages en problématiques </a:t>
            </a:r>
          </a:p>
          <a:p>
            <a:pPr marL="228600" indent="-228600">
              <a:buAutoNum type="alphaLcParenBoth"/>
            </a:pPr>
            <a:r>
              <a:rPr lang="fr-FR" sz="1200">
                <a:solidFill>
                  <a:schemeClr val="tx1"/>
                </a:solidFill>
                <a:latin typeface="Arial" panose="020B0604020202020204" pitchFamily="34" charset="0"/>
                <a:cs typeface="Arial" panose="020B0604020202020204" pitchFamily="34" charset="0"/>
              </a:rPr>
              <a:t>Rédigez chaque témoignage sous forme de problématique (quelque chose à résoudre) </a:t>
            </a:r>
          </a:p>
          <a:p>
            <a:pPr marL="228600" indent="-228600">
              <a:buAutoNum type="alphaLcParenBoth"/>
            </a:pPr>
            <a:r>
              <a:rPr lang="fr-FR" sz="1200">
                <a:solidFill>
                  <a:schemeClr val="tx1"/>
                </a:solidFill>
                <a:latin typeface="Arial" panose="020B0604020202020204" pitchFamily="34" charset="0"/>
                <a:cs typeface="Arial" panose="020B0604020202020204" pitchFamily="34" charset="0"/>
              </a:rPr>
              <a:t>Pour chacune d'entre elles, indiquez les attributs pertinents de l’AEPE (de la fiche précédente) et les types de personnes concernées par la problématique</a:t>
            </a:r>
          </a:p>
        </p:txBody>
      </p:sp>
      <p:graphicFrame>
        <p:nvGraphicFramePr>
          <p:cNvPr id="18" name="Table 17">
            <a:extLst>
              <a:ext uri="{FF2B5EF4-FFF2-40B4-BE49-F238E27FC236}">
                <a16:creationId xmlns:a16="http://schemas.microsoft.com/office/drawing/2014/main" id="{17360630-CBCA-B80D-C448-A9A2AD5D3214}"/>
              </a:ext>
            </a:extLst>
          </p:cNvPr>
          <p:cNvGraphicFramePr>
            <a:graphicFrameLocks noGrp="1"/>
          </p:cNvGraphicFramePr>
          <p:nvPr>
            <p:extLst>
              <p:ext uri="{D42A27DB-BD31-4B8C-83A1-F6EECF244321}">
                <p14:modId xmlns:p14="http://schemas.microsoft.com/office/powerpoint/2010/main" val="3981140565"/>
              </p:ext>
            </p:extLst>
          </p:nvPr>
        </p:nvGraphicFramePr>
        <p:xfrm>
          <a:off x="693118" y="3725530"/>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Fiable</a:t>
                      </a:r>
                    </a:p>
                  </a:txBody>
                  <a:tcPr/>
                </a:tc>
                <a:tc>
                  <a:txBody>
                    <a:bodyPr/>
                    <a:lstStyle/>
                    <a:p>
                      <a:pPr algn="ctr"/>
                      <a:r>
                        <a:rPr lang="en-GB" sz="1000" b="0">
                          <a:latin typeface="Arial" panose="020B0604020202020204" pitchFamily="34" charset="0"/>
                          <a:cs typeface="Arial" panose="020B0604020202020204" pitchFamily="34" charset="0"/>
                        </a:rPr>
                        <a:t>Durable</a:t>
                      </a:r>
                    </a:p>
                  </a:txBody>
                  <a:tcPr/>
                </a:tc>
                <a:tc>
                  <a:txBody>
                    <a:bodyPr/>
                    <a:lstStyle/>
                    <a:p>
                      <a:pPr algn="ctr"/>
                      <a:r>
                        <a:rPr lang="en-GB" sz="1000" b="0">
                          <a:latin typeface="Arial" panose="020B0604020202020204" pitchFamily="34" charset="0"/>
                          <a:cs typeface="Arial" panose="020B0604020202020204" pitchFamily="34" charset="0"/>
                        </a:rPr>
                        <a:t>Abordable</a:t>
                      </a:r>
                    </a:p>
                  </a:txBody>
                  <a:tcPr/>
                </a:tc>
                <a:extLst>
                  <a:ext uri="{0D108BD9-81ED-4DB2-BD59-A6C34878D82A}">
                    <a16:rowId xmlns:a16="http://schemas.microsoft.com/office/drawing/2014/main" val="2032795252"/>
                  </a:ext>
                </a:extLst>
              </a:tr>
            </a:tbl>
          </a:graphicData>
        </a:graphic>
      </p:graphicFrame>
      <p:grpSp>
        <p:nvGrpSpPr>
          <p:cNvPr id="102" name="Group 101">
            <a:extLst>
              <a:ext uri="{FF2B5EF4-FFF2-40B4-BE49-F238E27FC236}">
                <a16:creationId xmlns:a16="http://schemas.microsoft.com/office/drawing/2014/main" id="{71D04C23-3F5E-FD27-26A5-6E573795C264}"/>
              </a:ext>
            </a:extLst>
          </p:cNvPr>
          <p:cNvGrpSpPr/>
          <p:nvPr/>
        </p:nvGrpSpPr>
        <p:grpSpPr>
          <a:xfrm>
            <a:off x="685798" y="1676401"/>
            <a:ext cx="2730734" cy="4487295"/>
            <a:chOff x="685798" y="1676401"/>
            <a:chExt cx="2730734" cy="4487295"/>
          </a:xfrm>
        </p:grpSpPr>
        <p:sp>
          <p:nvSpPr>
            <p:cNvPr id="4" name="Rectangle 3">
              <a:extLst>
                <a:ext uri="{FF2B5EF4-FFF2-40B4-BE49-F238E27FC236}">
                  <a16:creationId xmlns:a16="http://schemas.microsoft.com/office/drawing/2014/main" id="{D5A896A5-4752-26AB-03A0-57F790336F14}"/>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Problématique:</a:t>
              </a:r>
            </a:p>
          </p:txBody>
        </p:sp>
        <p:sp>
          <p:nvSpPr>
            <p:cNvPr id="5" name="Rectangle 4">
              <a:extLst>
                <a:ext uri="{FF2B5EF4-FFF2-40B4-BE49-F238E27FC236}">
                  <a16:creationId xmlns:a16="http://schemas.microsoft.com/office/drawing/2014/main" id="{C39ED10A-895F-925F-6D29-3AE66C524019}"/>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Attributs pertinents de l’AEPE:</a:t>
              </a:r>
            </a:p>
          </p:txBody>
        </p:sp>
        <p:sp>
          <p:nvSpPr>
            <p:cNvPr id="8" name="Rectangle 7">
              <a:extLst>
                <a:ext uri="{FF2B5EF4-FFF2-40B4-BE49-F238E27FC236}">
                  <a16:creationId xmlns:a16="http://schemas.microsoft.com/office/drawing/2014/main" id="{D4BB652B-6C61-B3F7-A3EE-A3023E6A9F66}"/>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0DB2E13-02F0-E9BA-72E2-66E210D4A840}"/>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latin typeface="Arial" panose="020B0604020202020204" pitchFamily="34" charset="0"/>
                  <a:cs typeface="Arial" panose="020B0604020202020204" pitchFamily="34" charset="0"/>
                </a:rPr>
                <a:t>Qui est le plus touché par cette situation?</a:t>
              </a:r>
            </a:p>
          </p:txBody>
        </p:sp>
        <p:pic>
          <p:nvPicPr>
            <p:cNvPr id="12" name="Graphic 11" descr="Wallet outline">
              <a:extLst>
                <a:ext uri="{FF2B5EF4-FFF2-40B4-BE49-F238E27FC236}">
                  <a16:creationId xmlns:a16="http://schemas.microsoft.com/office/drawing/2014/main" id="{18C74CC3-5799-EEB1-5DBA-1730E06D9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3" name="Graphic 12" descr="Renewable Energy outline">
              <a:extLst>
                <a:ext uri="{FF2B5EF4-FFF2-40B4-BE49-F238E27FC236}">
                  <a16:creationId xmlns:a16="http://schemas.microsoft.com/office/drawing/2014/main" id="{977EC445-7DDB-0A91-A701-680C3FF1D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7" name="Graphic 16" descr="Lock outline">
              <a:extLst>
                <a:ext uri="{FF2B5EF4-FFF2-40B4-BE49-F238E27FC236}">
                  <a16:creationId xmlns:a16="http://schemas.microsoft.com/office/drawing/2014/main" id="{F4E9DE47-7C8C-D13A-F576-795B6F1072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27" name="Graphic 26" descr="Money outline">
              <a:extLst>
                <a:ext uri="{FF2B5EF4-FFF2-40B4-BE49-F238E27FC236}">
                  <a16:creationId xmlns:a16="http://schemas.microsoft.com/office/drawing/2014/main" id="{AAB7DB34-2740-656A-0B8E-E20AE1E1B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31" name="Graphic 30" descr="Modern architecture outline">
              <a:extLst>
                <a:ext uri="{FF2B5EF4-FFF2-40B4-BE49-F238E27FC236}">
                  <a16:creationId xmlns:a16="http://schemas.microsoft.com/office/drawing/2014/main" id="{C591D27C-F81D-A947-7FDE-1ECA821DF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33" name="Graphic 32" descr="Gender outline">
              <a:extLst>
                <a:ext uri="{FF2B5EF4-FFF2-40B4-BE49-F238E27FC236}">
                  <a16:creationId xmlns:a16="http://schemas.microsoft.com/office/drawing/2014/main" id="{C2D28583-ECC3-A36A-D171-0935FCD8EB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37" name="Picture 36">
              <a:extLst>
                <a:ext uri="{FF2B5EF4-FFF2-40B4-BE49-F238E27FC236}">
                  <a16:creationId xmlns:a16="http://schemas.microsoft.com/office/drawing/2014/main" id="{23103903-5496-E66E-ECB7-BA0BF9EC5EC5}"/>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35" name="Graphic 34" descr="Person in wheelchair outline">
              <a:extLst>
                <a:ext uri="{FF2B5EF4-FFF2-40B4-BE49-F238E27FC236}">
                  <a16:creationId xmlns:a16="http://schemas.microsoft.com/office/drawing/2014/main" id="{9C61192B-B84E-47FB-3311-B593E3303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01" name="Group 100">
              <a:extLst>
                <a:ext uri="{FF2B5EF4-FFF2-40B4-BE49-F238E27FC236}">
                  <a16:creationId xmlns:a16="http://schemas.microsoft.com/office/drawing/2014/main" id="{BE49CA52-F6B9-F680-FC7F-0C4431211BC7}"/>
                </a:ext>
              </a:extLst>
            </p:cNvPr>
            <p:cNvGrpSpPr/>
            <p:nvPr/>
          </p:nvGrpSpPr>
          <p:grpSpPr>
            <a:xfrm>
              <a:off x="687583" y="4296368"/>
              <a:ext cx="434961" cy="297526"/>
              <a:chOff x="704209" y="4391273"/>
              <a:chExt cx="434961" cy="297526"/>
            </a:xfrm>
          </p:grpSpPr>
          <p:pic>
            <p:nvPicPr>
              <p:cNvPr id="34" name="Graphic 33" descr="Man with cane outline">
                <a:extLst>
                  <a:ext uri="{FF2B5EF4-FFF2-40B4-BE49-F238E27FC236}">
                    <a16:creationId xmlns:a16="http://schemas.microsoft.com/office/drawing/2014/main" id="{931A0F8D-70A8-EA8B-188C-B4C7EC6FB48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32" name="Graphic 31" descr="Little Girl With Balloon outline">
                <a:extLst>
                  <a:ext uri="{FF2B5EF4-FFF2-40B4-BE49-F238E27FC236}">
                    <a16:creationId xmlns:a16="http://schemas.microsoft.com/office/drawing/2014/main" id="{051676B2-E214-FEC4-968A-A5CC719AAE7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77" name="Table 76">
            <a:extLst>
              <a:ext uri="{FF2B5EF4-FFF2-40B4-BE49-F238E27FC236}">
                <a16:creationId xmlns:a16="http://schemas.microsoft.com/office/drawing/2014/main" id="{A642C3B8-08E3-4FBC-9847-B124F0B0D135}"/>
              </a:ext>
            </a:extLst>
          </p:cNvPr>
          <p:cNvGraphicFramePr>
            <a:graphicFrameLocks noGrp="1"/>
          </p:cNvGraphicFramePr>
          <p:nvPr>
            <p:extLst>
              <p:ext uri="{D42A27DB-BD31-4B8C-83A1-F6EECF244321}">
                <p14:modId xmlns:p14="http://schemas.microsoft.com/office/powerpoint/2010/main" val="3946026443"/>
              </p:ext>
            </p:extLst>
          </p:nvPr>
        </p:nvGraphicFramePr>
        <p:xfrm>
          <a:off x="3705820" y="4279445"/>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Âge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Ethnicité</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Genre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Besoins particuliers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Niveau de revenu</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fr-FR" sz="1000">
                          <a:latin typeface="Arial"/>
                          <a:ea typeface="Arial"/>
                          <a:cs typeface="Arial"/>
                          <a:sym typeface="Arial"/>
                        </a:rPr>
                        <a:t>Conditions de vie et de travail</a:t>
                      </a:r>
                      <a:endParaRPr lang="fr-FR" sz="1400"/>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78" name="Table 77">
            <a:extLst>
              <a:ext uri="{FF2B5EF4-FFF2-40B4-BE49-F238E27FC236}">
                <a16:creationId xmlns:a16="http://schemas.microsoft.com/office/drawing/2014/main" id="{770A4F7F-4168-4314-B046-8D2DE9727153}"/>
              </a:ext>
            </a:extLst>
          </p:cNvPr>
          <p:cNvGraphicFramePr>
            <a:graphicFrameLocks noGrp="1"/>
          </p:cNvGraphicFramePr>
          <p:nvPr>
            <p:extLst>
              <p:ext uri="{D42A27DB-BD31-4B8C-83A1-F6EECF244321}">
                <p14:modId xmlns:p14="http://schemas.microsoft.com/office/powerpoint/2010/main" val="129106993"/>
              </p:ext>
            </p:extLst>
          </p:nvPr>
        </p:nvGraphicFramePr>
        <p:xfrm>
          <a:off x="3713138" y="3725530"/>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Fiable</a:t>
                      </a:r>
                    </a:p>
                  </a:txBody>
                  <a:tcPr/>
                </a:tc>
                <a:tc>
                  <a:txBody>
                    <a:bodyPr/>
                    <a:lstStyle/>
                    <a:p>
                      <a:pPr algn="ctr"/>
                      <a:r>
                        <a:rPr lang="en-GB" sz="1000" b="0">
                          <a:latin typeface="Arial" panose="020B0604020202020204" pitchFamily="34" charset="0"/>
                          <a:cs typeface="Arial" panose="020B0604020202020204" pitchFamily="34" charset="0"/>
                        </a:rPr>
                        <a:t>Durable</a:t>
                      </a:r>
                    </a:p>
                  </a:txBody>
                  <a:tcPr/>
                </a:tc>
                <a:tc>
                  <a:txBody>
                    <a:bodyPr/>
                    <a:lstStyle/>
                    <a:p>
                      <a:pPr algn="ctr"/>
                      <a:r>
                        <a:rPr lang="en-GB" sz="1000" b="0">
                          <a:latin typeface="Arial" panose="020B0604020202020204" pitchFamily="34" charset="0"/>
                          <a:cs typeface="Arial" panose="020B0604020202020204" pitchFamily="34" charset="0"/>
                        </a:rPr>
                        <a:t>Abordable</a:t>
                      </a:r>
                    </a:p>
                  </a:txBody>
                  <a:tcPr/>
                </a:tc>
                <a:extLst>
                  <a:ext uri="{0D108BD9-81ED-4DB2-BD59-A6C34878D82A}">
                    <a16:rowId xmlns:a16="http://schemas.microsoft.com/office/drawing/2014/main" val="2032795252"/>
                  </a:ext>
                </a:extLst>
              </a:tr>
            </a:tbl>
          </a:graphicData>
        </a:graphic>
      </p:graphicFrame>
      <p:grpSp>
        <p:nvGrpSpPr>
          <p:cNvPr id="79" name="Group 78">
            <a:extLst>
              <a:ext uri="{FF2B5EF4-FFF2-40B4-BE49-F238E27FC236}">
                <a16:creationId xmlns:a16="http://schemas.microsoft.com/office/drawing/2014/main" id="{061AF5EB-B7E9-449F-8BFB-A038EDFBAF48}"/>
              </a:ext>
            </a:extLst>
          </p:cNvPr>
          <p:cNvGrpSpPr/>
          <p:nvPr/>
        </p:nvGrpSpPr>
        <p:grpSpPr>
          <a:xfrm>
            <a:off x="3705818" y="1676401"/>
            <a:ext cx="2730734" cy="4487295"/>
            <a:chOff x="685798" y="1676401"/>
            <a:chExt cx="2730734" cy="4487295"/>
          </a:xfrm>
        </p:grpSpPr>
        <p:sp>
          <p:nvSpPr>
            <p:cNvPr id="80" name="Rectangle 79">
              <a:extLst>
                <a:ext uri="{FF2B5EF4-FFF2-40B4-BE49-F238E27FC236}">
                  <a16:creationId xmlns:a16="http://schemas.microsoft.com/office/drawing/2014/main" id="{2A06C43C-D1CC-4947-824C-E8B2E187C462}"/>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Problématique:</a:t>
              </a:r>
            </a:p>
          </p:txBody>
        </p:sp>
        <p:sp>
          <p:nvSpPr>
            <p:cNvPr id="81" name="Rectangle 80">
              <a:extLst>
                <a:ext uri="{FF2B5EF4-FFF2-40B4-BE49-F238E27FC236}">
                  <a16:creationId xmlns:a16="http://schemas.microsoft.com/office/drawing/2014/main" id="{B271BFAB-BDD4-4431-9BEE-57DF270879DB}"/>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Attributs pertinents de l’AEPE:</a:t>
              </a:r>
            </a:p>
          </p:txBody>
        </p:sp>
        <p:sp>
          <p:nvSpPr>
            <p:cNvPr id="82" name="Rectangle 81">
              <a:extLst>
                <a:ext uri="{FF2B5EF4-FFF2-40B4-BE49-F238E27FC236}">
                  <a16:creationId xmlns:a16="http://schemas.microsoft.com/office/drawing/2014/main" id="{FFFA89EA-DE0F-48DB-AA3A-60DE6C21CF94}"/>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36E9CF0F-0B8A-43C6-81F5-2F1B5606E01A}"/>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latin typeface="Arial" panose="020B0604020202020204" pitchFamily="34" charset="0"/>
                  <a:cs typeface="Arial" panose="020B0604020202020204" pitchFamily="34" charset="0"/>
                </a:rPr>
                <a:t>Qui est le plus touché par cette situation?</a:t>
              </a:r>
            </a:p>
          </p:txBody>
        </p:sp>
        <p:pic>
          <p:nvPicPr>
            <p:cNvPr id="84" name="Graphic 83" descr="Wallet outline">
              <a:extLst>
                <a:ext uri="{FF2B5EF4-FFF2-40B4-BE49-F238E27FC236}">
                  <a16:creationId xmlns:a16="http://schemas.microsoft.com/office/drawing/2014/main" id="{A05AAF18-FBE7-4411-AFB2-36F3D7446F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85" name="Graphic 84" descr="Renewable Energy outline">
              <a:extLst>
                <a:ext uri="{FF2B5EF4-FFF2-40B4-BE49-F238E27FC236}">
                  <a16:creationId xmlns:a16="http://schemas.microsoft.com/office/drawing/2014/main" id="{8874614B-EAF2-4741-A087-2F55B4E0A9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86" name="Graphic 85" descr="Lock outline">
              <a:extLst>
                <a:ext uri="{FF2B5EF4-FFF2-40B4-BE49-F238E27FC236}">
                  <a16:creationId xmlns:a16="http://schemas.microsoft.com/office/drawing/2014/main" id="{8C56A185-81F6-424D-A0D4-2889227CE8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87" name="Graphic 86" descr="Money outline">
              <a:extLst>
                <a:ext uri="{FF2B5EF4-FFF2-40B4-BE49-F238E27FC236}">
                  <a16:creationId xmlns:a16="http://schemas.microsoft.com/office/drawing/2014/main" id="{2FC20D71-EE2D-4F16-B93B-03078FEDFF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88" name="Graphic 87" descr="Modern architecture outline">
              <a:extLst>
                <a:ext uri="{FF2B5EF4-FFF2-40B4-BE49-F238E27FC236}">
                  <a16:creationId xmlns:a16="http://schemas.microsoft.com/office/drawing/2014/main" id="{7FE901CC-B5F1-45E4-87CD-62D2870113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89" name="Graphic 88" descr="Gender outline">
              <a:extLst>
                <a:ext uri="{FF2B5EF4-FFF2-40B4-BE49-F238E27FC236}">
                  <a16:creationId xmlns:a16="http://schemas.microsoft.com/office/drawing/2014/main" id="{9C8C2138-F639-43AF-86B2-C47D22A18D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90" name="Picture 89">
              <a:extLst>
                <a:ext uri="{FF2B5EF4-FFF2-40B4-BE49-F238E27FC236}">
                  <a16:creationId xmlns:a16="http://schemas.microsoft.com/office/drawing/2014/main" id="{750E8DD5-307B-4C46-BABC-D557B2839FEC}"/>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91" name="Graphic 90" descr="Person in wheelchair outline">
              <a:extLst>
                <a:ext uri="{FF2B5EF4-FFF2-40B4-BE49-F238E27FC236}">
                  <a16:creationId xmlns:a16="http://schemas.microsoft.com/office/drawing/2014/main" id="{263A46F5-C42D-4413-BEDA-C275EFB3DD6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92" name="Group 91">
              <a:extLst>
                <a:ext uri="{FF2B5EF4-FFF2-40B4-BE49-F238E27FC236}">
                  <a16:creationId xmlns:a16="http://schemas.microsoft.com/office/drawing/2014/main" id="{F5FA3D77-A858-4A34-9E47-0EC05B5F1317}"/>
                </a:ext>
              </a:extLst>
            </p:cNvPr>
            <p:cNvGrpSpPr/>
            <p:nvPr/>
          </p:nvGrpSpPr>
          <p:grpSpPr>
            <a:xfrm>
              <a:off x="687583" y="4296368"/>
              <a:ext cx="434961" cy="297526"/>
              <a:chOff x="704209" y="4391273"/>
              <a:chExt cx="434961" cy="297526"/>
            </a:xfrm>
          </p:grpSpPr>
          <p:pic>
            <p:nvPicPr>
              <p:cNvPr id="93" name="Graphic 92" descr="Man with cane outline">
                <a:extLst>
                  <a:ext uri="{FF2B5EF4-FFF2-40B4-BE49-F238E27FC236}">
                    <a16:creationId xmlns:a16="http://schemas.microsoft.com/office/drawing/2014/main" id="{E9947F90-1E12-40B4-8F61-82303D6438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94" name="Graphic 93" descr="Little Girl With Balloon outline">
                <a:extLst>
                  <a:ext uri="{FF2B5EF4-FFF2-40B4-BE49-F238E27FC236}">
                    <a16:creationId xmlns:a16="http://schemas.microsoft.com/office/drawing/2014/main" id="{116EAAAD-ADD6-4325-8854-91FCCE893A3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95" name="Table 94">
            <a:extLst>
              <a:ext uri="{FF2B5EF4-FFF2-40B4-BE49-F238E27FC236}">
                <a16:creationId xmlns:a16="http://schemas.microsoft.com/office/drawing/2014/main" id="{EA82957F-0B0B-429D-8ECA-9F586CC322B4}"/>
              </a:ext>
            </a:extLst>
          </p:cNvPr>
          <p:cNvGraphicFramePr>
            <a:graphicFrameLocks noGrp="1"/>
          </p:cNvGraphicFramePr>
          <p:nvPr>
            <p:extLst>
              <p:ext uri="{D42A27DB-BD31-4B8C-83A1-F6EECF244321}">
                <p14:modId xmlns:p14="http://schemas.microsoft.com/office/powerpoint/2010/main" val="1599266339"/>
              </p:ext>
            </p:extLst>
          </p:nvPr>
        </p:nvGraphicFramePr>
        <p:xfrm>
          <a:off x="6727727" y="4290226"/>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Âge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Ethnicité</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Genre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Besoins particuliers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Niveau de revenu</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fr-FR" sz="1000">
                          <a:latin typeface="Arial"/>
                          <a:ea typeface="Arial"/>
                          <a:cs typeface="Arial"/>
                          <a:sym typeface="Arial"/>
                        </a:rPr>
                        <a:t>Conditions de vie et de travail</a:t>
                      </a:r>
                      <a:endParaRPr lang="fr-FR" sz="1400"/>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96" name="Table 95">
            <a:extLst>
              <a:ext uri="{FF2B5EF4-FFF2-40B4-BE49-F238E27FC236}">
                <a16:creationId xmlns:a16="http://schemas.microsoft.com/office/drawing/2014/main" id="{D2355C48-D022-4616-AA0E-7B507E562FC1}"/>
              </a:ext>
            </a:extLst>
          </p:cNvPr>
          <p:cNvGraphicFramePr>
            <a:graphicFrameLocks noGrp="1"/>
          </p:cNvGraphicFramePr>
          <p:nvPr>
            <p:extLst>
              <p:ext uri="{D42A27DB-BD31-4B8C-83A1-F6EECF244321}">
                <p14:modId xmlns:p14="http://schemas.microsoft.com/office/powerpoint/2010/main" val="738626611"/>
              </p:ext>
            </p:extLst>
          </p:nvPr>
        </p:nvGraphicFramePr>
        <p:xfrm>
          <a:off x="6735045" y="3736311"/>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Fiable</a:t>
                      </a:r>
                    </a:p>
                  </a:txBody>
                  <a:tcPr/>
                </a:tc>
                <a:tc>
                  <a:txBody>
                    <a:bodyPr/>
                    <a:lstStyle/>
                    <a:p>
                      <a:pPr algn="ctr"/>
                      <a:r>
                        <a:rPr lang="en-GB" sz="1000" b="0">
                          <a:latin typeface="Arial" panose="020B0604020202020204" pitchFamily="34" charset="0"/>
                          <a:cs typeface="Arial" panose="020B0604020202020204" pitchFamily="34" charset="0"/>
                        </a:rPr>
                        <a:t>Durable</a:t>
                      </a:r>
                    </a:p>
                  </a:txBody>
                  <a:tcPr/>
                </a:tc>
                <a:tc>
                  <a:txBody>
                    <a:bodyPr/>
                    <a:lstStyle/>
                    <a:p>
                      <a:pPr algn="ctr"/>
                      <a:r>
                        <a:rPr lang="en-GB" sz="1000" b="0">
                          <a:latin typeface="Arial" panose="020B0604020202020204" pitchFamily="34" charset="0"/>
                          <a:cs typeface="Arial" panose="020B0604020202020204" pitchFamily="34" charset="0"/>
                        </a:rPr>
                        <a:t>Abordable</a:t>
                      </a:r>
                    </a:p>
                  </a:txBody>
                  <a:tcPr/>
                </a:tc>
                <a:extLst>
                  <a:ext uri="{0D108BD9-81ED-4DB2-BD59-A6C34878D82A}">
                    <a16:rowId xmlns:a16="http://schemas.microsoft.com/office/drawing/2014/main" val="2032795252"/>
                  </a:ext>
                </a:extLst>
              </a:tr>
            </a:tbl>
          </a:graphicData>
        </a:graphic>
      </p:graphicFrame>
      <p:grpSp>
        <p:nvGrpSpPr>
          <p:cNvPr id="97" name="Group 96">
            <a:extLst>
              <a:ext uri="{FF2B5EF4-FFF2-40B4-BE49-F238E27FC236}">
                <a16:creationId xmlns:a16="http://schemas.microsoft.com/office/drawing/2014/main" id="{D10D5B9D-6DDB-43AB-A6AC-50647420EDAF}"/>
              </a:ext>
            </a:extLst>
          </p:cNvPr>
          <p:cNvGrpSpPr/>
          <p:nvPr/>
        </p:nvGrpSpPr>
        <p:grpSpPr>
          <a:xfrm>
            <a:off x="6727725" y="1687182"/>
            <a:ext cx="2730734" cy="4487295"/>
            <a:chOff x="685798" y="1676401"/>
            <a:chExt cx="2730734" cy="4487295"/>
          </a:xfrm>
        </p:grpSpPr>
        <p:sp>
          <p:nvSpPr>
            <p:cNvPr id="98" name="Rectangle 97">
              <a:extLst>
                <a:ext uri="{FF2B5EF4-FFF2-40B4-BE49-F238E27FC236}">
                  <a16:creationId xmlns:a16="http://schemas.microsoft.com/office/drawing/2014/main" id="{23DC76A0-67D6-415D-ACAD-E8BAE7E3FD41}"/>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Problématique:</a:t>
              </a:r>
            </a:p>
          </p:txBody>
        </p:sp>
        <p:sp>
          <p:nvSpPr>
            <p:cNvPr id="99" name="Rectangle 98">
              <a:extLst>
                <a:ext uri="{FF2B5EF4-FFF2-40B4-BE49-F238E27FC236}">
                  <a16:creationId xmlns:a16="http://schemas.microsoft.com/office/drawing/2014/main" id="{983D4128-4187-46C8-832C-42CF91CBAFDD}"/>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Attributs pertinents de l’AEPE:</a:t>
              </a:r>
            </a:p>
          </p:txBody>
        </p:sp>
        <p:sp>
          <p:nvSpPr>
            <p:cNvPr id="100" name="Rectangle 99">
              <a:extLst>
                <a:ext uri="{FF2B5EF4-FFF2-40B4-BE49-F238E27FC236}">
                  <a16:creationId xmlns:a16="http://schemas.microsoft.com/office/drawing/2014/main" id="{6AC5E039-3A99-444B-A574-AFD0DD283684}"/>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D0C63AF2-B601-46AA-A0D3-1F4977C0C4A0}"/>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latin typeface="Arial" panose="020B0604020202020204" pitchFamily="34" charset="0"/>
                  <a:cs typeface="Arial" panose="020B0604020202020204" pitchFamily="34" charset="0"/>
                </a:rPr>
                <a:t>Qui est le plus touché par cette situation?</a:t>
              </a:r>
            </a:p>
          </p:txBody>
        </p:sp>
        <p:pic>
          <p:nvPicPr>
            <p:cNvPr id="122" name="Graphic 121" descr="Wallet outline">
              <a:extLst>
                <a:ext uri="{FF2B5EF4-FFF2-40B4-BE49-F238E27FC236}">
                  <a16:creationId xmlns:a16="http://schemas.microsoft.com/office/drawing/2014/main" id="{5BED32AB-5BF1-4B75-B217-2815724A48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23" name="Graphic 122" descr="Renewable Energy outline">
              <a:extLst>
                <a:ext uri="{FF2B5EF4-FFF2-40B4-BE49-F238E27FC236}">
                  <a16:creationId xmlns:a16="http://schemas.microsoft.com/office/drawing/2014/main" id="{EDFD0AB4-9BC9-47DD-91DD-901FA97CA7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24" name="Graphic 123" descr="Lock outline">
              <a:extLst>
                <a:ext uri="{FF2B5EF4-FFF2-40B4-BE49-F238E27FC236}">
                  <a16:creationId xmlns:a16="http://schemas.microsoft.com/office/drawing/2014/main" id="{1BA13D04-049F-47C9-B36E-40DF9E0DE0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25" name="Graphic 124" descr="Money outline">
              <a:extLst>
                <a:ext uri="{FF2B5EF4-FFF2-40B4-BE49-F238E27FC236}">
                  <a16:creationId xmlns:a16="http://schemas.microsoft.com/office/drawing/2014/main" id="{3E08D710-D2EF-47AA-8D85-D7CD56F450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26" name="Graphic 125" descr="Modern architecture outline">
              <a:extLst>
                <a:ext uri="{FF2B5EF4-FFF2-40B4-BE49-F238E27FC236}">
                  <a16:creationId xmlns:a16="http://schemas.microsoft.com/office/drawing/2014/main" id="{983C8E2C-A810-4259-B93B-1D2682B74C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27" name="Graphic 126" descr="Gender outline">
              <a:extLst>
                <a:ext uri="{FF2B5EF4-FFF2-40B4-BE49-F238E27FC236}">
                  <a16:creationId xmlns:a16="http://schemas.microsoft.com/office/drawing/2014/main" id="{28A6ADBF-A2E0-428F-9D23-D29E5DBA18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28" name="Picture 127">
              <a:extLst>
                <a:ext uri="{FF2B5EF4-FFF2-40B4-BE49-F238E27FC236}">
                  <a16:creationId xmlns:a16="http://schemas.microsoft.com/office/drawing/2014/main" id="{C4639746-D5D8-4870-8940-FAA7320325C7}"/>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29" name="Graphic 128" descr="Person in wheelchair outline">
              <a:extLst>
                <a:ext uri="{FF2B5EF4-FFF2-40B4-BE49-F238E27FC236}">
                  <a16:creationId xmlns:a16="http://schemas.microsoft.com/office/drawing/2014/main" id="{C18CC1B1-C671-45A8-A88C-A77D9A39997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30" name="Group 129">
              <a:extLst>
                <a:ext uri="{FF2B5EF4-FFF2-40B4-BE49-F238E27FC236}">
                  <a16:creationId xmlns:a16="http://schemas.microsoft.com/office/drawing/2014/main" id="{FF40AB1E-C24B-459B-B465-8374131D0B37}"/>
                </a:ext>
              </a:extLst>
            </p:cNvPr>
            <p:cNvGrpSpPr/>
            <p:nvPr/>
          </p:nvGrpSpPr>
          <p:grpSpPr>
            <a:xfrm>
              <a:off x="687583" y="4296368"/>
              <a:ext cx="434961" cy="297526"/>
              <a:chOff x="704209" y="4391273"/>
              <a:chExt cx="434961" cy="297526"/>
            </a:xfrm>
          </p:grpSpPr>
          <p:pic>
            <p:nvPicPr>
              <p:cNvPr id="131" name="Graphic 130" descr="Man with cane outline">
                <a:extLst>
                  <a:ext uri="{FF2B5EF4-FFF2-40B4-BE49-F238E27FC236}">
                    <a16:creationId xmlns:a16="http://schemas.microsoft.com/office/drawing/2014/main" id="{0433DB6D-0C5E-4F1B-BFF5-0EC45501E7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32" name="Graphic 131" descr="Little Girl With Balloon outline">
                <a:extLst>
                  <a:ext uri="{FF2B5EF4-FFF2-40B4-BE49-F238E27FC236}">
                    <a16:creationId xmlns:a16="http://schemas.microsoft.com/office/drawing/2014/main" id="{0ED6795A-DDCD-4AF8-8D76-55A5919187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spTree>
    <p:extLst>
      <p:ext uri="{BB962C8B-B14F-4D97-AF65-F5344CB8AC3E}">
        <p14:creationId xmlns:p14="http://schemas.microsoft.com/office/powerpoint/2010/main" val="214022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p:txBody>
          <a:bodyPr>
            <a:normAutofit/>
          </a:bodyPr>
          <a:lstStyle/>
          <a:p>
            <a:r>
              <a:rPr lang="en-GB" sz="1400" b="0">
                <a:solidFill>
                  <a:srgbClr val="008CBE"/>
                </a:solidFill>
              </a:rPr>
              <a:t>Fiche de diagnostic</a:t>
            </a:r>
            <a:br>
              <a:rPr lang="en-GB" sz="1400" b="0">
                <a:solidFill>
                  <a:srgbClr val="008CBE"/>
                </a:solidFill>
              </a:rPr>
            </a:br>
            <a:r>
              <a:rPr lang="fr-FR">
                <a:solidFill>
                  <a:srgbClr val="008CBE"/>
                </a:solidFill>
              </a:rPr>
              <a:t>Utiliser les témoignages comme données</a:t>
            </a:r>
            <a:endParaRPr lang="en-GB" b="0">
              <a:solidFill>
                <a:srgbClr val="008CBE"/>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fr-FR">
                <a:solidFill>
                  <a:srgbClr val="008CBE"/>
                </a:solidFill>
              </a:rPr>
              <a:t>Module 2 - Utiliser les témoignages comme données</a:t>
            </a:r>
          </a:p>
        </p:txBody>
      </p:sp>
      <p:sp>
        <p:nvSpPr>
          <p:cNvPr id="8" name="Rectangle: Rounded Corners 7">
            <a:extLst>
              <a:ext uri="{FF2B5EF4-FFF2-40B4-BE49-F238E27FC236}">
                <a16:creationId xmlns:a16="http://schemas.microsoft.com/office/drawing/2014/main" id="{CEF25299-E5F1-3510-E1E2-8F04E4F5BE43}"/>
              </a:ext>
            </a:extLst>
          </p:cNvPr>
          <p:cNvSpPr/>
          <p:nvPr/>
        </p:nvSpPr>
        <p:spPr>
          <a:xfrm>
            <a:off x="681037" y="1828800"/>
            <a:ext cx="8539153" cy="4343400"/>
          </a:xfrm>
          <a:prstGeom prst="roundRect">
            <a:avLst>
              <a:gd name="adj" fmla="val 6234"/>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A452024-5DF2-984E-7CCE-D6CC3092A429}"/>
              </a:ext>
            </a:extLst>
          </p:cNvPr>
          <p:cNvGraphicFramePr>
            <a:graphicFrameLocks noGrp="1"/>
          </p:cNvGraphicFramePr>
          <p:nvPr>
            <p:extLst>
              <p:ext uri="{D42A27DB-BD31-4B8C-83A1-F6EECF244321}">
                <p14:modId xmlns:p14="http://schemas.microsoft.com/office/powerpoint/2010/main" val="2159662019"/>
              </p:ext>
            </p:extLst>
          </p:nvPr>
        </p:nvGraphicFramePr>
        <p:xfrm>
          <a:off x="681037" y="1828799"/>
          <a:ext cx="8539152" cy="4345095"/>
        </p:xfrm>
        <a:graphic>
          <a:graphicData uri="http://schemas.openxmlformats.org/drawingml/2006/table">
            <a:tbl>
              <a:tblPr firstRow="1" bandRow="1">
                <a:tableStyleId>{5C22544A-7EE6-4342-B048-85BDC9FD1C3A}</a:tableStyleId>
              </a:tblPr>
              <a:tblGrid>
                <a:gridCol w="2624488">
                  <a:extLst>
                    <a:ext uri="{9D8B030D-6E8A-4147-A177-3AD203B41FA5}">
                      <a16:colId xmlns:a16="http://schemas.microsoft.com/office/drawing/2014/main" val="3502882387"/>
                    </a:ext>
                  </a:extLst>
                </a:gridCol>
                <a:gridCol w="2957332">
                  <a:extLst>
                    <a:ext uri="{9D8B030D-6E8A-4147-A177-3AD203B41FA5}">
                      <a16:colId xmlns:a16="http://schemas.microsoft.com/office/drawing/2014/main" val="1668967503"/>
                    </a:ext>
                  </a:extLst>
                </a:gridCol>
                <a:gridCol w="2957332">
                  <a:extLst>
                    <a:ext uri="{9D8B030D-6E8A-4147-A177-3AD203B41FA5}">
                      <a16:colId xmlns:a16="http://schemas.microsoft.com/office/drawing/2014/main" val="1002673584"/>
                    </a:ext>
                  </a:extLst>
                </a:gridCol>
              </a:tblGrid>
              <a:tr h="943186">
                <a:tc>
                  <a:txBody>
                    <a:bodyPr/>
                    <a:lstStyle/>
                    <a:p>
                      <a:pPr algn="ctr"/>
                      <a:r>
                        <a:rPr lang="fr-FR" sz="1400">
                          <a:solidFill>
                            <a:srgbClr val="008CBE"/>
                          </a:solidFill>
                          <a:latin typeface="Arial" panose="020B0604020202020204" pitchFamily="34" charset="0"/>
                          <a:cs typeface="Arial" panose="020B0604020202020204" pitchFamily="34" charset="0"/>
                        </a:rPr>
                        <a:t>Quels sont les témoignages les plus marquants concernant l’AEPE dans vos communautés locales?</a:t>
                      </a:r>
                      <a:endParaRPr lang="fr-FR" sz="1400" err="1">
                        <a:solidFill>
                          <a:srgbClr val="008CBE"/>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rgbClr val="008CBE"/>
                          </a:solidFill>
                          <a:latin typeface="Arial" panose="020B0604020202020204" pitchFamily="34" charset="0"/>
                          <a:cs typeface="Arial" panose="020B0604020202020204" pitchFamily="34" charset="0"/>
                        </a:rPr>
                        <a:t>Quels sont les principaux problèmes à résoudre?</a:t>
                      </a:r>
                      <a:endParaRPr lang="fr-FR" sz="1400" err="1">
                        <a:solidFill>
                          <a:srgbClr val="008CBE"/>
                        </a:solidFill>
                        <a:latin typeface="Arial" panose="020B0604020202020204" pitchFamily="34" charset="0"/>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rgbClr val="008CBE"/>
                          </a:solidFill>
                          <a:latin typeface="Arial" panose="020B0604020202020204" pitchFamily="34" charset="0"/>
                          <a:cs typeface="Arial" panose="020B0604020202020204" pitchFamily="34" charset="0"/>
                        </a:rPr>
                        <a:t>Qu'est-ce que le témoignage vous apprend sur les solutions potentielles</a:t>
                      </a:r>
                      <a:r>
                        <a:rPr lang="en-GB" sz="1400">
                          <a:solidFill>
                            <a:srgbClr val="008CBE"/>
                          </a:solidFill>
                          <a:latin typeface="Arial" panose="020B0604020202020204" pitchFamily="34" charset="0"/>
                          <a:cs typeface="Arial" panose="020B0604020202020204" pitchFamily="34" charset="0"/>
                        </a:rPr>
                        <a:t>?</a:t>
                      </a:r>
                    </a:p>
                  </a:txBody>
                  <a:tcPr anchor="ctr">
                    <a:lnL w="12700" cap="flat" cmpd="sng" algn="ctr">
                      <a:solidFill>
                        <a:schemeClr val="tx2">
                          <a:lumMod val="60000"/>
                          <a:lumOff val="40000"/>
                        </a:schemeClr>
                      </a:solidFill>
                      <a:prstDash val="solid"/>
                      <a:round/>
                      <a:headEnd type="none" w="med" len="med"/>
                      <a:tailEnd type="none" w="med" len="med"/>
                    </a:lnL>
                    <a:lnR w="12700" cmpd="sng">
                      <a:noFill/>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bl>
          </a:graphicData>
        </a:graphic>
      </p:graphicFrame>
      <p:sp>
        <p:nvSpPr>
          <p:cNvPr id="5" name="Slide Number Placeholder 4">
            <a:extLst>
              <a:ext uri="{FF2B5EF4-FFF2-40B4-BE49-F238E27FC236}">
                <a16:creationId xmlns:a16="http://schemas.microsoft.com/office/drawing/2014/main" id="{98AD1073-06A1-9EF1-6ED4-C54608210CE0}"/>
              </a:ext>
            </a:extLst>
          </p:cNvPr>
          <p:cNvSpPr>
            <a:spLocks noGrp="1"/>
          </p:cNvSpPr>
          <p:nvPr>
            <p:ph type="sldNum" sz="quarter" idx="12"/>
          </p:nvPr>
        </p:nvSpPr>
        <p:spPr/>
        <p:txBody>
          <a:bodyPr/>
          <a:lstStyle/>
          <a:p>
            <a:fld id="{CE97AC88-B9C7-4AEF-9990-0777AFA0136D}" type="slidenum">
              <a:rPr lang="en-US" smtClean="0"/>
              <a:t>51</a:t>
            </a:fld>
            <a:endParaRPr lang="en-US"/>
          </a:p>
        </p:txBody>
      </p:sp>
      <p:sp>
        <p:nvSpPr>
          <p:cNvPr id="18" name="Oval 17">
            <a:hlinkClick r:id="rId3" action="ppaction://hlinksldjump"/>
            <a:extLst>
              <a:ext uri="{FF2B5EF4-FFF2-40B4-BE49-F238E27FC236}">
                <a16:creationId xmlns:a16="http://schemas.microsoft.com/office/drawing/2014/main" id="{15A5CD16-0735-4418-9E7E-E1A46E6989E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86733AE8-80B2-4A50-A2BA-5BDB7A08F90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5AAA725A-B135-48D7-A79A-19096CFCFC47}"/>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9C72EEC2-35DD-4B59-BF74-BA21D9C128B1}"/>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CB4DD015-7949-430B-9E23-E504E4BE874A}"/>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EC468D25-3973-44A7-90C4-CABD4DBDC6A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684CD8B1-30C7-4B5B-9A78-39F8C5191D4A}"/>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B68CE8FB-46AB-4FCA-AC2A-00FB48D7732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381B35F9-CC04-47D2-8D7D-42A9E8BD17C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CA0B485F-693F-40A0-992C-7433BE32EFF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455FCE51-960C-4196-8C62-079DC007A89A}"/>
              </a:ext>
            </a:extLst>
          </p:cNvPr>
          <p:cNvGrpSpPr/>
          <p:nvPr/>
        </p:nvGrpSpPr>
        <p:grpSpPr>
          <a:xfrm>
            <a:off x="9597323" y="1906121"/>
            <a:ext cx="146522" cy="280390"/>
            <a:chOff x="5545138" y="625475"/>
            <a:chExt cx="1489075" cy="2849563"/>
          </a:xfrm>
        </p:grpSpPr>
        <p:sp>
          <p:nvSpPr>
            <p:cNvPr id="29" name="Freeform 117">
              <a:extLst>
                <a:ext uri="{FF2B5EF4-FFF2-40B4-BE49-F238E27FC236}">
                  <a16:creationId xmlns:a16="http://schemas.microsoft.com/office/drawing/2014/main" id="{D226BABC-DE0B-4627-8DD3-81C0AB3F11A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43732CA7-0D8A-48EF-BE59-B34004016A6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221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6614496" cy="2387600"/>
          </a:xfrm>
        </p:spPr>
        <p:txBody>
          <a:bodyPr>
            <a:normAutofit fontScale="90000"/>
          </a:bodyPr>
          <a:lstStyle/>
          <a:p>
            <a:r>
              <a:rPr lang="en-GB" b="0">
                <a:solidFill>
                  <a:schemeClr val="bg1"/>
                </a:solidFill>
              </a:rPr>
              <a:t>Module 3</a:t>
            </a:r>
            <a:br>
              <a:rPr lang="en-GB">
                <a:solidFill>
                  <a:schemeClr val="bg1"/>
                </a:solidFill>
              </a:rPr>
            </a:br>
            <a:r>
              <a:rPr lang="fr-FR">
                <a:solidFill>
                  <a:schemeClr val="bg1"/>
                </a:solidFill>
              </a:rPr>
              <a:t>Identifier les données disponibles localement</a:t>
            </a:r>
            <a:endParaRPr lang="en-GB">
              <a:solidFill>
                <a:schemeClr val="bg1"/>
              </a:solidFill>
            </a:endParaRPr>
          </a:p>
        </p:txBody>
      </p:sp>
      <p:sp>
        <p:nvSpPr>
          <p:cNvPr id="4" name="Slide Number Placeholder 3">
            <a:extLst>
              <a:ext uri="{FF2B5EF4-FFF2-40B4-BE49-F238E27FC236}">
                <a16:creationId xmlns:a16="http://schemas.microsoft.com/office/drawing/2014/main" id="{EC9C895F-BA6F-5B16-599F-D125D2AE53D0}"/>
              </a:ext>
            </a:extLst>
          </p:cNvPr>
          <p:cNvSpPr>
            <a:spLocks noGrp="1"/>
          </p:cNvSpPr>
          <p:nvPr>
            <p:ph type="sldNum" sz="quarter" idx="12"/>
          </p:nvPr>
        </p:nvSpPr>
        <p:spPr/>
        <p:txBody>
          <a:bodyPr/>
          <a:lstStyle/>
          <a:p>
            <a:fld id="{CE97AC88-B9C7-4AEF-9990-0777AFA0136D}" type="slidenum">
              <a:rPr lang="en-US" smtClean="0"/>
              <a:t>52</a:t>
            </a:fld>
            <a:endParaRPr lang="en-US"/>
          </a:p>
        </p:txBody>
      </p:sp>
      <p:grpSp>
        <p:nvGrpSpPr>
          <p:cNvPr id="5" name="Group 4">
            <a:extLst>
              <a:ext uri="{FF2B5EF4-FFF2-40B4-BE49-F238E27FC236}">
                <a16:creationId xmlns:a16="http://schemas.microsoft.com/office/drawing/2014/main" id="{D82377EC-B345-9FB5-FD54-3D8EDEA39770}"/>
              </a:ext>
            </a:extLst>
          </p:cNvPr>
          <p:cNvGrpSpPr/>
          <p:nvPr/>
        </p:nvGrpSpPr>
        <p:grpSpPr>
          <a:xfrm>
            <a:off x="5720256" y="2292572"/>
            <a:ext cx="3271344" cy="3879628"/>
            <a:chOff x="7137400" y="3043238"/>
            <a:chExt cx="700087" cy="830263"/>
          </a:xfrm>
        </p:grpSpPr>
        <p:sp>
          <p:nvSpPr>
            <p:cNvPr id="6" name="Freeform 1863">
              <a:extLst>
                <a:ext uri="{FF2B5EF4-FFF2-40B4-BE49-F238E27FC236}">
                  <a16:creationId xmlns:a16="http://schemas.microsoft.com/office/drawing/2014/main" id="{90A28CC1-E6E4-DE56-CD7F-EEFF4AF2877F}"/>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864">
              <a:extLst>
                <a:ext uri="{FF2B5EF4-FFF2-40B4-BE49-F238E27FC236}">
                  <a16:creationId xmlns:a16="http://schemas.microsoft.com/office/drawing/2014/main" id="{81F6B20D-00F5-2F11-72A8-A7904CE7000B}"/>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865">
              <a:extLst>
                <a:ext uri="{FF2B5EF4-FFF2-40B4-BE49-F238E27FC236}">
                  <a16:creationId xmlns:a16="http://schemas.microsoft.com/office/drawing/2014/main" id="{273F2189-5F28-E024-CB96-9892882511A4}"/>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866">
              <a:extLst>
                <a:ext uri="{FF2B5EF4-FFF2-40B4-BE49-F238E27FC236}">
                  <a16:creationId xmlns:a16="http://schemas.microsoft.com/office/drawing/2014/main" id="{7C7C056D-D13F-6331-8DCE-7D69BCFE1EC3}"/>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67">
              <a:extLst>
                <a:ext uri="{FF2B5EF4-FFF2-40B4-BE49-F238E27FC236}">
                  <a16:creationId xmlns:a16="http://schemas.microsoft.com/office/drawing/2014/main" id="{8D98D7C7-4C84-1D3B-8775-4A252FE1F1AF}"/>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68">
              <a:extLst>
                <a:ext uri="{FF2B5EF4-FFF2-40B4-BE49-F238E27FC236}">
                  <a16:creationId xmlns:a16="http://schemas.microsoft.com/office/drawing/2014/main" id="{5009E9CB-384C-8538-2155-4ADF73099C87}"/>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69">
              <a:extLst>
                <a:ext uri="{FF2B5EF4-FFF2-40B4-BE49-F238E27FC236}">
                  <a16:creationId xmlns:a16="http://schemas.microsoft.com/office/drawing/2014/main" id="{B93BF86C-D178-988B-4207-A7655A35A706}"/>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70">
              <a:extLst>
                <a:ext uri="{FF2B5EF4-FFF2-40B4-BE49-F238E27FC236}">
                  <a16:creationId xmlns:a16="http://schemas.microsoft.com/office/drawing/2014/main" id="{FB5952E4-0046-A193-8E52-0F2547EA8C0E}"/>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71">
              <a:extLst>
                <a:ext uri="{FF2B5EF4-FFF2-40B4-BE49-F238E27FC236}">
                  <a16:creationId xmlns:a16="http://schemas.microsoft.com/office/drawing/2014/main" id="{7DD9442D-B1AE-7B86-BF6B-9FA830939C8F}"/>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72">
              <a:extLst>
                <a:ext uri="{FF2B5EF4-FFF2-40B4-BE49-F238E27FC236}">
                  <a16:creationId xmlns:a16="http://schemas.microsoft.com/office/drawing/2014/main" id="{0C76C338-7E6B-7DCA-EB9C-9C6E8EF021C5}"/>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73">
              <a:extLst>
                <a:ext uri="{FF2B5EF4-FFF2-40B4-BE49-F238E27FC236}">
                  <a16:creationId xmlns:a16="http://schemas.microsoft.com/office/drawing/2014/main" id="{05EE3B29-B717-04BD-3EB9-A3F72E8F0EB9}"/>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74">
              <a:extLst>
                <a:ext uri="{FF2B5EF4-FFF2-40B4-BE49-F238E27FC236}">
                  <a16:creationId xmlns:a16="http://schemas.microsoft.com/office/drawing/2014/main" id="{794BBB0B-3F7D-9923-909C-A25F18085353}"/>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75">
              <a:extLst>
                <a:ext uri="{FF2B5EF4-FFF2-40B4-BE49-F238E27FC236}">
                  <a16:creationId xmlns:a16="http://schemas.microsoft.com/office/drawing/2014/main" id="{AEA189C8-0962-64C0-C018-192ED170FDEB}"/>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76">
              <a:extLst>
                <a:ext uri="{FF2B5EF4-FFF2-40B4-BE49-F238E27FC236}">
                  <a16:creationId xmlns:a16="http://schemas.microsoft.com/office/drawing/2014/main" id="{CF08A63D-6B23-42D3-C40D-83FAB1319A0B}"/>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77">
              <a:extLst>
                <a:ext uri="{FF2B5EF4-FFF2-40B4-BE49-F238E27FC236}">
                  <a16:creationId xmlns:a16="http://schemas.microsoft.com/office/drawing/2014/main" id="{20CBDDA8-453F-4A2A-52B7-4013D165C7FF}"/>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78">
              <a:extLst>
                <a:ext uri="{FF2B5EF4-FFF2-40B4-BE49-F238E27FC236}">
                  <a16:creationId xmlns:a16="http://schemas.microsoft.com/office/drawing/2014/main" id="{80D8EE9E-FF0D-AE76-1C4C-62179983F1C1}"/>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79">
              <a:extLst>
                <a:ext uri="{FF2B5EF4-FFF2-40B4-BE49-F238E27FC236}">
                  <a16:creationId xmlns:a16="http://schemas.microsoft.com/office/drawing/2014/main" id="{7D97ED53-FBD2-A1E2-9CDA-F0375E6B8C9F}"/>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80">
              <a:extLst>
                <a:ext uri="{FF2B5EF4-FFF2-40B4-BE49-F238E27FC236}">
                  <a16:creationId xmlns:a16="http://schemas.microsoft.com/office/drawing/2014/main" id="{481928E3-58EA-2B3C-FCFA-CABBACC3A9A1}"/>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81">
              <a:extLst>
                <a:ext uri="{FF2B5EF4-FFF2-40B4-BE49-F238E27FC236}">
                  <a16:creationId xmlns:a16="http://schemas.microsoft.com/office/drawing/2014/main" id="{88CD40B9-E664-3A26-5034-0BB406238F90}"/>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82">
              <a:extLst>
                <a:ext uri="{FF2B5EF4-FFF2-40B4-BE49-F238E27FC236}">
                  <a16:creationId xmlns:a16="http://schemas.microsoft.com/office/drawing/2014/main" id="{A69DCAD5-A7BF-94EA-85F9-FA5CCD0C9C86}"/>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83">
              <a:extLst>
                <a:ext uri="{FF2B5EF4-FFF2-40B4-BE49-F238E27FC236}">
                  <a16:creationId xmlns:a16="http://schemas.microsoft.com/office/drawing/2014/main" id="{38D409D1-C769-AEC3-E93A-191299A99097}"/>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84">
              <a:extLst>
                <a:ext uri="{FF2B5EF4-FFF2-40B4-BE49-F238E27FC236}">
                  <a16:creationId xmlns:a16="http://schemas.microsoft.com/office/drawing/2014/main" id="{35704E96-ABF9-17AB-BB59-0447E99C849D}"/>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85">
              <a:extLst>
                <a:ext uri="{FF2B5EF4-FFF2-40B4-BE49-F238E27FC236}">
                  <a16:creationId xmlns:a16="http://schemas.microsoft.com/office/drawing/2014/main" id="{BE88520C-A2C2-3521-A834-E812F9E509B5}"/>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86">
              <a:extLst>
                <a:ext uri="{FF2B5EF4-FFF2-40B4-BE49-F238E27FC236}">
                  <a16:creationId xmlns:a16="http://schemas.microsoft.com/office/drawing/2014/main" id="{C4FBE5EC-2D80-E997-1154-41D05ED67D91}"/>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87">
              <a:extLst>
                <a:ext uri="{FF2B5EF4-FFF2-40B4-BE49-F238E27FC236}">
                  <a16:creationId xmlns:a16="http://schemas.microsoft.com/office/drawing/2014/main" id="{805222B3-A2DA-2698-0C12-DB5915E38F10}"/>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88">
              <a:extLst>
                <a:ext uri="{FF2B5EF4-FFF2-40B4-BE49-F238E27FC236}">
                  <a16:creationId xmlns:a16="http://schemas.microsoft.com/office/drawing/2014/main" id="{FF0C2C1E-F929-FDBD-CEA2-6D78951265B1}"/>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89">
              <a:extLst>
                <a:ext uri="{FF2B5EF4-FFF2-40B4-BE49-F238E27FC236}">
                  <a16:creationId xmlns:a16="http://schemas.microsoft.com/office/drawing/2014/main" id="{AEBA8544-4E6E-8660-3A17-58EAF36DE1DD}"/>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90">
              <a:extLst>
                <a:ext uri="{FF2B5EF4-FFF2-40B4-BE49-F238E27FC236}">
                  <a16:creationId xmlns:a16="http://schemas.microsoft.com/office/drawing/2014/main" id="{69A23915-2E30-7A09-C971-75BE4C84AB5E}"/>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91">
              <a:extLst>
                <a:ext uri="{FF2B5EF4-FFF2-40B4-BE49-F238E27FC236}">
                  <a16:creationId xmlns:a16="http://schemas.microsoft.com/office/drawing/2014/main" id="{7F159120-0738-1707-6483-5BACC9C17181}"/>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92">
              <a:extLst>
                <a:ext uri="{FF2B5EF4-FFF2-40B4-BE49-F238E27FC236}">
                  <a16:creationId xmlns:a16="http://schemas.microsoft.com/office/drawing/2014/main" id="{7C3792A9-331C-0453-047F-204772EE4DB4}"/>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93">
              <a:extLst>
                <a:ext uri="{FF2B5EF4-FFF2-40B4-BE49-F238E27FC236}">
                  <a16:creationId xmlns:a16="http://schemas.microsoft.com/office/drawing/2014/main" id="{5E2B9558-51CD-81EA-A7CB-CE09CE841DF2}"/>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894">
              <a:extLst>
                <a:ext uri="{FF2B5EF4-FFF2-40B4-BE49-F238E27FC236}">
                  <a16:creationId xmlns:a16="http://schemas.microsoft.com/office/drawing/2014/main" id="{EF9FBBC2-E5F7-77F7-5319-6BB6A4071200}"/>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95">
              <a:extLst>
                <a:ext uri="{FF2B5EF4-FFF2-40B4-BE49-F238E27FC236}">
                  <a16:creationId xmlns:a16="http://schemas.microsoft.com/office/drawing/2014/main" id="{9A6B06CC-3589-6CD2-61B5-771C9B71EE95}"/>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96">
              <a:extLst>
                <a:ext uri="{FF2B5EF4-FFF2-40B4-BE49-F238E27FC236}">
                  <a16:creationId xmlns:a16="http://schemas.microsoft.com/office/drawing/2014/main" id="{356F523F-F8D4-80C7-0C94-3B19DE6CEABA}"/>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97">
              <a:extLst>
                <a:ext uri="{FF2B5EF4-FFF2-40B4-BE49-F238E27FC236}">
                  <a16:creationId xmlns:a16="http://schemas.microsoft.com/office/drawing/2014/main" id="{7A0D9FFA-F0E8-2E01-0D75-7D8B8AA52C2A}"/>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98">
              <a:extLst>
                <a:ext uri="{FF2B5EF4-FFF2-40B4-BE49-F238E27FC236}">
                  <a16:creationId xmlns:a16="http://schemas.microsoft.com/office/drawing/2014/main" id="{A612B10B-E6DF-ACC5-52A1-876AFF10000F}"/>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99">
              <a:extLst>
                <a:ext uri="{FF2B5EF4-FFF2-40B4-BE49-F238E27FC236}">
                  <a16:creationId xmlns:a16="http://schemas.microsoft.com/office/drawing/2014/main" id="{AB15349F-844C-B120-5A76-439428C246CF}"/>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00">
              <a:extLst>
                <a:ext uri="{FF2B5EF4-FFF2-40B4-BE49-F238E27FC236}">
                  <a16:creationId xmlns:a16="http://schemas.microsoft.com/office/drawing/2014/main" id="{EB0A4E34-774D-ACF1-1774-7067F738AEF9}"/>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01">
              <a:extLst>
                <a:ext uri="{FF2B5EF4-FFF2-40B4-BE49-F238E27FC236}">
                  <a16:creationId xmlns:a16="http://schemas.microsoft.com/office/drawing/2014/main" id="{4CF5A98B-3DC9-39C9-093E-ABEDA5273D83}"/>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02">
              <a:extLst>
                <a:ext uri="{FF2B5EF4-FFF2-40B4-BE49-F238E27FC236}">
                  <a16:creationId xmlns:a16="http://schemas.microsoft.com/office/drawing/2014/main" id="{9C33ADCA-358B-BB46-B354-2EB28A3EF100}"/>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03">
              <a:extLst>
                <a:ext uri="{FF2B5EF4-FFF2-40B4-BE49-F238E27FC236}">
                  <a16:creationId xmlns:a16="http://schemas.microsoft.com/office/drawing/2014/main" id="{0EE3393C-E219-7389-5644-64DF60DFB355}"/>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904">
              <a:extLst>
                <a:ext uri="{FF2B5EF4-FFF2-40B4-BE49-F238E27FC236}">
                  <a16:creationId xmlns:a16="http://schemas.microsoft.com/office/drawing/2014/main" id="{72570BB1-3FD7-0137-81A3-0FA9BD118EFC}"/>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05">
              <a:extLst>
                <a:ext uri="{FF2B5EF4-FFF2-40B4-BE49-F238E27FC236}">
                  <a16:creationId xmlns:a16="http://schemas.microsoft.com/office/drawing/2014/main" id="{B1344095-16E5-02DD-6A01-BBA9FF5BB4B3}"/>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06">
              <a:extLst>
                <a:ext uri="{FF2B5EF4-FFF2-40B4-BE49-F238E27FC236}">
                  <a16:creationId xmlns:a16="http://schemas.microsoft.com/office/drawing/2014/main" id="{586C6717-5F95-7175-F9B6-C9DDD9F527B1}"/>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07">
              <a:extLst>
                <a:ext uri="{FF2B5EF4-FFF2-40B4-BE49-F238E27FC236}">
                  <a16:creationId xmlns:a16="http://schemas.microsoft.com/office/drawing/2014/main" id="{B749FA7E-D202-1D52-9433-CD5CFF19ED21}"/>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08">
              <a:extLst>
                <a:ext uri="{FF2B5EF4-FFF2-40B4-BE49-F238E27FC236}">
                  <a16:creationId xmlns:a16="http://schemas.microsoft.com/office/drawing/2014/main" id="{D447D03F-A341-B75C-AE68-CFB08AF6FCA6}"/>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09">
              <a:extLst>
                <a:ext uri="{FF2B5EF4-FFF2-40B4-BE49-F238E27FC236}">
                  <a16:creationId xmlns:a16="http://schemas.microsoft.com/office/drawing/2014/main" id="{25467095-4EC6-C2DE-4EB3-D172CD198328}"/>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10">
              <a:extLst>
                <a:ext uri="{FF2B5EF4-FFF2-40B4-BE49-F238E27FC236}">
                  <a16:creationId xmlns:a16="http://schemas.microsoft.com/office/drawing/2014/main" id="{4C2E48C1-29E3-4D87-A4D6-E5F482D0FEA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11">
              <a:extLst>
                <a:ext uri="{FF2B5EF4-FFF2-40B4-BE49-F238E27FC236}">
                  <a16:creationId xmlns:a16="http://schemas.microsoft.com/office/drawing/2014/main" id="{C254FB68-1B88-C139-1B65-7BD724067D04}"/>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12">
              <a:extLst>
                <a:ext uri="{FF2B5EF4-FFF2-40B4-BE49-F238E27FC236}">
                  <a16:creationId xmlns:a16="http://schemas.microsoft.com/office/drawing/2014/main" id="{66B38FBB-C9E2-3CE5-F783-C552C74445F8}"/>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13">
              <a:extLst>
                <a:ext uri="{FF2B5EF4-FFF2-40B4-BE49-F238E27FC236}">
                  <a16:creationId xmlns:a16="http://schemas.microsoft.com/office/drawing/2014/main" id="{6FBBC7E2-F860-ACA6-5A9B-868C2ECB11AA}"/>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914">
              <a:extLst>
                <a:ext uri="{FF2B5EF4-FFF2-40B4-BE49-F238E27FC236}">
                  <a16:creationId xmlns:a16="http://schemas.microsoft.com/office/drawing/2014/main" id="{E135D991-749D-5942-0EDB-B086F2815BF9}"/>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15">
              <a:extLst>
                <a:ext uri="{FF2B5EF4-FFF2-40B4-BE49-F238E27FC236}">
                  <a16:creationId xmlns:a16="http://schemas.microsoft.com/office/drawing/2014/main" id="{DB5BA0F4-3B8C-B4D1-9F86-AFC6074F5399}"/>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916">
              <a:extLst>
                <a:ext uri="{FF2B5EF4-FFF2-40B4-BE49-F238E27FC236}">
                  <a16:creationId xmlns:a16="http://schemas.microsoft.com/office/drawing/2014/main" id="{7E680B07-8328-D73F-0D13-E744BA9D0ACB}"/>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17">
              <a:extLst>
                <a:ext uri="{FF2B5EF4-FFF2-40B4-BE49-F238E27FC236}">
                  <a16:creationId xmlns:a16="http://schemas.microsoft.com/office/drawing/2014/main" id="{65008E21-FA61-C6FA-F578-2C4A777867BD}"/>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918">
              <a:extLst>
                <a:ext uri="{FF2B5EF4-FFF2-40B4-BE49-F238E27FC236}">
                  <a16:creationId xmlns:a16="http://schemas.microsoft.com/office/drawing/2014/main" id="{E631D6B7-C720-45F1-215F-155FA212C42C}"/>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19">
              <a:extLst>
                <a:ext uri="{FF2B5EF4-FFF2-40B4-BE49-F238E27FC236}">
                  <a16:creationId xmlns:a16="http://schemas.microsoft.com/office/drawing/2014/main" id="{C490BB72-D9BC-CB14-D9C0-69532DCA06D0}"/>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20">
              <a:extLst>
                <a:ext uri="{FF2B5EF4-FFF2-40B4-BE49-F238E27FC236}">
                  <a16:creationId xmlns:a16="http://schemas.microsoft.com/office/drawing/2014/main" id="{C1DD7588-750F-31C1-4462-24E614277562}"/>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21">
              <a:extLst>
                <a:ext uri="{FF2B5EF4-FFF2-40B4-BE49-F238E27FC236}">
                  <a16:creationId xmlns:a16="http://schemas.microsoft.com/office/drawing/2014/main" id="{33228FC6-EF64-411F-AA77-7D82E55B1F8C}"/>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22">
              <a:extLst>
                <a:ext uri="{FF2B5EF4-FFF2-40B4-BE49-F238E27FC236}">
                  <a16:creationId xmlns:a16="http://schemas.microsoft.com/office/drawing/2014/main" id="{9823B479-EA98-7CA4-4F27-49CBA1B00C99}"/>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23">
              <a:extLst>
                <a:ext uri="{FF2B5EF4-FFF2-40B4-BE49-F238E27FC236}">
                  <a16:creationId xmlns:a16="http://schemas.microsoft.com/office/drawing/2014/main" id="{01B8B227-C1FA-441E-47FD-AE8C2B2A1EAC}"/>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24">
              <a:extLst>
                <a:ext uri="{FF2B5EF4-FFF2-40B4-BE49-F238E27FC236}">
                  <a16:creationId xmlns:a16="http://schemas.microsoft.com/office/drawing/2014/main" id="{1E1326A0-B44B-ECDE-5DE9-B6E76866076E}"/>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25">
              <a:extLst>
                <a:ext uri="{FF2B5EF4-FFF2-40B4-BE49-F238E27FC236}">
                  <a16:creationId xmlns:a16="http://schemas.microsoft.com/office/drawing/2014/main" id="{F3EF745F-3954-096C-880E-2EC654D18694}"/>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26">
              <a:extLst>
                <a:ext uri="{FF2B5EF4-FFF2-40B4-BE49-F238E27FC236}">
                  <a16:creationId xmlns:a16="http://schemas.microsoft.com/office/drawing/2014/main" id="{33BB38FA-5692-2A67-73FC-92B8A6B99D34}"/>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27">
              <a:extLst>
                <a:ext uri="{FF2B5EF4-FFF2-40B4-BE49-F238E27FC236}">
                  <a16:creationId xmlns:a16="http://schemas.microsoft.com/office/drawing/2014/main" id="{798F811B-A647-2197-C1FD-3A969741D0D2}"/>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28">
              <a:extLst>
                <a:ext uri="{FF2B5EF4-FFF2-40B4-BE49-F238E27FC236}">
                  <a16:creationId xmlns:a16="http://schemas.microsoft.com/office/drawing/2014/main" id="{83DE3D23-942B-683D-B559-F4AEB904F2E8}"/>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29">
              <a:extLst>
                <a:ext uri="{FF2B5EF4-FFF2-40B4-BE49-F238E27FC236}">
                  <a16:creationId xmlns:a16="http://schemas.microsoft.com/office/drawing/2014/main" id="{FEB50CB4-306D-3573-72A4-E8735AD3C5F2}"/>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30">
              <a:extLst>
                <a:ext uri="{FF2B5EF4-FFF2-40B4-BE49-F238E27FC236}">
                  <a16:creationId xmlns:a16="http://schemas.microsoft.com/office/drawing/2014/main" id="{BEB9D3D0-BA1C-E166-72F8-94FBE4BB0DA9}"/>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931">
              <a:extLst>
                <a:ext uri="{FF2B5EF4-FFF2-40B4-BE49-F238E27FC236}">
                  <a16:creationId xmlns:a16="http://schemas.microsoft.com/office/drawing/2014/main" id="{0EFCE28C-C876-ECC6-26D0-D6084A60DCCA}"/>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932">
              <a:extLst>
                <a:ext uri="{FF2B5EF4-FFF2-40B4-BE49-F238E27FC236}">
                  <a16:creationId xmlns:a16="http://schemas.microsoft.com/office/drawing/2014/main" id="{1FE19917-1878-4A26-1A70-B3205095CEDE}"/>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7" name="Oval 86">
            <a:hlinkClick r:id="rId3" action="ppaction://hlinksldjump"/>
            <a:extLst>
              <a:ext uri="{FF2B5EF4-FFF2-40B4-BE49-F238E27FC236}">
                <a16:creationId xmlns:a16="http://schemas.microsoft.com/office/drawing/2014/main" id="{7B6E9C86-F6AD-42B4-A85F-547CE8B150D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8" name="Oval 87">
            <a:hlinkClick r:id="rId4" action="ppaction://hlinksldjump"/>
            <a:extLst>
              <a:ext uri="{FF2B5EF4-FFF2-40B4-BE49-F238E27FC236}">
                <a16:creationId xmlns:a16="http://schemas.microsoft.com/office/drawing/2014/main" id="{FBA8CC17-9F90-4B93-ADE7-46BCD1D8361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9" name="Oval 88">
            <a:hlinkClick r:id="rId3" action="ppaction://hlinksldjump"/>
            <a:extLst>
              <a:ext uri="{FF2B5EF4-FFF2-40B4-BE49-F238E27FC236}">
                <a16:creationId xmlns:a16="http://schemas.microsoft.com/office/drawing/2014/main" id="{57C714D3-4298-4346-98C3-9CCF2D3E2CEB}"/>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0" name="Oval 89">
            <a:hlinkClick r:id="rId5" action="ppaction://hlinksldjump"/>
            <a:extLst>
              <a:ext uri="{FF2B5EF4-FFF2-40B4-BE49-F238E27FC236}">
                <a16:creationId xmlns:a16="http://schemas.microsoft.com/office/drawing/2014/main" id="{ABDD3FB8-E552-48AA-B4E5-31BF1805820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1" name="Oval 90">
            <a:hlinkClick r:id="rId6" action="ppaction://hlinksldjump"/>
            <a:extLst>
              <a:ext uri="{FF2B5EF4-FFF2-40B4-BE49-F238E27FC236}">
                <a16:creationId xmlns:a16="http://schemas.microsoft.com/office/drawing/2014/main" id="{0C91C833-72F5-4A0A-851A-31D81879F49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2" name="Oval 91">
            <a:hlinkClick r:id="rId7" action="ppaction://hlinksldjump"/>
            <a:extLst>
              <a:ext uri="{FF2B5EF4-FFF2-40B4-BE49-F238E27FC236}">
                <a16:creationId xmlns:a16="http://schemas.microsoft.com/office/drawing/2014/main" id="{B4C26A27-4F06-4B43-8A24-80E4243088D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hlinkClick r:id="rId8" action="ppaction://hlinksldjump"/>
            <a:extLst>
              <a:ext uri="{FF2B5EF4-FFF2-40B4-BE49-F238E27FC236}">
                <a16:creationId xmlns:a16="http://schemas.microsoft.com/office/drawing/2014/main" id="{AD81276D-5EB8-44AD-B57D-F0597408BA5B}"/>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hlinkClick r:id="rId9" action="ppaction://hlinksldjump"/>
            <a:extLst>
              <a:ext uri="{FF2B5EF4-FFF2-40B4-BE49-F238E27FC236}">
                <a16:creationId xmlns:a16="http://schemas.microsoft.com/office/drawing/2014/main" id="{673772F0-58F4-43C3-A985-71B63633FFE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hlinkClick r:id="rId10" action="ppaction://hlinksldjump"/>
            <a:extLst>
              <a:ext uri="{FF2B5EF4-FFF2-40B4-BE49-F238E27FC236}">
                <a16:creationId xmlns:a16="http://schemas.microsoft.com/office/drawing/2014/main" id="{614B7E31-A763-49C8-B331-F75374E1C29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hlinkClick r:id="rId11" action="ppaction://hlinksldjump"/>
            <a:extLst>
              <a:ext uri="{FF2B5EF4-FFF2-40B4-BE49-F238E27FC236}">
                <a16:creationId xmlns:a16="http://schemas.microsoft.com/office/drawing/2014/main" id="{6B9A4C80-9391-4AEE-B789-2F4C31DF808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7" name="Group 96">
            <a:extLst>
              <a:ext uri="{FF2B5EF4-FFF2-40B4-BE49-F238E27FC236}">
                <a16:creationId xmlns:a16="http://schemas.microsoft.com/office/drawing/2014/main" id="{BE564727-B6E0-4DCC-B9EB-93939A16B112}"/>
              </a:ext>
            </a:extLst>
          </p:cNvPr>
          <p:cNvGrpSpPr/>
          <p:nvPr/>
        </p:nvGrpSpPr>
        <p:grpSpPr>
          <a:xfrm>
            <a:off x="9597323" y="2491855"/>
            <a:ext cx="146522" cy="280390"/>
            <a:chOff x="5545138" y="625475"/>
            <a:chExt cx="1489075" cy="2849563"/>
          </a:xfrm>
        </p:grpSpPr>
        <p:sp>
          <p:nvSpPr>
            <p:cNvPr id="98" name="Freeform 117">
              <a:extLst>
                <a:ext uri="{FF2B5EF4-FFF2-40B4-BE49-F238E27FC236}">
                  <a16:creationId xmlns:a16="http://schemas.microsoft.com/office/drawing/2014/main" id="{04263CB9-8358-40AA-9E88-11B8EBBDB69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0">
              <a:extLst>
                <a:ext uri="{FF2B5EF4-FFF2-40B4-BE49-F238E27FC236}">
                  <a16:creationId xmlns:a16="http://schemas.microsoft.com/office/drawing/2014/main" id="{4E29ED1E-44C3-4177-846D-77A9FA162C7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8282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fr-FR">
                <a:solidFill>
                  <a:schemeClr val="bg1"/>
                </a:solidFill>
              </a:rPr>
              <a:t>Module 3 - Identifier les données disponibles localement</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797"/>
            </a:avLst>
          </a:prstGeom>
          <a:solidFill>
            <a:schemeClr val="bg1"/>
          </a:solidFill>
        </p:spPr>
        <p:txBody>
          <a:bodyPr>
            <a:normAutofit fontScale="92500" lnSpcReduction="10000"/>
          </a:bodyPr>
          <a:lstStyle/>
          <a:p>
            <a:pPr marL="0" indent="0">
              <a:spcBef>
                <a:spcPts val="0"/>
              </a:spcBef>
              <a:buClr>
                <a:schemeClr val="accent1"/>
              </a:buClr>
              <a:buSzPct val="100000"/>
            </a:pPr>
            <a:r>
              <a:rPr lang="fr-FR" sz="1200">
                <a:solidFill>
                  <a:srgbClr val="008CBE"/>
                </a:solidFill>
              </a:rPr>
              <a:t>Objectifs du module</a:t>
            </a:r>
            <a:endParaRPr lang="fr-FR" sz="1100">
              <a:solidFill>
                <a:srgbClr val="008CBE"/>
              </a:solidFill>
            </a:endParaRPr>
          </a:p>
          <a:p>
            <a:pPr marL="241283" indent="-233583">
              <a:buClr>
                <a:schemeClr val="accent1"/>
              </a:buClr>
              <a:buSzPct val="100000"/>
              <a:buFont typeface="Arial"/>
              <a:buChar char="•"/>
            </a:pPr>
            <a:r>
              <a:rPr lang="fr-FR" sz="1200" b="0">
                <a:solidFill>
                  <a:srgbClr val="008CBE"/>
                </a:solidFill>
              </a:rPr>
              <a:t>Identifier les données utiles et cruciales pour comprendre, communiquer et assurer le suivi de l’AEPE dans votre collectivité locale.</a:t>
            </a:r>
            <a:endParaRPr lang="fr-FR" sz="1200">
              <a:solidFill>
                <a:srgbClr val="008CBE"/>
              </a:solidFill>
            </a:endParaRPr>
          </a:p>
          <a:p>
            <a:pPr marL="241283" indent="-233583">
              <a:buClr>
                <a:schemeClr val="accent1"/>
              </a:buClr>
              <a:buSzPct val="100000"/>
              <a:buFont typeface="Arial"/>
              <a:buChar char="•"/>
            </a:pPr>
            <a:r>
              <a:rPr lang="fr-FR" sz="1200" b="0">
                <a:solidFill>
                  <a:srgbClr val="008CBE"/>
                </a:solidFill>
              </a:rPr>
              <a:t>Comprendre quelles données quantitatives sont ou ne sont pas disponibles pour les collectivités locales, et quelles sont les mesures à prendre pour collecter des données </a:t>
            </a:r>
            <a:endParaRPr lang="fr-FR" sz="1200">
              <a:solidFill>
                <a:srgbClr val="008CBE"/>
              </a:solidFill>
            </a:endParaRPr>
          </a:p>
          <a:p>
            <a:pPr marL="241283" indent="-177788">
              <a:buSzPct val="100000"/>
            </a:pPr>
            <a:endParaRPr lang="fr-FR" sz="1200" b="0">
              <a:solidFill>
                <a:srgbClr val="008CBE"/>
              </a:solidFill>
            </a:endParaRPr>
          </a:p>
          <a:p>
            <a:pPr marL="0" indent="0">
              <a:buClr>
                <a:schemeClr val="accent1"/>
              </a:buClr>
              <a:buSzPct val="100000"/>
            </a:pPr>
            <a:r>
              <a:rPr lang="fr-FR" sz="1200">
                <a:solidFill>
                  <a:srgbClr val="008CBE"/>
                </a:solidFill>
              </a:rPr>
              <a:t>Autres ressources utiles</a:t>
            </a:r>
            <a:endParaRPr lang="fr-FR" sz="1100">
              <a:solidFill>
                <a:srgbClr val="008CBE"/>
              </a:solidFill>
            </a:endParaRPr>
          </a:p>
          <a:p>
            <a:pPr marL="241283" indent="-236519">
              <a:buClr>
                <a:srgbClr val="00698E"/>
              </a:buClr>
              <a:buSzPct val="100000"/>
              <a:buFont typeface="Arial"/>
              <a:buChar char="•"/>
            </a:pPr>
            <a:r>
              <a:rPr lang="fr-FR" sz="1200" b="0" u="sng">
                <a:solidFill>
                  <a:srgbClr val="008CBE"/>
                </a:solidFill>
                <a:hlinkClick r:id="rId3">
                  <a:extLst>
                    <a:ext uri="{A12FA001-AC4F-418D-AE19-62706E023703}">
                      <ahyp:hlinkClr xmlns:ahyp="http://schemas.microsoft.com/office/drawing/2018/hyperlinkcolor" val="tx"/>
                    </a:ext>
                  </a:extLst>
                </a:hlinkClick>
              </a:rPr>
              <a:t>Les données ouvertes de la banque mondiale</a:t>
            </a:r>
            <a:r>
              <a:rPr lang="fr-FR" sz="1200" b="0">
                <a:solidFill>
                  <a:srgbClr val="008CBE"/>
                </a:solidFill>
              </a:rPr>
              <a:t> - Banque mondiale</a:t>
            </a:r>
          </a:p>
          <a:p>
            <a:pPr marL="241283" indent="-236519">
              <a:buClr>
                <a:srgbClr val="00698E"/>
              </a:buClr>
              <a:buSzPct val="100000"/>
              <a:buFont typeface="Arial"/>
              <a:buChar char="•"/>
            </a:pPr>
            <a:r>
              <a:rPr lang="fr-FR" sz="1200" b="0" u="sng">
                <a:solidFill>
                  <a:srgbClr val="008CBE"/>
                </a:solidFill>
                <a:hlinkClick r:id="rId4">
                  <a:extLst>
                    <a:ext uri="{A12FA001-AC4F-418D-AE19-62706E023703}">
                      <ahyp:hlinkClr xmlns:ahyp="http://schemas.microsoft.com/office/drawing/2018/hyperlinkcolor" val="tx"/>
                    </a:ext>
                  </a:extLst>
                </a:hlinkClick>
              </a:rPr>
              <a:t>Données annuelles</a:t>
            </a:r>
            <a:r>
              <a:rPr lang="fr-FR" sz="1200" b="0">
                <a:solidFill>
                  <a:srgbClr val="008CBE"/>
                </a:solidFill>
              </a:rPr>
              <a:t> - Agence internationale de l'énergie (AIE) (seulement disponible </a:t>
            </a:r>
            <a:r>
              <a:rPr lang="fr-FR" sz="1200" b="0" u="sng">
                <a:solidFill>
                  <a:srgbClr val="008CBE"/>
                </a:solidFill>
              </a:rPr>
              <a:t>en anglais</a:t>
            </a:r>
            <a:r>
              <a:rPr lang="fr-FR" sz="1200" b="0">
                <a:solidFill>
                  <a:srgbClr val="008CBE"/>
                </a:solidFill>
              </a:rPr>
              <a:t>)</a:t>
            </a:r>
          </a:p>
          <a:p>
            <a:pPr marL="241283" indent="-236519">
              <a:buClr>
                <a:srgbClr val="00698E"/>
              </a:buClr>
              <a:buSzPct val="100000"/>
              <a:buFont typeface="Arial"/>
              <a:buChar char="•"/>
            </a:pPr>
            <a:r>
              <a:rPr lang="fr-FR" sz="1200" b="0" u="sng">
                <a:solidFill>
                  <a:srgbClr val="008CBE"/>
                </a:solidFill>
                <a:hlinkClick r:id="rId5">
                  <a:extLst>
                    <a:ext uri="{A12FA001-AC4F-418D-AE19-62706E023703}">
                      <ahyp:hlinkClr xmlns:ahyp="http://schemas.microsoft.com/office/drawing/2018/hyperlinkcolor" val="tx"/>
                    </a:ext>
                  </a:extLst>
                </a:hlinkClick>
              </a:rPr>
              <a:t>Suivi de l'objectif de développement durable n° 7 (ODD 7)</a:t>
            </a:r>
            <a:r>
              <a:rPr lang="fr-FR" sz="1200" b="0">
                <a:solidFill>
                  <a:srgbClr val="008CBE"/>
                </a:solidFill>
              </a:rPr>
              <a:t> - Nations unies (seulement disponible </a:t>
            </a:r>
            <a:r>
              <a:rPr lang="fr-FR" sz="1200" b="0" u="sng">
                <a:solidFill>
                  <a:srgbClr val="008CBE"/>
                </a:solidFill>
              </a:rPr>
              <a:t>en anglais</a:t>
            </a:r>
            <a:r>
              <a:rPr lang="fr-FR" sz="1200" b="0">
                <a:solidFill>
                  <a:srgbClr val="008CBE"/>
                </a:solidFill>
              </a:rPr>
              <a:t>)</a:t>
            </a:r>
          </a:p>
          <a:p>
            <a:pPr marL="241283" indent="-236519">
              <a:buClr>
                <a:srgbClr val="00698E"/>
              </a:buClr>
              <a:buSzPct val="100000"/>
              <a:buFont typeface="Arial"/>
              <a:buChar char="•"/>
            </a:pPr>
            <a:r>
              <a:rPr lang="fr-FR" sz="1200" b="0" u="sng">
                <a:solidFill>
                  <a:srgbClr val="008CBE"/>
                </a:solidFill>
                <a:hlinkClick r:id="rId6">
                  <a:extLst>
                    <a:ext uri="{A12FA001-AC4F-418D-AE19-62706E023703}">
                      <ahyp:hlinkClr xmlns:ahyp="http://schemas.microsoft.com/office/drawing/2018/hyperlinkcolor" val="tx"/>
                    </a:ext>
                  </a:extLst>
                </a:hlinkClick>
              </a:rPr>
              <a:t>Indicateurs réglementaires pour l'énergie durable</a:t>
            </a:r>
            <a:r>
              <a:rPr lang="fr-FR" sz="1200" b="0">
                <a:solidFill>
                  <a:srgbClr val="008CBE"/>
                </a:solidFill>
              </a:rPr>
              <a:t> - Banque mondiale (seulement disponible </a:t>
            </a:r>
            <a:r>
              <a:rPr lang="fr-FR" sz="1200" b="0" u="sng">
                <a:solidFill>
                  <a:srgbClr val="008CBE"/>
                </a:solidFill>
              </a:rPr>
              <a:t>en anglais</a:t>
            </a:r>
            <a:r>
              <a:rPr lang="fr-FR" sz="1200" b="0">
                <a:solidFill>
                  <a:srgbClr val="008CBE"/>
                </a:solidFill>
              </a:rPr>
              <a:t>)</a:t>
            </a:r>
          </a:p>
          <a:p>
            <a:pPr marL="241283" indent="-236519">
              <a:buClr>
                <a:schemeClr val="accent1"/>
              </a:buClr>
              <a:buSzPct val="100000"/>
              <a:buFont typeface="Arial"/>
              <a:buChar char="•"/>
            </a:pPr>
            <a:r>
              <a:rPr lang="fr-FR" sz="1200" b="0" i="1">
                <a:solidFill>
                  <a:srgbClr val="008CBE"/>
                </a:solidFill>
              </a:rPr>
              <a:t>Des banques de données publiques spécifiques à chaque région sont également proposées dans l'outil Excel de ce module.</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lnSpcReduction="10000"/>
          </a:bodyPr>
          <a:lstStyle/>
          <a:p>
            <a:pPr marL="0" indent="0">
              <a:lnSpc>
                <a:spcPct val="120000"/>
              </a:lnSpc>
              <a:spcBef>
                <a:spcPts val="0"/>
              </a:spcBef>
              <a:buClr>
                <a:schemeClr val="lt1"/>
              </a:buClr>
              <a:buSzPct val="100000"/>
            </a:pPr>
            <a:r>
              <a:rPr lang="fr-FR" sz="1200" b="0">
                <a:solidFill>
                  <a:schemeClr val="bg1"/>
                </a:solidFill>
              </a:rPr>
              <a:t>Les indicateurs de l'AEPE portent sur les trois principaux attributs de l'accès à l'énergie et évaluent le degré de </a:t>
            </a:r>
            <a:r>
              <a:rPr lang="fr-FR" sz="1200" b="0" u="sng">
                <a:solidFill>
                  <a:schemeClr val="bg1"/>
                </a:solidFill>
                <a:hlinkClick r:id="rId7" action="ppaction://hlinksldjump">
                  <a:extLst>
                    <a:ext uri="{A12FA001-AC4F-418D-AE19-62706E023703}">
                      <ahyp:hlinkClr xmlns:ahyp="http://schemas.microsoft.com/office/drawing/2018/hyperlinkcolor" val="tx"/>
                    </a:ext>
                  </a:extLst>
                </a:hlinkClick>
              </a:rPr>
              <a:t>fiabilité, de durabilité et d'accessibilité financière</a:t>
            </a:r>
            <a:r>
              <a:rPr lang="fr-FR" sz="1200" b="0">
                <a:solidFill>
                  <a:schemeClr val="bg1"/>
                </a:solidFill>
              </a:rPr>
              <a:t> de l’énergie.</a:t>
            </a:r>
            <a:endParaRPr lang="fr-FR" sz="1100">
              <a:solidFill>
                <a:schemeClr val="bg1"/>
              </a:solidFill>
            </a:endParaRPr>
          </a:p>
          <a:p>
            <a:pPr marL="0" indent="0">
              <a:lnSpc>
                <a:spcPct val="120000"/>
              </a:lnSpc>
              <a:buClr>
                <a:schemeClr val="lt1"/>
              </a:buClr>
              <a:buSzPct val="100000"/>
            </a:pPr>
            <a:r>
              <a:rPr lang="fr-FR" sz="1200" b="0">
                <a:solidFill>
                  <a:schemeClr val="bg1"/>
                </a:solidFill>
              </a:rPr>
              <a:t>L’AEPE pose un défi complexe et multidimensionnel qui est contextuel et propre à chaque collectivité locale. Une combinaison de facteurs tels que les prix locaux de l'énergie, le parc immobilier local, les revenus et les besoins énergétiques des ménages ainsi que le climat local contribuent à créer des expériences et des contextes spécifiques en matière d’AEPE. </a:t>
            </a:r>
            <a:endParaRPr lang="fr-FR" sz="1100">
              <a:solidFill>
                <a:schemeClr val="bg1"/>
              </a:solidFill>
            </a:endParaRPr>
          </a:p>
          <a:p>
            <a:pPr marL="0" indent="0">
              <a:lnSpc>
                <a:spcPct val="120000"/>
              </a:lnSpc>
              <a:buClr>
                <a:schemeClr val="lt1"/>
              </a:buClr>
              <a:buSzPct val="100000"/>
            </a:pPr>
            <a:r>
              <a:rPr lang="fr-FR" sz="1200" b="0">
                <a:solidFill>
                  <a:schemeClr val="bg1"/>
                </a:solidFill>
              </a:rPr>
              <a:t>La précarité énergétique reflète directement la privation dans la vie quotidienne d'une ville. Elle constitue à la fois un contexte de fond et un impact ressenti par les individus, les ménages et les communautés.</a:t>
            </a:r>
            <a:endParaRPr lang="fr-FR" sz="1100">
              <a:solidFill>
                <a:schemeClr val="bg1"/>
              </a:solidFill>
            </a:endParaRPr>
          </a:p>
          <a:p>
            <a:pPr marL="0" indent="0">
              <a:lnSpc>
                <a:spcPct val="120000"/>
              </a:lnSpc>
              <a:buClr>
                <a:schemeClr val="lt1"/>
              </a:buClr>
              <a:buSzPct val="100000"/>
            </a:pPr>
            <a:r>
              <a:rPr lang="fr-FR" sz="1200" b="0">
                <a:solidFill>
                  <a:schemeClr val="bg1"/>
                </a:solidFill>
              </a:rPr>
              <a:t>L'outil présenté dans ce module vous aidera à comprendre comment identifier les données dont vous disposez et comment elles s'alignent sur les indicateurs de l’AEPE.</a:t>
            </a:r>
            <a:endParaRPr lang="fr-FR" sz="1100">
              <a:solidFill>
                <a:schemeClr val="bg1"/>
              </a:solidFill>
            </a:endParaRPr>
          </a:p>
          <a:p>
            <a:pPr marL="0" indent="0">
              <a:lnSpc>
                <a:spcPct val="120000"/>
              </a:lnSpc>
              <a:buSzPct val="100000"/>
            </a:pPr>
            <a:endParaRPr lang="fr-FR" sz="1200" b="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
              <a:t>Identifier les données disponibles localement</a:t>
            </a:r>
            <a:endParaRPr lang="en-GB">
              <a:solidFill>
                <a:schemeClr val="bg1"/>
              </a:solidFill>
            </a:endParaRPr>
          </a:p>
        </p:txBody>
      </p:sp>
      <p:sp>
        <p:nvSpPr>
          <p:cNvPr id="6" name="Slide Number Placeholder 5">
            <a:extLst>
              <a:ext uri="{FF2B5EF4-FFF2-40B4-BE49-F238E27FC236}">
                <a16:creationId xmlns:a16="http://schemas.microsoft.com/office/drawing/2014/main" id="{9FF9640F-E1FD-9801-C621-14E28B7E53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53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Oval 16">
            <a:hlinkClick r:id="rId8" action="ppaction://hlinksldjump"/>
            <a:extLst>
              <a:ext uri="{FF2B5EF4-FFF2-40B4-BE49-F238E27FC236}">
                <a16:creationId xmlns:a16="http://schemas.microsoft.com/office/drawing/2014/main" id="{A71F42E5-FBF9-42B6-9BA5-8227356B3AC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9" action="ppaction://hlinksldjump"/>
            <a:extLst>
              <a:ext uri="{FF2B5EF4-FFF2-40B4-BE49-F238E27FC236}">
                <a16:creationId xmlns:a16="http://schemas.microsoft.com/office/drawing/2014/main" id="{DF430971-5825-4CDF-B3E6-CFA463B17F09}"/>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8" action="ppaction://hlinksldjump"/>
            <a:extLst>
              <a:ext uri="{FF2B5EF4-FFF2-40B4-BE49-F238E27FC236}">
                <a16:creationId xmlns:a16="http://schemas.microsoft.com/office/drawing/2014/main" id="{36341EB7-9F23-4927-8358-E8A39B2CE62E}"/>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10" action="ppaction://hlinksldjump"/>
            <a:extLst>
              <a:ext uri="{FF2B5EF4-FFF2-40B4-BE49-F238E27FC236}">
                <a16:creationId xmlns:a16="http://schemas.microsoft.com/office/drawing/2014/main" id="{BAFFFF3C-3D2F-4B49-B9C6-CC5C0F6747BB}"/>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11" action="ppaction://hlinksldjump"/>
            <a:extLst>
              <a:ext uri="{FF2B5EF4-FFF2-40B4-BE49-F238E27FC236}">
                <a16:creationId xmlns:a16="http://schemas.microsoft.com/office/drawing/2014/main" id="{2BDD127E-CAC2-4B55-9646-D476CB52ACA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12" action="ppaction://hlinksldjump"/>
            <a:extLst>
              <a:ext uri="{FF2B5EF4-FFF2-40B4-BE49-F238E27FC236}">
                <a16:creationId xmlns:a16="http://schemas.microsoft.com/office/drawing/2014/main" id="{F195F249-F84F-4E35-A90D-267F43DE073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3" action="ppaction://hlinksldjump"/>
            <a:extLst>
              <a:ext uri="{FF2B5EF4-FFF2-40B4-BE49-F238E27FC236}">
                <a16:creationId xmlns:a16="http://schemas.microsoft.com/office/drawing/2014/main" id="{0699C071-0441-4F03-8289-22F1DE155ED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4" action="ppaction://hlinksldjump"/>
            <a:extLst>
              <a:ext uri="{FF2B5EF4-FFF2-40B4-BE49-F238E27FC236}">
                <a16:creationId xmlns:a16="http://schemas.microsoft.com/office/drawing/2014/main" id="{E2561052-612D-44CE-A99F-6C779B9615F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5" action="ppaction://hlinksldjump"/>
            <a:extLst>
              <a:ext uri="{FF2B5EF4-FFF2-40B4-BE49-F238E27FC236}">
                <a16:creationId xmlns:a16="http://schemas.microsoft.com/office/drawing/2014/main" id="{4C956C8C-CF8F-44E5-82B5-17B4D7CE5CAA}"/>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6" action="ppaction://hlinksldjump"/>
            <a:extLst>
              <a:ext uri="{FF2B5EF4-FFF2-40B4-BE49-F238E27FC236}">
                <a16:creationId xmlns:a16="http://schemas.microsoft.com/office/drawing/2014/main" id="{BA8274E5-BEBB-466A-AE9B-D47E7B457DC5}"/>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100F64CB-4813-4CB4-9BC5-A26F53184D85}"/>
              </a:ext>
            </a:extLst>
          </p:cNvPr>
          <p:cNvGrpSpPr/>
          <p:nvPr/>
        </p:nvGrpSpPr>
        <p:grpSpPr>
          <a:xfrm>
            <a:off x="9597323" y="2491855"/>
            <a:ext cx="146522" cy="280390"/>
            <a:chOff x="5545138" y="625475"/>
            <a:chExt cx="1489075" cy="2849563"/>
          </a:xfrm>
        </p:grpSpPr>
        <p:sp>
          <p:nvSpPr>
            <p:cNvPr id="28" name="Freeform 117">
              <a:extLst>
                <a:ext uri="{FF2B5EF4-FFF2-40B4-BE49-F238E27FC236}">
                  <a16:creationId xmlns:a16="http://schemas.microsoft.com/office/drawing/2014/main" id="{AAB91B44-DFD0-4083-81D8-02B8AC418CE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2D5446CC-95D0-492D-905C-2DCFF1FEE2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59264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9E82D-0077-B0E6-61C2-154C1EA5FA3F}"/>
              </a:ext>
            </a:extLst>
          </p:cNvPr>
          <p:cNvSpPr>
            <a:spLocks noGrp="1"/>
          </p:cNvSpPr>
          <p:nvPr>
            <p:ph type="title"/>
          </p:nvPr>
        </p:nvSpPr>
        <p:spPr/>
        <p:txBody>
          <a:bodyPr>
            <a:normAutofit/>
          </a:bodyPr>
          <a:lstStyle/>
          <a:p>
            <a:r>
              <a:rPr lang="fr-FR">
                <a:solidFill>
                  <a:schemeClr val="bg1"/>
                </a:solidFill>
              </a:rPr>
              <a:t>Pourquoi les indicateurs </a:t>
            </a:r>
            <a:br>
              <a:rPr lang="fr-FR">
                <a:solidFill>
                  <a:schemeClr val="bg1"/>
                </a:solidFill>
              </a:rPr>
            </a:br>
            <a:r>
              <a:rPr lang="fr-FR">
                <a:solidFill>
                  <a:schemeClr val="bg1"/>
                </a:solidFill>
              </a:rPr>
              <a:t>sont-ils importants? </a:t>
            </a:r>
            <a:endParaRPr lang="en-GB">
              <a:solidFill>
                <a:schemeClr val="bg1"/>
              </a:solidFill>
            </a:endParaRPr>
          </a:p>
        </p:txBody>
      </p:sp>
      <p:sp>
        <p:nvSpPr>
          <p:cNvPr id="8" name="Content Placeholder 7">
            <a:extLst>
              <a:ext uri="{FF2B5EF4-FFF2-40B4-BE49-F238E27FC236}">
                <a16:creationId xmlns:a16="http://schemas.microsoft.com/office/drawing/2014/main" id="{03F5F095-44EC-DA04-929C-F1DFB2326FD1}"/>
              </a:ext>
            </a:extLst>
          </p:cNvPr>
          <p:cNvSpPr>
            <a:spLocks noGrp="1"/>
          </p:cNvSpPr>
          <p:nvPr>
            <p:ph idx="14"/>
          </p:nvPr>
        </p:nvSpPr>
        <p:spPr/>
        <p:txBody>
          <a:bodyPr/>
          <a:lstStyle/>
          <a:p>
            <a:r>
              <a:rPr lang="fr-FR">
                <a:solidFill>
                  <a:schemeClr val="bg1"/>
                </a:solidFill>
              </a:rPr>
              <a:t>Module 3 - Identifier les données disponibles localement</a:t>
            </a:r>
          </a:p>
        </p:txBody>
      </p:sp>
      <p:sp>
        <p:nvSpPr>
          <p:cNvPr id="2" name="Content Placeholder 1">
            <a:extLst>
              <a:ext uri="{FF2B5EF4-FFF2-40B4-BE49-F238E27FC236}">
                <a16:creationId xmlns:a16="http://schemas.microsoft.com/office/drawing/2014/main" id="{1ED3CF11-6FE6-C900-2AF8-35AA19B1ADA9}"/>
              </a:ext>
            </a:extLst>
          </p:cNvPr>
          <p:cNvSpPr txBox="1">
            <a:spLocks/>
          </p:cNvSpPr>
          <p:nvPr/>
        </p:nvSpPr>
        <p:spPr>
          <a:xfrm>
            <a:off x="685800" y="1828800"/>
            <a:ext cx="4157419" cy="427148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b="0">
                <a:solidFill>
                  <a:schemeClr val="bg1"/>
                </a:solidFill>
              </a:rPr>
              <a:t>Le suivi des progrès réalisés par rapport aux indicateurs du PAEPE fait partie des exigences en matière d’établissement de rapports pour tous les signataires de la GCoM. Il est conçu pour aider les collectivités locales à comprendre le contexte de leur AEPE et à agir en faveur d'un avenir plus durable. </a:t>
            </a:r>
          </a:p>
          <a:p>
            <a:pPr>
              <a:lnSpc>
                <a:spcPct val="120000"/>
              </a:lnSpc>
            </a:pPr>
            <a:r>
              <a:rPr lang="fr-FR" sz="1200" b="0">
                <a:solidFill>
                  <a:schemeClr val="bg1"/>
                </a:solidFill>
              </a:rPr>
              <a:t>Les indicateurs du PAEPE sont répartis entre les indicateurs obligatoires et les indicateurs non obligatoires, ainsi qu'entre les indicateurs mondiaux et les indicateurs régionaux. Les collectivités locales sont censées rendre compte d'au moins un indicateur obligatoire pour chaque attribut d'accès à l'énergie pertinent pour leur région. Elles sont également encouragées à rendre compte des indicateurs non obligatoires mondiaux et régionaux. </a:t>
            </a:r>
          </a:p>
          <a:p>
            <a:pPr>
              <a:lnSpc>
                <a:spcPct val="120000"/>
              </a:lnSpc>
            </a:pPr>
            <a:r>
              <a:rPr lang="fr-FR" sz="1200" b="0">
                <a:solidFill>
                  <a:schemeClr val="bg1"/>
                </a:solidFill>
              </a:rPr>
              <a:t>Les collectivités locales sont bien placées pour améliorer l'accès à l'énergie et réduire la précarité énergétique grâce à leur maîtrise de la collecte, de l'analyse et de la communication des données, et à leur connaissance du contexte local, des témoignages et du vécu de la population. De nombreuses collectivités locales sont responsables de la collecte, de l'analyse et de la communication des données socio-économiques locales. Il s'agit d'un domaine à la fois de responsabilité et d'opportunité.</a:t>
            </a:r>
          </a:p>
          <a:p>
            <a:pPr>
              <a:lnSpc>
                <a:spcPct val="120000"/>
              </a:lnSpc>
            </a:pPr>
            <a:endParaRPr lang="fr-FR" sz="1200" b="0">
              <a:solidFill>
                <a:schemeClr val="bg1"/>
              </a:solidFill>
            </a:endParaRPr>
          </a:p>
        </p:txBody>
      </p:sp>
      <p:sp>
        <p:nvSpPr>
          <p:cNvPr id="4" name="Slide Number Placeholder 3">
            <a:extLst>
              <a:ext uri="{FF2B5EF4-FFF2-40B4-BE49-F238E27FC236}">
                <a16:creationId xmlns:a16="http://schemas.microsoft.com/office/drawing/2014/main" id="{9AD98E73-AC43-B7FB-87A1-21E9AB1CC61D}"/>
              </a:ext>
            </a:extLst>
          </p:cNvPr>
          <p:cNvSpPr>
            <a:spLocks noGrp="1"/>
          </p:cNvSpPr>
          <p:nvPr>
            <p:ph type="sldNum" sz="quarter" idx="12"/>
          </p:nvPr>
        </p:nvSpPr>
        <p:spPr/>
        <p:txBody>
          <a:bodyPr/>
          <a:lstStyle/>
          <a:p>
            <a:fld id="{CE97AC88-B9C7-4AEF-9990-0777AFA0136D}" type="slidenum">
              <a:rPr lang="en-US" smtClean="0"/>
              <a:t>54</a:t>
            </a:fld>
            <a:endParaRPr lang="en-US"/>
          </a:p>
        </p:txBody>
      </p:sp>
      <p:sp>
        <p:nvSpPr>
          <p:cNvPr id="14" name="Content Placeholder 1">
            <a:extLst>
              <a:ext uri="{FF2B5EF4-FFF2-40B4-BE49-F238E27FC236}">
                <a16:creationId xmlns:a16="http://schemas.microsoft.com/office/drawing/2014/main" id="{C18276AE-80B2-C7E4-4A3E-430DE3E44E2B}"/>
              </a:ext>
            </a:extLst>
          </p:cNvPr>
          <p:cNvSpPr txBox="1">
            <a:spLocks/>
          </p:cNvSpPr>
          <p:nvPr/>
        </p:nvSpPr>
        <p:spPr>
          <a:xfrm>
            <a:off x="5257800" y="1828799"/>
            <a:ext cx="3967164" cy="4271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a:solidFill>
                  <a:schemeClr val="bg1"/>
                </a:solidFill>
              </a:rPr>
              <a:t>Nous pouvons nous demander:</a:t>
            </a:r>
          </a:p>
          <a:p>
            <a:pPr marL="285750" indent="-285750">
              <a:lnSpc>
                <a:spcPct val="120000"/>
              </a:lnSpc>
              <a:buFont typeface="Arial" panose="020B0604020202020204" pitchFamily="34" charset="0"/>
              <a:buChar char="•"/>
            </a:pPr>
            <a:r>
              <a:rPr lang="fr-FR" sz="1200" b="0">
                <a:solidFill>
                  <a:schemeClr val="bg1"/>
                </a:solidFill>
              </a:rPr>
              <a:t>Comment les données peuvent-elles être agrégées </a:t>
            </a:r>
            <a:br>
              <a:rPr lang="fr-FR" sz="1200" b="0">
                <a:solidFill>
                  <a:schemeClr val="bg1"/>
                </a:solidFill>
              </a:rPr>
            </a:br>
            <a:r>
              <a:rPr lang="fr-FR" sz="1200" b="0">
                <a:solidFill>
                  <a:schemeClr val="bg1"/>
                </a:solidFill>
              </a:rPr>
              <a:t>et communiquées de manière sensible et constructive? </a:t>
            </a:r>
          </a:p>
          <a:p>
            <a:pPr marL="285750" indent="-285750">
              <a:lnSpc>
                <a:spcPct val="120000"/>
              </a:lnSpc>
              <a:buFont typeface="Arial" panose="020B0604020202020204" pitchFamily="34" charset="0"/>
              <a:buChar char="•"/>
            </a:pPr>
            <a:r>
              <a:rPr lang="fr-FR" sz="1200" b="0">
                <a:solidFill>
                  <a:schemeClr val="bg1"/>
                </a:solidFill>
              </a:rPr>
              <a:t>Comment la collecte de données peut-elle impliquer </a:t>
            </a:r>
            <a:br>
              <a:rPr lang="fr-FR" sz="1200" b="0">
                <a:solidFill>
                  <a:schemeClr val="bg1"/>
                </a:solidFill>
              </a:rPr>
            </a:br>
            <a:r>
              <a:rPr lang="fr-FR" sz="1200" b="0">
                <a:solidFill>
                  <a:schemeClr val="bg1"/>
                </a:solidFill>
              </a:rPr>
              <a:t>la communauté locale plus directement pour qu’elle puisse partager son vécu?</a:t>
            </a:r>
          </a:p>
          <a:p>
            <a:pPr marL="285750" indent="-285750">
              <a:lnSpc>
                <a:spcPct val="120000"/>
              </a:lnSpc>
              <a:buFont typeface="Arial" panose="020B0604020202020204" pitchFamily="34" charset="0"/>
              <a:buChar char="•"/>
            </a:pPr>
            <a:r>
              <a:rPr lang="fr-FR" sz="1200" b="0">
                <a:solidFill>
                  <a:schemeClr val="bg1"/>
                </a:solidFill>
              </a:rPr>
              <a:t>Comment les données peuvent-elles être utilisées pour coordonner les parties prenantes locales sur les solutions pour l'accès à l'énergie et la précarité énergétique, et pour effectuer un plaidoyer en faveur de politiques et de programmes auprès des gouvernements régionaux et nationaux?</a:t>
            </a:r>
          </a:p>
        </p:txBody>
      </p:sp>
      <p:sp>
        <p:nvSpPr>
          <p:cNvPr id="17" name="Oval 16">
            <a:hlinkClick r:id="rId3" action="ppaction://hlinksldjump"/>
            <a:extLst>
              <a:ext uri="{FF2B5EF4-FFF2-40B4-BE49-F238E27FC236}">
                <a16:creationId xmlns:a16="http://schemas.microsoft.com/office/drawing/2014/main" id="{3F2CBA65-43CA-4366-9CA5-781FF34C315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72CDAB6B-61E6-4691-A22D-9900F4ED8B0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3" action="ppaction://hlinksldjump"/>
            <a:extLst>
              <a:ext uri="{FF2B5EF4-FFF2-40B4-BE49-F238E27FC236}">
                <a16:creationId xmlns:a16="http://schemas.microsoft.com/office/drawing/2014/main" id="{5645DAF1-53BD-404C-82B0-7BA628F8CD5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2FCB565A-3EF7-4192-87EA-7BBAD666D16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38D0C22B-7094-4097-B7F2-64C1948513F6}"/>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94BAE441-2344-4DED-978D-456DA678013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E2E631D8-9033-48C6-B676-E6854F04419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D66DB689-600E-4107-8580-3B7F055AD76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48BE005A-C785-47F1-AB31-3D20D9CDFE6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BABBCEB3-B165-4C0E-8651-EDC63807A3C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0B5A59F6-1F11-4DB5-BD94-7A78D6D85442}"/>
              </a:ext>
            </a:extLst>
          </p:cNvPr>
          <p:cNvGrpSpPr/>
          <p:nvPr/>
        </p:nvGrpSpPr>
        <p:grpSpPr>
          <a:xfrm>
            <a:off x="9597323" y="2491855"/>
            <a:ext cx="146522" cy="280390"/>
            <a:chOff x="5545138" y="625475"/>
            <a:chExt cx="1489075" cy="2849563"/>
          </a:xfrm>
        </p:grpSpPr>
        <p:sp>
          <p:nvSpPr>
            <p:cNvPr id="28" name="Freeform 117">
              <a:extLst>
                <a:ext uri="{FF2B5EF4-FFF2-40B4-BE49-F238E27FC236}">
                  <a16:creationId xmlns:a16="http://schemas.microsoft.com/office/drawing/2014/main" id="{C4E86680-C490-4815-BA6D-8EF762202D8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D86E0918-40B9-462D-BA52-CC2251D4259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717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785302-0014-3697-F065-719917D878C9}"/>
              </a:ext>
            </a:extLst>
          </p:cNvPr>
          <p:cNvSpPr/>
          <p:nvPr/>
        </p:nvSpPr>
        <p:spPr>
          <a:xfrm>
            <a:off x="4863662" y="1828800"/>
            <a:ext cx="4460124" cy="636104"/>
          </a:xfrm>
          <a:prstGeom prst="roundRect">
            <a:avLst>
              <a:gd name="adj" fmla="val 7041"/>
            </a:avLst>
          </a:prstGeom>
          <a:solidFill>
            <a:schemeClr val="accent1">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en">
                <a:solidFill>
                  <a:schemeClr val="lt1"/>
                </a:solidFill>
              </a:rPr>
              <a:t>Les services publics comme sources </a:t>
            </a:r>
            <a:br>
              <a:rPr lang="en">
                <a:solidFill>
                  <a:schemeClr val="lt1"/>
                </a:solidFill>
              </a:rPr>
            </a:br>
            <a:r>
              <a:rPr lang="en">
                <a:solidFill>
                  <a:schemeClr val="lt1"/>
                </a:solidFill>
              </a:rPr>
              <a:t>de données </a:t>
            </a:r>
            <a:endParaRPr lang="en-GB">
              <a:solidFill>
                <a:schemeClr val="bg1"/>
              </a:solidFill>
            </a:endParaRP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fr-FR">
                <a:solidFill>
                  <a:schemeClr val="bg1"/>
                </a:solidFill>
              </a:rPr>
              <a:t>Module 3 - Identifier les données disponibles localement</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t>55</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a:solidFill>
                  <a:schemeClr val="bg1"/>
                </a:solidFill>
              </a:rPr>
              <a:t>Les entreprises de services publics en tant que parties prenantes de l’AEPE</a:t>
            </a:r>
          </a:p>
          <a:p>
            <a:pPr>
              <a:lnSpc>
                <a:spcPct val="120000"/>
              </a:lnSpc>
            </a:pPr>
            <a:r>
              <a:rPr lang="fr-FR" sz="1200" b="0">
                <a:solidFill>
                  <a:schemeClr val="bg1"/>
                </a:solidFill>
              </a:rPr>
              <a:t>Les services publics locaux peuvent fournir une grande partie des données utiles couvertes par les indicateurs mondiaux obligatoires et non obligatoires, et régionaux non obligatoires. Les entreprises de services publics peuvent disposer de données pertinentes, mais peuvent ne pas être disposées à les partager avec la municipalité dans laquelle elles opèrent. Il est donc important d’encourager le partage des données des entreprises de services publics avec les collectivités locales. Les collectivités locales doivent également rechercher la collaboration des entreprises de services publics pour accéder aux données que celles-ci possèdent. </a:t>
            </a:r>
          </a:p>
          <a:p>
            <a:pPr>
              <a:lnSpc>
                <a:spcPct val="120000"/>
              </a:lnSpc>
            </a:pPr>
            <a:r>
              <a:rPr lang="fr-FR" sz="1200" b="0">
                <a:solidFill>
                  <a:schemeClr val="bg1"/>
                </a:solidFill>
              </a:rPr>
              <a:t>Même si les petites entreprises de services publics ne sont pas en mesure de brosser un tableau complet à partir de leurs données, elles peuvent contribuer à la compréhension de l’AEPE dans les limites administratives. </a:t>
            </a:r>
          </a:p>
        </p:txBody>
      </p:sp>
      <p:sp>
        <p:nvSpPr>
          <p:cNvPr id="7" name="Content Placeholder 1">
            <a:extLst>
              <a:ext uri="{FF2B5EF4-FFF2-40B4-BE49-F238E27FC236}">
                <a16:creationId xmlns:a16="http://schemas.microsoft.com/office/drawing/2014/main" id="{A22D156C-1189-65C3-FFB7-E84AD9C3FBCD}"/>
              </a:ext>
            </a:extLst>
          </p:cNvPr>
          <p:cNvSpPr txBox="1">
            <a:spLocks/>
          </p:cNvSpPr>
          <p:nvPr/>
        </p:nvSpPr>
        <p:spPr>
          <a:xfrm>
            <a:off x="5706049" y="1903550"/>
            <a:ext cx="3749703" cy="4283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r>
              <a:rPr lang="fr-FR" sz="1100" b="0">
                <a:solidFill>
                  <a:schemeClr val="bg1"/>
                </a:solidFill>
              </a:rPr>
              <a:t>Sources d'énergie thermique (chauffage et refroidissement) consommées dans votre ville</a:t>
            </a:r>
          </a:p>
          <a:p>
            <a:pPr>
              <a:lnSpc>
                <a:spcPct val="110000"/>
              </a:lnSpc>
            </a:pPr>
            <a:endParaRPr lang="fr-FR" sz="1100" b="0">
              <a:solidFill>
                <a:schemeClr val="bg1"/>
              </a:solidFill>
            </a:endParaRPr>
          </a:p>
          <a:p>
            <a:pPr>
              <a:lnSpc>
                <a:spcPct val="110000"/>
              </a:lnSpc>
            </a:pPr>
            <a:r>
              <a:rPr lang="fr-FR" sz="1100" b="0">
                <a:solidFill>
                  <a:schemeClr val="bg1"/>
                </a:solidFill>
              </a:rPr>
              <a:t>Nombre moyen de coupures de courant au cours d'un mois (ou d'une année) typique</a:t>
            </a:r>
          </a:p>
          <a:p>
            <a:pPr>
              <a:lnSpc>
                <a:spcPct val="110000"/>
              </a:lnSpc>
            </a:pPr>
            <a:endParaRPr lang="fr-FR" sz="1100" b="0">
              <a:solidFill>
                <a:schemeClr val="bg1"/>
              </a:solidFill>
            </a:endParaRPr>
          </a:p>
          <a:p>
            <a:pPr>
              <a:lnSpc>
                <a:spcPct val="110000"/>
              </a:lnSpc>
            </a:pPr>
            <a:r>
              <a:rPr lang="fr-FR" sz="1100" b="0">
                <a:solidFill>
                  <a:schemeClr val="bg1"/>
                </a:solidFill>
              </a:rPr>
              <a:t>Capacité énergétique totale installée dans les limites administratives</a:t>
            </a:r>
          </a:p>
          <a:p>
            <a:pPr>
              <a:lnSpc>
                <a:spcPct val="110000"/>
              </a:lnSpc>
            </a:pPr>
            <a:endParaRPr lang="fr-FR" sz="1100" b="0">
              <a:solidFill>
                <a:schemeClr val="bg1"/>
              </a:solidFill>
            </a:endParaRPr>
          </a:p>
          <a:p>
            <a:pPr>
              <a:lnSpc>
                <a:spcPct val="110000"/>
              </a:lnSpc>
            </a:pPr>
            <a:r>
              <a:rPr lang="fr-FR" sz="1100" b="0">
                <a:solidFill>
                  <a:schemeClr val="bg1"/>
                </a:solidFill>
              </a:rPr>
              <a:t>Taux de recouvrement des factures d'électricité</a:t>
            </a:r>
          </a:p>
          <a:p>
            <a:pPr>
              <a:lnSpc>
                <a:spcPct val="110000"/>
              </a:lnSpc>
            </a:pPr>
            <a:endParaRPr lang="fr-FR" sz="1100" b="0">
              <a:solidFill>
                <a:schemeClr val="bg1"/>
              </a:solidFill>
            </a:endParaRPr>
          </a:p>
          <a:p>
            <a:pPr>
              <a:lnSpc>
                <a:spcPct val="110000"/>
              </a:lnSpc>
            </a:pPr>
            <a:r>
              <a:rPr lang="fr-FR" sz="1100" b="0">
                <a:solidFill>
                  <a:schemeClr val="bg1"/>
                </a:solidFill>
              </a:rPr>
              <a:t>Population en mesure de/disposée à payer l'électricité</a:t>
            </a:r>
          </a:p>
          <a:p>
            <a:pPr>
              <a:lnSpc>
                <a:spcPct val="110000"/>
              </a:lnSpc>
            </a:pPr>
            <a:r>
              <a:rPr lang="fr-FR" sz="1100" b="0">
                <a:solidFill>
                  <a:schemeClr val="bg1"/>
                </a:solidFill>
              </a:rPr>
              <a:t>Etc... </a:t>
            </a:r>
          </a:p>
        </p:txBody>
      </p:sp>
      <p:grpSp>
        <p:nvGrpSpPr>
          <p:cNvPr id="3" name="Group 2">
            <a:extLst>
              <a:ext uri="{FF2B5EF4-FFF2-40B4-BE49-F238E27FC236}">
                <a16:creationId xmlns:a16="http://schemas.microsoft.com/office/drawing/2014/main" id="{3FAF1D4F-45C8-4559-A0E1-B3DD430B50B5}"/>
              </a:ext>
            </a:extLst>
          </p:cNvPr>
          <p:cNvGrpSpPr/>
          <p:nvPr/>
        </p:nvGrpSpPr>
        <p:grpSpPr>
          <a:xfrm>
            <a:off x="5364143" y="2464904"/>
            <a:ext cx="341906" cy="3148613"/>
            <a:chOff x="5364143" y="2464904"/>
            <a:chExt cx="341906" cy="3148613"/>
          </a:xfrm>
        </p:grpSpPr>
        <p:cxnSp>
          <p:nvCxnSpPr>
            <p:cNvPr id="15" name="Straight Connector 14">
              <a:extLst>
                <a:ext uri="{FF2B5EF4-FFF2-40B4-BE49-F238E27FC236}">
                  <a16:creationId xmlns:a16="http://schemas.microsoft.com/office/drawing/2014/main" id="{F8028502-2B51-8763-F262-7FF5D4100F1F}"/>
                </a:ext>
              </a:extLst>
            </p:cNvPr>
            <p:cNvCxnSpPr>
              <a:cxnSpLocks/>
            </p:cNvCxnSpPr>
            <p:nvPr/>
          </p:nvCxnSpPr>
          <p:spPr>
            <a:xfrm flipH="1">
              <a:off x="5364143" y="2464904"/>
              <a:ext cx="2987" cy="3148613"/>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6D6351-3FD5-1E23-AFAA-3C2273BC3D6F}"/>
                </a:ext>
              </a:extLst>
            </p:cNvPr>
            <p:cNvCxnSpPr>
              <a:cxnSpLocks/>
            </p:cNvCxnSpPr>
            <p:nvPr/>
          </p:nvCxnSpPr>
          <p:spPr>
            <a:xfrm flipH="1">
              <a:off x="5364143" y="2842965"/>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C48A4B-7F49-9C92-A97E-A5A0252246FB}"/>
                </a:ext>
              </a:extLst>
            </p:cNvPr>
            <p:cNvCxnSpPr>
              <a:cxnSpLocks/>
            </p:cNvCxnSpPr>
            <p:nvPr/>
          </p:nvCxnSpPr>
          <p:spPr>
            <a:xfrm flipH="1">
              <a:off x="5364143" y="3631470"/>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C92BEC-B2FB-3D2D-B796-9296B2D7FC14}"/>
                </a:ext>
              </a:extLst>
            </p:cNvPr>
            <p:cNvCxnSpPr>
              <a:cxnSpLocks/>
            </p:cNvCxnSpPr>
            <p:nvPr/>
          </p:nvCxnSpPr>
          <p:spPr>
            <a:xfrm flipH="1">
              <a:off x="5364143" y="4369273"/>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851141-BF80-1928-ABEC-A30D2CCF3748}"/>
                </a:ext>
              </a:extLst>
            </p:cNvPr>
            <p:cNvCxnSpPr>
              <a:cxnSpLocks/>
            </p:cNvCxnSpPr>
            <p:nvPr/>
          </p:nvCxnSpPr>
          <p:spPr>
            <a:xfrm flipH="1">
              <a:off x="5364143" y="4991944"/>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47E78B-4A8F-4A8E-1408-79125D3F1311}"/>
                </a:ext>
              </a:extLst>
            </p:cNvPr>
            <p:cNvCxnSpPr>
              <a:cxnSpLocks/>
            </p:cNvCxnSpPr>
            <p:nvPr/>
          </p:nvCxnSpPr>
          <p:spPr>
            <a:xfrm flipH="1">
              <a:off x="5364143" y="5613517"/>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grpSp>
      <p:sp>
        <p:nvSpPr>
          <p:cNvPr id="38" name="Content Placeholder 1">
            <a:extLst>
              <a:ext uri="{FF2B5EF4-FFF2-40B4-BE49-F238E27FC236}">
                <a16:creationId xmlns:a16="http://schemas.microsoft.com/office/drawing/2014/main" id="{66507C8C-2532-F1A7-20DD-6442790DEF4B}"/>
              </a:ext>
            </a:extLst>
          </p:cNvPr>
          <p:cNvSpPr txBox="1">
            <a:spLocks/>
          </p:cNvSpPr>
          <p:nvPr/>
        </p:nvSpPr>
        <p:spPr>
          <a:xfrm>
            <a:off x="4863662" y="1879697"/>
            <a:ext cx="4463111"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200">
                <a:solidFill>
                  <a:schemeClr val="bg1"/>
                </a:solidFill>
              </a:rPr>
              <a:t>Exemples d'indicateurs de l’AEPE auxquels les entreprises de services publics peuvent contribuer à répondre: </a:t>
            </a:r>
          </a:p>
        </p:txBody>
      </p:sp>
      <p:sp>
        <p:nvSpPr>
          <p:cNvPr id="25" name="Oval 24">
            <a:hlinkClick r:id="rId3" action="ppaction://hlinksldjump"/>
            <a:extLst>
              <a:ext uri="{FF2B5EF4-FFF2-40B4-BE49-F238E27FC236}">
                <a16:creationId xmlns:a16="http://schemas.microsoft.com/office/drawing/2014/main" id="{7583AF14-CADE-4984-B207-706E3DEE277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B218F511-6ABA-4E27-90D1-BE0E96A0E2E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3" action="ppaction://hlinksldjump"/>
            <a:extLst>
              <a:ext uri="{FF2B5EF4-FFF2-40B4-BE49-F238E27FC236}">
                <a16:creationId xmlns:a16="http://schemas.microsoft.com/office/drawing/2014/main" id="{8CA152E1-A0C4-4617-BEEC-BF2521A87B8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5" action="ppaction://hlinksldjump"/>
            <a:extLst>
              <a:ext uri="{FF2B5EF4-FFF2-40B4-BE49-F238E27FC236}">
                <a16:creationId xmlns:a16="http://schemas.microsoft.com/office/drawing/2014/main" id="{6B45BD6C-ED98-4438-ADA3-24F052B0411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6" action="ppaction://hlinksldjump"/>
            <a:extLst>
              <a:ext uri="{FF2B5EF4-FFF2-40B4-BE49-F238E27FC236}">
                <a16:creationId xmlns:a16="http://schemas.microsoft.com/office/drawing/2014/main" id="{BFEE43DF-0A23-43A0-B0AE-6E9D44BE8BE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7" action="ppaction://hlinksldjump"/>
            <a:extLst>
              <a:ext uri="{FF2B5EF4-FFF2-40B4-BE49-F238E27FC236}">
                <a16:creationId xmlns:a16="http://schemas.microsoft.com/office/drawing/2014/main" id="{09054938-8742-4829-9E22-5C7083D2E75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8" action="ppaction://hlinksldjump"/>
            <a:extLst>
              <a:ext uri="{FF2B5EF4-FFF2-40B4-BE49-F238E27FC236}">
                <a16:creationId xmlns:a16="http://schemas.microsoft.com/office/drawing/2014/main" id="{7FABB0F0-4169-4BA4-93F8-3294779558E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9" action="ppaction://hlinksldjump"/>
            <a:extLst>
              <a:ext uri="{FF2B5EF4-FFF2-40B4-BE49-F238E27FC236}">
                <a16:creationId xmlns:a16="http://schemas.microsoft.com/office/drawing/2014/main" id="{276B3513-E508-492B-BA63-4B8A8016AB5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0" action="ppaction://hlinksldjump"/>
            <a:extLst>
              <a:ext uri="{FF2B5EF4-FFF2-40B4-BE49-F238E27FC236}">
                <a16:creationId xmlns:a16="http://schemas.microsoft.com/office/drawing/2014/main" id="{EF44B3A5-37AD-44DC-8F35-3FD70056112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1" action="ppaction://hlinksldjump"/>
            <a:extLst>
              <a:ext uri="{FF2B5EF4-FFF2-40B4-BE49-F238E27FC236}">
                <a16:creationId xmlns:a16="http://schemas.microsoft.com/office/drawing/2014/main" id="{7264987E-1FCD-4C88-8BE7-8763632B9F95}"/>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89038B18-0633-4A1D-A0FF-A23750181334}"/>
              </a:ext>
            </a:extLst>
          </p:cNvPr>
          <p:cNvGrpSpPr/>
          <p:nvPr/>
        </p:nvGrpSpPr>
        <p:grpSpPr>
          <a:xfrm>
            <a:off x="9597323" y="2491855"/>
            <a:ext cx="146522" cy="280390"/>
            <a:chOff x="5545138" y="625475"/>
            <a:chExt cx="1489075" cy="2849563"/>
          </a:xfrm>
        </p:grpSpPr>
        <p:sp>
          <p:nvSpPr>
            <p:cNvPr id="52" name="Freeform 117">
              <a:extLst>
                <a:ext uri="{FF2B5EF4-FFF2-40B4-BE49-F238E27FC236}">
                  <a16:creationId xmlns:a16="http://schemas.microsoft.com/office/drawing/2014/main" id="{43556AA5-8CAD-44C3-8622-671CF71D844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0">
              <a:extLst>
                <a:ext uri="{FF2B5EF4-FFF2-40B4-BE49-F238E27FC236}">
                  <a16:creationId xmlns:a16="http://schemas.microsoft.com/office/drawing/2014/main" id="{E55930BA-FBCF-4B54-A6AD-DC1A5820646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65567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ln>
            <a:noFill/>
          </a:ln>
        </p:spPr>
        <p:txBody>
          <a:bodyPr vert="horz" lIns="91440" tIns="45720" rIns="91440" bIns="45720" rtlCol="0" anchor="t">
            <a:normAutofit/>
          </a:bodyPr>
          <a:lstStyle/>
          <a:p>
            <a:pPr marL="0" indent="0">
              <a:lnSpc>
                <a:spcPct val="120000"/>
              </a:lnSpc>
              <a:spcBef>
                <a:spcPts val="0"/>
              </a:spcBef>
              <a:buClr>
                <a:schemeClr val="dk1"/>
              </a:buClr>
              <a:buSzPts val="1000"/>
            </a:pPr>
            <a:r>
              <a:rPr lang="fr-FR" sz="1200" b="0">
                <a:solidFill>
                  <a:schemeClr val="tx1"/>
                </a:solidFill>
              </a:rPr>
              <a:t>Cet outil vous permettra d'identifier et de documenter </a:t>
            </a:r>
            <a:br>
              <a:rPr lang="fr-FR" sz="1200" b="0">
                <a:solidFill>
                  <a:schemeClr val="tx1"/>
                </a:solidFill>
              </a:rPr>
            </a:br>
            <a:r>
              <a:rPr lang="fr-FR" sz="1200" b="0">
                <a:solidFill>
                  <a:schemeClr val="tx1"/>
                </a:solidFill>
              </a:rPr>
              <a:t>les indicateurs de l’AEPE les plus pertinents pour votre collectivité locale. Une bibliothèque de liens vers des ensembles de données publiques est également fournie pour soutenir la collecte de données et l'établissement de rapports pour le </a:t>
            </a:r>
            <a:r>
              <a:rPr lang="fr-FR" sz="1200" b="0" u="sng">
                <a:solidFill>
                  <a:schemeClr val="tx1"/>
                </a:solidFill>
                <a:hlinkClick r:id="rId3">
                  <a:extLst>
                    <a:ext uri="{A12FA001-AC4F-418D-AE19-62706E023703}">
                      <ahyp:hlinkClr xmlns:ahyp="http://schemas.microsoft.com/office/drawing/2018/hyperlinkcolor" val="tx"/>
                    </a:ext>
                  </a:extLst>
                </a:hlinkClick>
              </a:rPr>
              <a:t>Cadre commun de présentation des rapports </a:t>
            </a:r>
            <a:r>
              <a:rPr lang="fr-FR" sz="1200" b="0">
                <a:solidFill>
                  <a:schemeClr val="tx1"/>
                </a:solidFill>
              </a:rPr>
              <a:t>de la GCoM via le CDP-ICLEI Track. </a:t>
            </a:r>
            <a:endParaRPr lang="fr-FR" sz="1100">
              <a:solidFill>
                <a:schemeClr val="tx1"/>
              </a:solidFill>
            </a:endParaRPr>
          </a:p>
          <a:p>
            <a:pPr marL="0" indent="0">
              <a:lnSpc>
                <a:spcPct val="120000"/>
              </a:lnSpc>
              <a:buClr>
                <a:schemeClr val="dk1"/>
              </a:buClr>
              <a:buSzPts val="1000"/>
            </a:pPr>
            <a:r>
              <a:rPr lang="fr-FR" sz="1200" b="0">
                <a:solidFill>
                  <a:schemeClr val="tx1"/>
                </a:solidFill>
              </a:rPr>
              <a:t>Afin de hiérarchiser les données, vous pouvez exploiter les informations collectées dans le module 1 pour identifier les données dont vous avez besoin à partir des témoignages obtenus.</a:t>
            </a:r>
          </a:p>
          <a:p>
            <a:pPr marL="0" indent="0">
              <a:lnSpc>
                <a:spcPct val="120000"/>
              </a:lnSpc>
              <a:buClr>
                <a:schemeClr val="dk1"/>
              </a:buClr>
              <a:buSzPts val="1000"/>
            </a:pPr>
            <a:r>
              <a:rPr lang="fr-FR" sz="1200" b="0">
                <a:solidFill>
                  <a:schemeClr val="tx1"/>
                </a:solidFill>
              </a:rPr>
              <a:t>Les données peuvent être liés aux témoignages du module 2, servant ainsi de "données qualitatives" pour mesurer les </a:t>
            </a:r>
            <a:r>
              <a:rPr lang="fr-FR" sz="1200" b="0" u="sng">
                <a:solidFill>
                  <a:schemeClr val="tx1"/>
                </a:solidFill>
                <a:hlinkClick r:id="rId4">
                  <a:extLst>
                    <a:ext uri="{A12FA001-AC4F-418D-AE19-62706E023703}">
                      <ahyp:hlinkClr xmlns:ahyp="http://schemas.microsoft.com/office/drawing/2018/hyperlinkcolor" val="tx"/>
                    </a:ext>
                  </a:extLst>
                </a:hlinkClick>
              </a:rPr>
              <a:t>indicateurs obligatoires, non obligatoires et régionaux </a:t>
            </a:r>
            <a:r>
              <a:rPr lang="fr-FR" sz="1200" b="0">
                <a:solidFill>
                  <a:schemeClr val="tx1"/>
                </a:solidFill>
              </a:rPr>
              <a:t>du PAEPE.</a:t>
            </a:r>
            <a:endParaRPr lang="fr-FR" sz="1100">
              <a:solidFill>
                <a:schemeClr val="tx1"/>
              </a:solidFill>
            </a:endParaRPr>
          </a:p>
          <a:p>
            <a:pPr marL="0" indent="0">
              <a:lnSpc>
                <a:spcPct val="120000"/>
              </a:lnSpc>
              <a:buClr>
                <a:schemeClr val="dk1"/>
              </a:buClr>
              <a:buSzPts val="1000"/>
            </a:pPr>
            <a:r>
              <a:rPr lang="fr-FR" sz="1200">
                <a:solidFill>
                  <a:schemeClr val="tx1"/>
                </a:solidFill>
                <a:highlight>
                  <a:srgbClr val="00FFFF"/>
                </a:highlight>
              </a:rPr>
              <a:t>Téléchargez cet outil sur Excel </a:t>
            </a:r>
            <a:r>
              <a:rPr lang="fr-FR" sz="1200" u="sng">
                <a:solidFill>
                  <a:schemeClr val="tx1"/>
                </a:solidFill>
                <a:highlight>
                  <a:srgbClr val="00FFFF"/>
                </a:highlight>
                <a:hlinkClick r:id="rId5">
                  <a:extLst>
                    <a:ext uri="{A12FA001-AC4F-418D-AE19-62706E023703}">
                      <ahyp:hlinkClr xmlns:ahyp="http://schemas.microsoft.com/office/drawing/2018/hyperlinkcolor" val="tx"/>
                    </a:ext>
                  </a:extLst>
                </a:hlinkClick>
              </a:rPr>
              <a:t>ici</a:t>
            </a:r>
            <a:endParaRPr lang="fr-FR" sz="1200" b="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fr-FR">
                <a:solidFill>
                  <a:srgbClr val="00B2E3"/>
                </a:solidFill>
              </a:rPr>
              <a:t>Outil de base de données des </a:t>
            </a:r>
            <a:br>
              <a:rPr lang="fr-FR">
                <a:solidFill>
                  <a:srgbClr val="00B2E3"/>
                </a:solidFill>
              </a:rPr>
            </a:br>
            <a:r>
              <a:rPr lang="fr-FR">
                <a:solidFill>
                  <a:srgbClr val="00B2E3"/>
                </a:solidFill>
              </a:rPr>
              <a:t>indicateurs de l’AEPE</a:t>
            </a:r>
            <a:endParaRPr lang="en-GB">
              <a:solidFill>
                <a:srgbClr val="00B2E3"/>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a:xfrm>
            <a:off x="5257801" y="1828800"/>
            <a:ext cx="4042475" cy="4348163"/>
          </a:xfrm>
        </p:spPr>
        <p:txBody>
          <a:bodyPr>
            <a:normAutofit/>
          </a:bodyPr>
          <a:lstStyle/>
          <a:p>
            <a:pPr marL="0" indent="0">
              <a:spcBef>
                <a:spcPts val="0"/>
              </a:spcBef>
              <a:buClr>
                <a:schemeClr val="accent1"/>
              </a:buClr>
              <a:buSzPts val="1000"/>
            </a:pPr>
            <a:r>
              <a:rPr lang="fr-FR" sz="1200">
                <a:solidFill>
                  <a:srgbClr val="00B2E3"/>
                </a:solidFill>
              </a:rPr>
              <a:t>Quand utiliser cet outil?</a:t>
            </a:r>
            <a:endParaRPr lang="fr-FR" sz="1100">
              <a:solidFill>
                <a:srgbClr val="00B2E3"/>
              </a:solidFill>
            </a:endParaRPr>
          </a:p>
          <a:p>
            <a:pPr marL="0" indent="0">
              <a:lnSpc>
                <a:spcPct val="120000"/>
              </a:lnSpc>
              <a:buClr>
                <a:srgbClr val="000000"/>
              </a:buClr>
              <a:buSzPts val="1000"/>
            </a:pPr>
            <a:r>
              <a:rPr lang="fr-FR" sz="1200" b="0">
                <a:solidFill>
                  <a:srgbClr val="000000"/>
                </a:solidFill>
              </a:rPr>
              <a:t>Vous pouvez utiliser cet outil lorsque vous devez effectuer un reporting pour les indicateurs obligatoires, non obligatoires et régionaux dans le cadre du CRF de la GCoM. </a:t>
            </a:r>
            <a:endParaRPr lang="fr-FR" sz="1100"/>
          </a:p>
          <a:p>
            <a:pPr marL="0" indent="0">
              <a:buClr>
                <a:schemeClr val="accent1"/>
              </a:buClr>
              <a:buSzPts val="1000"/>
            </a:pPr>
            <a:r>
              <a:rPr lang="fr-FR" sz="1200">
                <a:solidFill>
                  <a:srgbClr val="00B2E3"/>
                </a:solidFill>
              </a:rPr>
              <a:t>Qui doit participer au processus?</a:t>
            </a:r>
          </a:p>
          <a:p>
            <a:pPr marL="0" indent="0">
              <a:buClr>
                <a:schemeClr val="accent1"/>
              </a:buClr>
              <a:buSzPts val="1000"/>
            </a:pPr>
            <a:endParaRPr lang="fr-FR" sz="500">
              <a:solidFill>
                <a:schemeClr val="accent1"/>
              </a:solidFill>
            </a:endParaRPr>
          </a:p>
          <a:p>
            <a:pPr marL="241283" indent="-241283">
              <a:lnSpc>
                <a:spcPct val="120000"/>
              </a:lnSpc>
              <a:spcBef>
                <a:spcPts val="0"/>
              </a:spcBef>
              <a:buClr>
                <a:srgbClr val="000000"/>
              </a:buClr>
              <a:buSzPts val="1000"/>
              <a:buFont typeface="Arial"/>
              <a:buChar char="•"/>
            </a:pPr>
            <a:r>
              <a:rPr lang="fr-FR" sz="1200" b="0">
                <a:solidFill>
                  <a:srgbClr val="000000"/>
                </a:solidFill>
              </a:rPr>
              <a:t>Les départements de la collectivité locale en charge des infrastructures et de la réglementation énergétique, de l'assistance sociale et de l'urbanisme</a:t>
            </a:r>
            <a:endParaRPr lang="fr-FR" sz="1100"/>
          </a:p>
          <a:p>
            <a:pPr marL="241283" indent="-241283">
              <a:lnSpc>
                <a:spcPct val="120000"/>
              </a:lnSpc>
              <a:spcBef>
                <a:spcPts val="0"/>
              </a:spcBef>
              <a:buClr>
                <a:srgbClr val="000000"/>
              </a:buClr>
              <a:buSzPts val="1000"/>
              <a:buFont typeface="Arial"/>
              <a:buChar char="•"/>
            </a:pPr>
            <a:r>
              <a:rPr lang="fr-FR" sz="1200" b="0">
                <a:solidFill>
                  <a:srgbClr val="000000"/>
                </a:solidFill>
              </a:rPr>
              <a:t>Les entreprises de services publics locales</a:t>
            </a:r>
            <a:endParaRPr lang="fr-FR" sz="1100"/>
          </a:p>
          <a:p>
            <a:pPr marL="0" indent="0">
              <a:buClr>
                <a:schemeClr val="accent1"/>
              </a:buClr>
              <a:buSzPts val="1000"/>
            </a:pPr>
            <a:r>
              <a:rPr lang="fr-FR" sz="1200">
                <a:solidFill>
                  <a:srgbClr val="00B2E3"/>
                </a:solidFill>
              </a:rPr>
              <a:t>Proposition de mise en place et de logistique</a:t>
            </a:r>
            <a:endParaRPr lang="fr-FR" sz="1100">
              <a:solidFill>
                <a:srgbClr val="00B2E3"/>
              </a:solidFill>
            </a:endParaRPr>
          </a:p>
          <a:p>
            <a:pPr marL="0" indent="0">
              <a:lnSpc>
                <a:spcPct val="120000"/>
              </a:lnSpc>
              <a:buClr>
                <a:srgbClr val="000000"/>
              </a:buClr>
              <a:buSzPts val="1000"/>
            </a:pPr>
            <a:r>
              <a:rPr lang="fr-FR" sz="1200" b="0">
                <a:solidFill>
                  <a:srgbClr val="000000"/>
                </a:solidFill>
              </a:rPr>
              <a:t>Cet outil est présenté dans un fichier Excel avec quatre onglets séparés. La fiche de la deuxième section de cet outil peut être imprimée en grand format et utilisée pour guider et informer les discussions afin de promouvoir l'accès à l'énergie. </a:t>
            </a:r>
            <a:endParaRPr lang="fr-FR" sz="110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0B2E3"/>
                </a:solidFill>
              </a:rPr>
              <a:t>Module 3 - Identifier les données disponibles localement</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56</a:t>
            </a:fld>
            <a:endParaRPr lang="en-US"/>
          </a:p>
        </p:txBody>
      </p:sp>
      <p:sp>
        <p:nvSpPr>
          <p:cNvPr id="28" name="Oval 27">
            <a:hlinkClick r:id="rId6" action="ppaction://hlinksldjump"/>
            <a:extLst>
              <a:ext uri="{FF2B5EF4-FFF2-40B4-BE49-F238E27FC236}">
                <a16:creationId xmlns:a16="http://schemas.microsoft.com/office/drawing/2014/main" id="{F009120F-1AF2-48E4-82D7-0C44CFC85468}"/>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7" action="ppaction://hlinksldjump"/>
            <a:extLst>
              <a:ext uri="{FF2B5EF4-FFF2-40B4-BE49-F238E27FC236}">
                <a16:creationId xmlns:a16="http://schemas.microsoft.com/office/drawing/2014/main" id="{37FA9BBF-3B9F-432C-8585-F96F43A2ECE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6" action="ppaction://hlinksldjump"/>
            <a:extLst>
              <a:ext uri="{FF2B5EF4-FFF2-40B4-BE49-F238E27FC236}">
                <a16:creationId xmlns:a16="http://schemas.microsoft.com/office/drawing/2014/main" id="{D56A8997-EF42-42BD-81C5-27F28BBAFDF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8" action="ppaction://hlinksldjump"/>
            <a:extLst>
              <a:ext uri="{FF2B5EF4-FFF2-40B4-BE49-F238E27FC236}">
                <a16:creationId xmlns:a16="http://schemas.microsoft.com/office/drawing/2014/main" id="{B7D987C7-4218-41D1-A2FF-F572358C4643}"/>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9" action="ppaction://hlinksldjump"/>
            <a:extLst>
              <a:ext uri="{FF2B5EF4-FFF2-40B4-BE49-F238E27FC236}">
                <a16:creationId xmlns:a16="http://schemas.microsoft.com/office/drawing/2014/main" id="{D25ABC68-E34C-4277-B987-0C83C7167A22}"/>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10" action="ppaction://hlinksldjump"/>
            <a:extLst>
              <a:ext uri="{FF2B5EF4-FFF2-40B4-BE49-F238E27FC236}">
                <a16:creationId xmlns:a16="http://schemas.microsoft.com/office/drawing/2014/main" id="{1747B016-0F00-4B5F-8913-CD64ADFA847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1" action="ppaction://hlinksldjump"/>
            <a:extLst>
              <a:ext uri="{FF2B5EF4-FFF2-40B4-BE49-F238E27FC236}">
                <a16:creationId xmlns:a16="http://schemas.microsoft.com/office/drawing/2014/main" id="{100CB02B-7508-4B11-A0E9-CD56D188EA6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2" action="ppaction://hlinksldjump"/>
            <a:extLst>
              <a:ext uri="{FF2B5EF4-FFF2-40B4-BE49-F238E27FC236}">
                <a16:creationId xmlns:a16="http://schemas.microsoft.com/office/drawing/2014/main" id="{46557068-0869-43D8-8DB6-36DB67F79CE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98B03536-9EE8-4A1F-BE60-32490425697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4" action="ppaction://hlinksldjump"/>
            <a:extLst>
              <a:ext uri="{FF2B5EF4-FFF2-40B4-BE49-F238E27FC236}">
                <a16:creationId xmlns:a16="http://schemas.microsoft.com/office/drawing/2014/main" id="{4B1E7567-82FE-4B68-B852-E55856685D9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6CF144AC-DAED-4D9E-82CC-F3EB21F4DE56}"/>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B88A090E-8D94-49D5-8EF7-245C3EB7268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0C9EA0E8-C995-4A04-A1C3-8D4D1F2E207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3683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62" cy="990600"/>
          </a:xfrm>
        </p:spPr>
        <p:txBody>
          <a:bodyPr>
            <a:normAutofit/>
          </a:bodyPr>
          <a:lstStyle/>
          <a:p>
            <a:r>
              <a:rPr lang="fr-FR">
                <a:solidFill>
                  <a:srgbClr val="00B2E3"/>
                </a:solidFill>
              </a:rPr>
              <a:t>Outil et guide de facilitation</a:t>
            </a:r>
            <a:br>
              <a:rPr lang="en-GB">
                <a:solidFill>
                  <a:srgbClr val="00B2E3"/>
                </a:solidFill>
              </a:rPr>
            </a:br>
            <a:r>
              <a:rPr lang="fr-FR" sz="2000" b="0">
                <a:solidFill>
                  <a:srgbClr val="00B2E3"/>
                </a:solidFill>
              </a:rPr>
              <a:t>Base de données des indicateurs</a:t>
            </a:r>
            <a:endParaRPr lang="en-GB">
              <a:solidFill>
                <a:srgbClr val="00B2E3"/>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0B2E3"/>
                </a:solidFill>
              </a:rPr>
              <a:t>Module 3 - Identifier les données disponibles localement</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57</a:t>
            </a:fld>
            <a:endParaRPr lang="en-US"/>
          </a:p>
        </p:txBody>
      </p:sp>
      <p:pic>
        <p:nvPicPr>
          <p:cNvPr id="25" name="Content Placeholder 24" descr="A computer screen with a black screen&#10;&#10;Description automatically generated">
            <a:extLst>
              <a:ext uri="{FF2B5EF4-FFF2-40B4-BE49-F238E27FC236}">
                <a16:creationId xmlns:a16="http://schemas.microsoft.com/office/drawing/2014/main" id="{24083912-5FF8-D626-9B36-DAAAA2D05041}"/>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t="-3225"/>
          <a:stretch/>
        </p:blipFill>
        <p:spPr>
          <a:xfrm>
            <a:off x="701880" y="1846408"/>
            <a:ext cx="8534400" cy="3678766"/>
          </a:xfrm>
          <a:ln>
            <a:solidFill>
              <a:schemeClr val="accent1">
                <a:lumMod val="20000"/>
                <a:lumOff val="80000"/>
              </a:schemeClr>
            </a:solidFill>
          </a:ln>
        </p:spPr>
      </p:pic>
      <p:sp>
        <p:nvSpPr>
          <p:cNvPr id="15" name="Wave 14">
            <a:extLst>
              <a:ext uri="{FF2B5EF4-FFF2-40B4-BE49-F238E27FC236}">
                <a16:creationId xmlns:a16="http://schemas.microsoft.com/office/drawing/2014/main" id="{028B32F6-BC51-C230-61BD-63CF3D4EF921}"/>
              </a:ext>
            </a:extLst>
          </p:cNvPr>
          <p:cNvSpPr/>
          <p:nvPr/>
        </p:nvSpPr>
        <p:spPr>
          <a:xfrm flipH="1">
            <a:off x="917532" y="4606835"/>
            <a:ext cx="3591406" cy="1294796"/>
          </a:xfrm>
          <a:custGeom>
            <a:avLst/>
            <a:gdLst>
              <a:gd name="connsiteX0" fmla="*/ 0 w 3481210"/>
              <a:gd name="connsiteY0" fmla="*/ 22491 h 1294796"/>
              <a:gd name="connsiteX1" fmla="*/ 3481210 w 3481210"/>
              <a:gd name="connsiteY1" fmla="*/ 22491 h 1294796"/>
              <a:gd name="connsiteX2" fmla="*/ 3481210 w 3481210"/>
              <a:gd name="connsiteY2" fmla="*/ 1272305 h 1294796"/>
              <a:gd name="connsiteX3" fmla="*/ 0 w 3481210"/>
              <a:gd name="connsiteY3" fmla="*/ 1272305 h 1294796"/>
              <a:gd name="connsiteX4" fmla="*/ 0 w 3481210"/>
              <a:gd name="connsiteY4" fmla="*/ 22491 h 129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10" h="1294796" fill="none" extrusionOk="0">
                <a:moveTo>
                  <a:pt x="0" y="22491"/>
                </a:moveTo>
                <a:cubicBezTo>
                  <a:pt x="1080062" y="15032"/>
                  <a:pt x="2510613" y="35089"/>
                  <a:pt x="3481210" y="22491"/>
                </a:cubicBezTo>
                <a:cubicBezTo>
                  <a:pt x="3593272" y="468674"/>
                  <a:pt x="3498803" y="709421"/>
                  <a:pt x="3481210" y="1272305"/>
                </a:cubicBezTo>
                <a:cubicBezTo>
                  <a:pt x="2409184" y="1474778"/>
                  <a:pt x="1063747" y="1045955"/>
                  <a:pt x="0" y="1272305"/>
                </a:cubicBezTo>
                <a:cubicBezTo>
                  <a:pt x="-7698" y="1060235"/>
                  <a:pt x="25002" y="192597"/>
                  <a:pt x="0" y="22491"/>
                </a:cubicBezTo>
                <a:close/>
              </a:path>
              <a:path w="3481210" h="1294796" stroke="0" extrusionOk="0">
                <a:moveTo>
                  <a:pt x="0" y="22491"/>
                </a:moveTo>
                <a:cubicBezTo>
                  <a:pt x="1100003" y="-106579"/>
                  <a:pt x="2363228" y="274317"/>
                  <a:pt x="3481210" y="22491"/>
                </a:cubicBezTo>
                <a:cubicBezTo>
                  <a:pt x="3507346" y="556205"/>
                  <a:pt x="3437955" y="697507"/>
                  <a:pt x="3481210" y="1272305"/>
                </a:cubicBezTo>
                <a:cubicBezTo>
                  <a:pt x="2401656" y="1389733"/>
                  <a:pt x="1220228" y="1018452"/>
                  <a:pt x="0" y="1272305"/>
                </a:cubicBezTo>
                <a:cubicBezTo>
                  <a:pt x="-37275" y="796921"/>
                  <a:pt x="-79886" y="587624"/>
                  <a:pt x="0" y="22491"/>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591406"/>
                      <a:gd name="connsiteY0" fmla="*/ 22491 h 1294796"/>
                      <a:gd name="connsiteX1" fmla="*/ 3591405 w 3591406"/>
                      <a:gd name="connsiteY1" fmla="*/ 22491 h 1294796"/>
                      <a:gd name="connsiteX2" fmla="*/ 3591405 w 3591406"/>
                      <a:gd name="connsiteY2" fmla="*/ 1272305 h 1294796"/>
                      <a:gd name="connsiteX3" fmla="*/ 0 w 3591406"/>
                      <a:gd name="connsiteY3" fmla="*/ 1272305 h 1294796"/>
                      <a:gd name="connsiteX4" fmla="*/ 0 w 3591406"/>
                      <a:gd name="connsiteY4" fmla="*/ 22491 h 1294796"/>
                      <a:gd name="connsiteX0" fmla="*/ 0 w 3591406"/>
                      <a:gd name="connsiteY0" fmla="*/ 22491 h 1294796"/>
                      <a:gd name="connsiteX1" fmla="*/ 3591405 w 3591406"/>
                      <a:gd name="connsiteY1" fmla="*/ 22491 h 1294796"/>
                      <a:gd name="connsiteX2" fmla="*/ 3591405 w 3591406"/>
                      <a:gd name="connsiteY2" fmla="*/ 1272305 h 1294796"/>
                      <a:gd name="connsiteX3" fmla="*/ 0 w 3591406"/>
                      <a:gd name="connsiteY3" fmla="*/ 1272305 h 1294796"/>
                      <a:gd name="connsiteX4" fmla="*/ 0 w 3591406"/>
                      <a:gd name="connsiteY4" fmla="*/ 22491 h 129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406" h="1294796" fill="none" extrusionOk="0">
                        <a:moveTo>
                          <a:pt x="0" y="22491"/>
                        </a:moveTo>
                        <a:cubicBezTo>
                          <a:pt x="1692905" y="91301"/>
                          <a:pt x="2337647" y="171576"/>
                          <a:pt x="3591405" y="22491"/>
                        </a:cubicBezTo>
                        <a:cubicBezTo>
                          <a:pt x="3718148" y="445882"/>
                          <a:pt x="3615542" y="676632"/>
                          <a:pt x="3591405" y="1272305"/>
                        </a:cubicBezTo>
                        <a:cubicBezTo>
                          <a:pt x="2557622" y="1578910"/>
                          <a:pt x="1063585" y="992964"/>
                          <a:pt x="0" y="1272305"/>
                        </a:cubicBezTo>
                        <a:cubicBezTo>
                          <a:pt x="4089" y="1067394"/>
                          <a:pt x="25814" y="204245"/>
                          <a:pt x="0" y="22491"/>
                        </a:cubicBezTo>
                        <a:close/>
                      </a:path>
                      <a:path w="3591406" h="1294796" stroke="0" extrusionOk="0">
                        <a:moveTo>
                          <a:pt x="0" y="22491"/>
                        </a:moveTo>
                        <a:cubicBezTo>
                          <a:pt x="1034161" y="-119257"/>
                          <a:pt x="2297872" y="363980"/>
                          <a:pt x="3591405" y="22491"/>
                        </a:cubicBezTo>
                        <a:cubicBezTo>
                          <a:pt x="3620780" y="570281"/>
                          <a:pt x="3550302" y="712148"/>
                          <a:pt x="3591405" y="1272305"/>
                        </a:cubicBezTo>
                        <a:cubicBezTo>
                          <a:pt x="2336482" y="1182732"/>
                          <a:pt x="1254929" y="968461"/>
                          <a:pt x="0" y="1272305"/>
                        </a:cubicBezTo>
                        <a:cubicBezTo>
                          <a:pt x="-56049" y="788439"/>
                          <a:pt x="-90769" y="582408"/>
                          <a:pt x="0" y="22491"/>
                        </a:cubicBezTo>
                        <a:close/>
                      </a:path>
                      <a:path w="3591406" h="1294796" fill="none" stroke="0" extrusionOk="0">
                        <a:moveTo>
                          <a:pt x="0" y="22491"/>
                        </a:moveTo>
                        <a:cubicBezTo>
                          <a:pt x="688333" y="-95476"/>
                          <a:pt x="1911427" y="-7434"/>
                          <a:pt x="3591405" y="22491"/>
                        </a:cubicBezTo>
                        <a:cubicBezTo>
                          <a:pt x="3723086" y="502501"/>
                          <a:pt x="3577893" y="725576"/>
                          <a:pt x="3591405" y="1272305"/>
                        </a:cubicBezTo>
                        <a:cubicBezTo>
                          <a:pt x="2621921" y="1546450"/>
                          <a:pt x="1105283" y="1022440"/>
                          <a:pt x="0" y="1272305"/>
                        </a:cubicBezTo>
                        <a:cubicBezTo>
                          <a:pt x="18890" y="1061284"/>
                          <a:pt x="23787" y="196272"/>
                          <a:pt x="0" y="2249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1</a:t>
            </a:r>
          </a:p>
          <a:p>
            <a:r>
              <a:rPr lang="fr-FR" sz="1200">
                <a:solidFill>
                  <a:sysClr val="windowText" lastClr="000000"/>
                </a:solidFill>
                <a:latin typeface="Arial" panose="020B0604020202020204" pitchFamily="34" charset="0"/>
                <a:cs typeface="Arial" panose="020B0604020202020204" pitchFamily="34" charset="0"/>
              </a:rPr>
              <a:t>Les indicateurs du pilier AEPE de la GCoM sont organisés (et peuvent être filtrés) selon les critères suivants:</a:t>
            </a:r>
          </a:p>
          <a:p>
            <a:r>
              <a:rPr lang="fr-FR" sz="1200">
                <a:solidFill>
                  <a:sysClr val="windowText" lastClr="000000"/>
                </a:solidFill>
                <a:latin typeface="Arial" panose="020B0604020202020204" pitchFamily="34" charset="0"/>
                <a:cs typeface="Arial" panose="020B0604020202020204" pitchFamily="34" charset="0"/>
              </a:rPr>
              <a:t>Indicateurs obligatoires et non obligatoires</a:t>
            </a:r>
          </a:p>
          <a:p>
            <a:r>
              <a:rPr lang="fr-FR" sz="1200">
                <a:solidFill>
                  <a:sysClr val="windowText" lastClr="000000"/>
                </a:solidFill>
                <a:latin typeface="Arial" panose="020B0604020202020204" pitchFamily="34" charset="0"/>
                <a:cs typeface="Arial" panose="020B0604020202020204" pitchFamily="34" charset="0"/>
              </a:rPr>
              <a:t>Attribut de l’AEPE (fiable, durable, abordable, etc.)</a:t>
            </a:r>
          </a:p>
        </p:txBody>
      </p:sp>
      <p:sp>
        <p:nvSpPr>
          <p:cNvPr id="17" name="Wave 16">
            <a:extLst>
              <a:ext uri="{FF2B5EF4-FFF2-40B4-BE49-F238E27FC236}">
                <a16:creationId xmlns:a16="http://schemas.microsoft.com/office/drawing/2014/main" id="{4D3D1415-8FA0-7BEC-23FF-0EC685B2B506}"/>
              </a:ext>
            </a:extLst>
          </p:cNvPr>
          <p:cNvSpPr/>
          <p:nvPr/>
        </p:nvSpPr>
        <p:spPr>
          <a:xfrm flipH="1">
            <a:off x="5829083" y="5277382"/>
            <a:ext cx="3375035" cy="909453"/>
          </a:xfrm>
          <a:custGeom>
            <a:avLst/>
            <a:gdLst>
              <a:gd name="connsiteX0" fmla="*/ 0 w 3375035"/>
              <a:gd name="connsiteY0" fmla="*/ 15147 h 872040"/>
              <a:gd name="connsiteX1" fmla="*/ 3375035 w 3375035"/>
              <a:gd name="connsiteY1" fmla="*/ 15147 h 872040"/>
              <a:gd name="connsiteX2" fmla="*/ 3375035 w 3375035"/>
              <a:gd name="connsiteY2" fmla="*/ 856893 h 872040"/>
              <a:gd name="connsiteX3" fmla="*/ 0 w 3375035"/>
              <a:gd name="connsiteY3" fmla="*/ 856893 h 872040"/>
              <a:gd name="connsiteX4" fmla="*/ 0 w 3375035"/>
              <a:gd name="connsiteY4" fmla="*/ 15147 h 87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35" h="872040" fill="none" extrusionOk="0">
                <a:moveTo>
                  <a:pt x="0" y="15147"/>
                </a:moveTo>
                <a:cubicBezTo>
                  <a:pt x="1089253" y="-5296"/>
                  <a:pt x="2281546" y="55279"/>
                  <a:pt x="3375035" y="15147"/>
                </a:cubicBezTo>
                <a:cubicBezTo>
                  <a:pt x="3317314" y="184993"/>
                  <a:pt x="3434422" y="467413"/>
                  <a:pt x="3375035" y="856893"/>
                </a:cubicBezTo>
                <a:cubicBezTo>
                  <a:pt x="2270082" y="936323"/>
                  <a:pt x="1104199" y="773804"/>
                  <a:pt x="0" y="856893"/>
                </a:cubicBezTo>
                <a:cubicBezTo>
                  <a:pt x="-53605" y="663586"/>
                  <a:pt x="17150" y="422132"/>
                  <a:pt x="0" y="15147"/>
                </a:cubicBezTo>
                <a:close/>
              </a:path>
              <a:path w="3375035" h="872040" stroke="0" extrusionOk="0">
                <a:moveTo>
                  <a:pt x="0" y="15147"/>
                </a:moveTo>
                <a:cubicBezTo>
                  <a:pt x="1047298" y="-104954"/>
                  <a:pt x="2279920" y="190280"/>
                  <a:pt x="3375035" y="15147"/>
                </a:cubicBezTo>
                <a:cubicBezTo>
                  <a:pt x="3439231" y="184035"/>
                  <a:pt x="3370129" y="503217"/>
                  <a:pt x="3375035" y="856893"/>
                </a:cubicBezTo>
                <a:cubicBezTo>
                  <a:pt x="2310527" y="939159"/>
                  <a:pt x="1155722" y="714574"/>
                  <a:pt x="0" y="856893"/>
                </a:cubicBezTo>
                <a:cubicBezTo>
                  <a:pt x="62601" y="694921"/>
                  <a:pt x="70296" y="118421"/>
                  <a:pt x="0" y="1514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375035"/>
                      <a:gd name="connsiteY0" fmla="*/ 15796 h 909453"/>
                      <a:gd name="connsiteX1" fmla="*/ 3375035 w 3375035"/>
                      <a:gd name="connsiteY1" fmla="*/ 15796 h 909453"/>
                      <a:gd name="connsiteX2" fmla="*/ 3375035 w 3375035"/>
                      <a:gd name="connsiteY2" fmla="*/ 893656 h 909453"/>
                      <a:gd name="connsiteX3" fmla="*/ 0 w 3375035"/>
                      <a:gd name="connsiteY3" fmla="*/ 893656 h 909453"/>
                      <a:gd name="connsiteX4" fmla="*/ 0 w 3375035"/>
                      <a:gd name="connsiteY4" fmla="*/ 15796 h 909453"/>
                      <a:gd name="connsiteX0" fmla="*/ 0 w 3375035"/>
                      <a:gd name="connsiteY0" fmla="*/ 15796 h 909453"/>
                      <a:gd name="connsiteX1" fmla="*/ 3375035 w 3375035"/>
                      <a:gd name="connsiteY1" fmla="*/ 15796 h 909453"/>
                      <a:gd name="connsiteX2" fmla="*/ 3375035 w 3375035"/>
                      <a:gd name="connsiteY2" fmla="*/ 893656 h 909453"/>
                      <a:gd name="connsiteX3" fmla="*/ 0 w 3375035"/>
                      <a:gd name="connsiteY3" fmla="*/ 893656 h 909453"/>
                      <a:gd name="connsiteX4" fmla="*/ 0 w 3375035"/>
                      <a:gd name="connsiteY4" fmla="*/ 15796 h 909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35" h="909453" fill="none" extrusionOk="0">
                        <a:moveTo>
                          <a:pt x="0" y="15796"/>
                        </a:moveTo>
                        <a:cubicBezTo>
                          <a:pt x="976663" y="89084"/>
                          <a:pt x="2412601" y="14586"/>
                          <a:pt x="3375035" y="15796"/>
                        </a:cubicBezTo>
                        <a:cubicBezTo>
                          <a:pt x="3328495" y="170037"/>
                          <a:pt x="3439794" y="458045"/>
                          <a:pt x="3375035" y="893656"/>
                        </a:cubicBezTo>
                        <a:cubicBezTo>
                          <a:pt x="2357989" y="1103319"/>
                          <a:pt x="1032169" y="694189"/>
                          <a:pt x="0" y="893656"/>
                        </a:cubicBezTo>
                        <a:cubicBezTo>
                          <a:pt x="-41901" y="699019"/>
                          <a:pt x="17169" y="450692"/>
                          <a:pt x="0" y="15796"/>
                        </a:cubicBezTo>
                        <a:close/>
                      </a:path>
                      <a:path w="3375035" h="909453" stroke="0" extrusionOk="0">
                        <a:moveTo>
                          <a:pt x="0" y="15796"/>
                        </a:moveTo>
                        <a:cubicBezTo>
                          <a:pt x="1009033" y="-114276"/>
                          <a:pt x="2159683" y="275361"/>
                          <a:pt x="3375035" y="15796"/>
                        </a:cubicBezTo>
                        <a:cubicBezTo>
                          <a:pt x="3446192" y="232572"/>
                          <a:pt x="3376904" y="552975"/>
                          <a:pt x="3375035" y="893656"/>
                        </a:cubicBezTo>
                        <a:cubicBezTo>
                          <a:pt x="2296780" y="959297"/>
                          <a:pt x="1144895" y="607317"/>
                          <a:pt x="0" y="893656"/>
                        </a:cubicBezTo>
                        <a:cubicBezTo>
                          <a:pt x="48755" y="718060"/>
                          <a:pt x="52842" y="112604"/>
                          <a:pt x="0" y="15796"/>
                        </a:cubicBezTo>
                        <a:close/>
                      </a:path>
                      <a:path w="3375035" h="909453" fill="none" stroke="0" extrusionOk="0">
                        <a:moveTo>
                          <a:pt x="0" y="15796"/>
                        </a:moveTo>
                        <a:cubicBezTo>
                          <a:pt x="947093" y="-132860"/>
                          <a:pt x="2285093" y="72439"/>
                          <a:pt x="3375035" y="15796"/>
                        </a:cubicBezTo>
                        <a:cubicBezTo>
                          <a:pt x="3336148" y="232571"/>
                          <a:pt x="3397336" y="506388"/>
                          <a:pt x="3375035" y="893656"/>
                        </a:cubicBezTo>
                        <a:cubicBezTo>
                          <a:pt x="2313702" y="999401"/>
                          <a:pt x="1164073" y="627970"/>
                          <a:pt x="0" y="893656"/>
                        </a:cubicBezTo>
                        <a:cubicBezTo>
                          <a:pt x="-43136" y="692464"/>
                          <a:pt x="14579" y="444952"/>
                          <a:pt x="0" y="1579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2</a:t>
            </a:r>
          </a:p>
          <a:p>
            <a:r>
              <a:rPr lang="fr-FR" sz="1200">
                <a:solidFill>
                  <a:sysClr val="windowText" lastClr="000000"/>
                </a:solidFill>
                <a:latin typeface="Arial" panose="020B0604020202020204" pitchFamily="34" charset="0"/>
                <a:cs typeface="Arial" panose="020B0604020202020204" pitchFamily="34" charset="0"/>
              </a:rPr>
              <a:t>Les banques de données publiques proposées sont détaillées et reliées - la plupart d'entre elles concernent des données nationales ou régionales.</a:t>
            </a:r>
          </a:p>
        </p:txBody>
      </p:sp>
      <p:sp>
        <p:nvSpPr>
          <p:cNvPr id="29" name="Oval 28">
            <a:hlinkClick r:id="rId4" action="ppaction://hlinksldjump"/>
            <a:extLst>
              <a:ext uri="{FF2B5EF4-FFF2-40B4-BE49-F238E27FC236}">
                <a16:creationId xmlns:a16="http://schemas.microsoft.com/office/drawing/2014/main" id="{9BB27CA9-F24B-4302-8ABC-969472267D8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5ACC24BE-19CC-4FAE-BFC7-846DA190405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A6534065-72E2-4259-816B-0B3DAF1030C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6776519E-346C-429D-A0DA-A163E5C3EBD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899BD3AD-0D8A-4055-91EF-661564B11E52}"/>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8" action="ppaction://hlinksldjump"/>
            <a:extLst>
              <a:ext uri="{FF2B5EF4-FFF2-40B4-BE49-F238E27FC236}">
                <a16:creationId xmlns:a16="http://schemas.microsoft.com/office/drawing/2014/main" id="{7066EC90-0100-4004-8191-42980245C56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459C6AEB-5D91-4F99-A119-3F923A669A1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2DAB33D0-BE25-453D-B83D-FBB6F82E9BC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6F170327-D06F-4214-935E-55BA7AB297C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BCCB9FDA-A572-4F3C-BAA2-C3B47CA47E20}"/>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9E997B6E-8D42-4506-ADE8-1475C06BA29A}"/>
              </a:ext>
            </a:extLst>
          </p:cNvPr>
          <p:cNvGrpSpPr/>
          <p:nvPr/>
        </p:nvGrpSpPr>
        <p:grpSpPr>
          <a:xfrm>
            <a:off x="9597323" y="2491855"/>
            <a:ext cx="146522" cy="280390"/>
            <a:chOff x="5545138" y="625475"/>
            <a:chExt cx="1489075" cy="2849563"/>
          </a:xfrm>
        </p:grpSpPr>
        <p:sp>
          <p:nvSpPr>
            <p:cNvPr id="40" name="Freeform 117">
              <a:extLst>
                <a:ext uri="{FF2B5EF4-FFF2-40B4-BE49-F238E27FC236}">
                  <a16:creationId xmlns:a16="http://schemas.microsoft.com/office/drawing/2014/main" id="{E5B8CDA2-2066-48EA-8E19-5435A2639C9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8A32CBF4-6418-4AE3-91C2-7C75072B518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428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52" cy="1005236"/>
          </a:xfrm>
        </p:spPr>
        <p:txBody>
          <a:bodyPr>
            <a:normAutofit/>
          </a:bodyPr>
          <a:lstStyle/>
          <a:p>
            <a:r>
              <a:rPr lang="fr-FR">
                <a:solidFill>
                  <a:srgbClr val="00B2E3"/>
                </a:solidFill>
              </a:rPr>
              <a:t>Outil et guide de facilitation</a:t>
            </a:r>
            <a:br>
              <a:rPr lang="en-GB">
                <a:solidFill>
                  <a:srgbClr val="00B2E3"/>
                </a:solidFill>
              </a:rPr>
            </a:br>
            <a:r>
              <a:rPr lang="fr-FR" sz="2000" b="0">
                <a:solidFill>
                  <a:srgbClr val="00B2E3"/>
                </a:solidFill>
              </a:rPr>
              <a:t>Fiche de travail pour la cartographie des indicateurs</a:t>
            </a:r>
            <a:endParaRPr lang="en-GB" sz="2000" b="0">
              <a:solidFill>
                <a:srgbClr val="00B2E3"/>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0B2E3"/>
                </a:solidFill>
              </a:rPr>
              <a:t>Module 3 - Identifier les données disponibles localement</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58</a:t>
            </a:fld>
            <a:endParaRPr lang="en-US"/>
          </a:p>
        </p:txBody>
      </p:sp>
      <p:pic>
        <p:nvPicPr>
          <p:cNvPr id="31" name="Content Placeholder 30" descr="A green and orange rectangular object&#10;&#10;Description automatically generated with medium confidence">
            <a:extLst>
              <a:ext uri="{FF2B5EF4-FFF2-40B4-BE49-F238E27FC236}">
                <a16:creationId xmlns:a16="http://schemas.microsoft.com/office/drawing/2014/main" id="{6125ECFE-1753-26E5-3577-05DFEC2D129A}"/>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l="1833" r="3586"/>
          <a:stretch/>
        </p:blipFill>
        <p:spPr>
          <a:xfrm>
            <a:off x="681038" y="2383146"/>
            <a:ext cx="8534400" cy="1350625"/>
          </a:xfrm>
          <a:ln>
            <a:solidFill>
              <a:schemeClr val="accent1">
                <a:lumMod val="20000"/>
                <a:lumOff val="80000"/>
              </a:schemeClr>
            </a:solidFill>
          </a:ln>
        </p:spPr>
      </p:pic>
      <p:sp>
        <p:nvSpPr>
          <p:cNvPr id="19" name="Teardrop 18">
            <a:extLst>
              <a:ext uri="{FF2B5EF4-FFF2-40B4-BE49-F238E27FC236}">
                <a16:creationId xmlns:a16="http://schemas.microsoft.com/office/drawing/2014/main" id="{542D1429-99E1-BA4D-F1B3-91DF26CAB4F1}"/>
              </a:ext>
            </a:extLst>
          </p:cNvPr>
          <p:cNvSpPr/>
          <p:nvPr/>
        </p:nvSpPr>
        <p:spPr>
          <a:xfrm flipH="1">
            <a:off x="4485290" y="3429000"/>
            <a:ext cx="4514350" cy="2743200"/>
          </a:xfrm>
          <a:custGeom>
            <a:avLst/>
            <a:gdLst>
              <a:gd name="connsiteX0" fmla="*/ 0 w 4271752"/>
              <a:gd name="connsiteY0" fmla="*/ 1338430 h 2676860"/>
              <a:gd name="connsiteX1" fmla="*/ 2135876 w 4271752"/>
              <a:gd name="connsiteY1" fmla="*/ 0 h 2676860"/>
              <a:gd name="connsiteX2" fmla="*/ 4272072 w 4271752"/>
              <a:gd name="connsiteY2" fmla="*/ -201 h 2676860"/>
              <a:gd name="connsiteX3" fmla="*/ 4271752 w 4271752"/>
              <a:gd name="connsiteY3" fmla="*/ 1338430 h 2676860"/>
              <a:gd name="connsiteX4" fmla="*/ 2135876 w 4271752"/>
              <a:gd name="connsiteY4" fmla="*/ 2676860 h 2676860"/>
              <a:gd name="connsiteX5" fmla="*/ 0 w 4271752"/>
              <a:gd name="connsiteY5" fmla="*/ 1338430 h 26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752" h="2676860" fill="none" extrusionOk="0">
                <a:moveTo>
                  <a:pt x="0" y="1338430"/>
                </a:moveTo>
                <a:cubicBezTo>
                  <a:pt x="89842" y="415302"/>
                  <a:pt x="974883" y="-101971"/>
                  <a:pt x="2135876" y="0"/>
                </a:cubicBezTo>
                <a:cubicBezTo>
                  <a:pt x="2659069" y="115575"/>
                  <a:pt x="3414347" y="76184"/>
                  <a:pt x="4272072" y="-201"/>
                </a:cubicBezTo>
                <a:cubicBezTo>
                  <a:pt x="4336960" y="484745"/>
                  <a:pt x="4271846" y="944374"/>
                  <a:pt x="4271752" y="1338430"/>
                </a:cubicBezTo>
                <a:cubicBezTo>
                  <a:pt x="4165293" y="2064216"/>
                  <a:pt x="3201033" y="2750078"/>
                  <a:pt x="2135876" y="2676860"/>
                </a:cubicBezTo>
                <a:cubicBezTo>
                  <a:pt x="966510" y="2736676"/>
                  <a:pt x="11088" y="2123723"/>
                  <a:pt x="0" y="1338430"/>
                </a:cubicBezTo>
                <a:close/>
              </a:path>
              <a:path w="4271752" h="2676860" stroke="0" extrusionOk="0">
                <a:moveTo>
                  <a:pt x="0" y="1338430"/>
                </a:moveTo>
                <a:cubicBezTo>
                  <a:pt x="-84490" y="523556"/>
                  <a:pt x="965241" y="37427"/>
                  <a:pt x="2135876" y="0"/>
                </a:cubicBezTo>
                <a:cubicBezTo>
                  <a:pt x="3062263" y="155158"/>
                  <a:pt x="3696543" y="85029"/>
                  <a:pt x="4272072" y="-201"/>
                </a:cubicBezTo>
                <a:cubicBezTo>
                  <a:pt x="4300073" y="460827"/>
                  <a:pt x="4285462" y="851225"/>
                  <a:pt x="4271752" y="1338430"/>
                </a:cubicBezTo>
                <a:cubicBezTo>
                  <a:pt x="4290250" y="2078347"/>
                  <a:pt x="3214889" y="2861173"/>
                  <a:pt x="2135876" y="2676860"/>
                </a:cubicBezTo>
                <a:cubicBezTo>
                  <a:pt x="854900" y="2762035"/>
                  <a:pt x="105809" y="2042855"/>
                  <a:pt x="0" y="133843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custGeom>
                    <a:avLst/>
                    <a:gdLst>
                      <a:gd name="connsiteX0" fmla="*/ 0 w 4514350"/>
                      <a:gd name="connsiteY0" fmla="*/ 1371600 h 2743200"/>
                      <a:gd name="connsiteX1" fmla="*/ 2257175 w 4514350"/>
                      <a:gd name="connsiteY1" fmla="*/ 0 h 2743200"/>
                      <a:gd name="connsiteX2" fmla="*/ 4514688 w 4514350"/>
                      <a:gd name="connsiteY2" fmla="*/ -206 h 2743200"/>
                      <a:gd name="connsiteX3" fmla="*/ 4514350 w 4514350"/>
                      <a:gd name="connsiteY3" fmla="*/ 1371600 h 2743200"/>
                      <a:gd name="connsiteX4" fmla="*/ 2257175 w 4514350"/>
                      <a:gd name="connsiteY4" fmla="*/ 2743200 h 2743200"/>
                      <a:gd name="connsiteX5" fmla="*/ 0 w 4514350"/>
                      <a:gd name="connsiteY5" fmla="*/ 1371600 h 2743200"/>
                      <a:gd name="connsiteX0" fmla="*/ 0 w 4514350"/>
                      <a:gd name="connsiteY0" fmla="*/ 1371600 h 2743200"/>
                      <a:gd name="connsiteX1" fmla="*/ 2257175 w 4514350"/>
                      <a:gd name="connsiteY1" fmla="*/ 0 h 2743200"/>
                      <a:gd name="connsiteX2" fmla="*/ 4514688 w 4514350"/>
                      <a:gd name="connsiteY2" fmla="*/ -206 h 2743200"/>
                      <a:gd name="connsiteX3" fmla="*/ 4514350 w 4514350"/>
                      <a:gd name="connsiteY3" fmla="*/ 1371600 h 2743200"/>
                      <a:gd name="connsiteX4" fmla="*/ 2257175 w 4514350"/>
                      <a:gd name="connsiteY4" fmla="*/ 2743200 h 2743200"/>
                      <a:gd name="connsiteX5" fmla="*/ 0 w 4514350"/>
                      <a:gd name="connsiteY5" fmla="*/ 13716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4350" h="2743200" fill="none" extrusionOk="0">
                        <a:moveTo>
                          <a:pt x="0" y="1371600"/>
                        </a:moveTo>
                        <a:cubicBezTo>
                          <a:pt x="138705" y="336000"/>
                          <a:pt x="1040127" y="-158611"/>
                          <a:pt x="2257175" y="0"/>
                        </a:cubicBezTo>
                        <a:cubicBezTo>
                          <a:pt x="2860432" y="191083"/>
                          <a:pt x="3543943" y="-22648"/>
                          <a:pt x="4514688" y="-206"/>
                        </a:cubicBezTo>
                        <a:cubicBezTo>
                          <a:pt x="4606152" y="510378"/>
                          <a:pt x="4514499" y="995639"/>
                          <a:pt x="4514350" y="1371600"/>
                        </a:cubicBezTo>
                        <a:cubicBezTo>
                          <a:pt x="4323046" y="2105447"/>
                          <a:pt x="3236003" y="2912155"/>
                          <a:pt x="2257175" y="2743200"/>
                        </a:cubicBezTo>
                        <a:cubicBezTo>
                          <a:pt x="1033872" y="2877318"/>
                          <a:pt x="37685" y="2284317"/>
                          <a:pt x="0" y="1371600"/>
                        </a:cubicBezTo>
                        <a:close/>
                      </a:path>
                      <a:path w="4514350" h="2743200" stroke="0" extrusionOk="0">
                        <a:moveTo>
                          <a:pt x="0" y="1371600"/>
                        </a:moveTo>
                        <a:cubicBezTo>
                          <a:pt x="-223172" y="340252"/>
                          <a:pt x="1008862" y="-104269"/>
                          <a:pt x="2257175" y="0"/>
                        </a:cubicBezTo>
                        <a:cubicBezTo>
                          <a:pt x="3197475" y="140348"/>
                          <a:pt x="3814891" y="29961"/>
                          <a:pt x="4514688" y="-206"/>
                        </a:cubicBezTo>
                        <a:cubicBezTo>
                          <a:pt x="4571471" y="445857"/>
                          <a:pt x="4528458" y="884957"/>
                          <a:pt x="4514350" y="1371600"/>
                        </a:cubicBezTo>
                        <a:cubicBezTo>
                          <a:pt x="4672084" y="2126333"/>
                          <a:pt x="3292830" y="2849362"/>
                          <a:pt x="2257175" y="2743200"/>
                        </a:cubicBezTo>
                        <a:cubicBezTo>
                          <a:pt x="859324" y="2796909"/>
                          <a:pt x="93038" y="2084170"/>
                          <a:pt x="0" y="1371600"/>
                        </a:cubicBezTo>
                        <a:close/>
                      </a:path>
                      <a:path w="4514350" h="2743200" fill="none" stroke="0" extrusionOk="0">
                        <a:moveTo>
                          <a:pt x="0" y="1371600"/>
                        </a:moveTo>
                        <a:cubicBezTo>
                          <a:pt x="-16891" y="325421"/>
                          <a:pt x="1065793" y="43697"/>
                          <a:pt x="2257175" y="0"/>
                        </a:cubicBezTo>
                        <a:cubicBezTo>
                          <a:pt x="2856159" y="215429"/>
                          <a:pt x="3497492" y="134584"/>
                          <a:pt x="4514688" y="-206"/>
                        </a:cubicBezTo>
                        <a:cubicBezTo>
                          <a:pt x="4619497" y="515788"/>
                          <a:pt x="4523473" y="940794"/>
                          <a:pt x="4514350" y="1371600"/>
                        </a:cubicBezTo>
                        <a:cubicBezTo>
                          <a:pt x="4475997" y="2118271"/>
                          <a:pt x="3355253" y="2868744"/>
                          <a:pt x="2257175" y="2743200"/>
                        </a:cubicBezTo>
                        <a:cubicBezTo>
                          <a:pt x="910630" y="2897575"/>
                          <a:pt x="140534" y="2134025"/>
                          <a:pt x="0" y="13716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chemeClr val="tx1"/>
                </a:solidFill>
                <a:latin typeface="Arial" panose="020B0604020202020204" pitchFamily="34" charset="0"/>
                <a:cs typeface="Arial" panose="020B0604020202020204" pitchFamily="34" charset="0"/>
              </a:rPr>
              <a:t>Pour chaque attribut de l’AEPE, indiquez</a:t>
            </a:r>
            <a:endParaRPr lang="fr-FR" sz="1800">
              <a:solidFill>
                <a:schemeClr val="tx1"/>
              </a:solidFill>
              <a:latin typeface="Arial" panose="020B0604020202020204" pitchFamily="34" charset="0"/>
              <a:cs typeface="Arial" panose="020B0604020202020204" pitchFamily="34" charset="0"/>
            </a:endParaRPr>
          </a:p>
          <a:p>
            <a:pPr marL="203186" indent="-203186">
              <a:buSzPts val="1000"/>
              <a:buFont typeface="Calibri"/>
              <a:buAutoNum type="arabicPeriod"/>
            </a:pPr>
            <a:r>
              <a:rPr lang="fr-FR" sz="1200">
                <a:solidFill>
                  <a:schemeClr val="tx1"/>
                </a:solidFill>
                <a:latin typeface="Arial" panose="020B0604020202020204" pitchFamily="34" charset="0"/>
                <a:cs typeface="Arial" panose="020B0604020202020204" pitchFamily="34" charset="0"/>
              </a:rPr>
              <a:t>Quel indicateur est utile? </a:t>
            </a:r>
            <a:br>
              <a:rPr lang="fr-FR" sz="1200">
                <a:solidFill>
                  <a:schemeClr val="tx1"/>
                </a:solidFill>
                <a:latin typeface="Arial" panose="020B0604020202020204" pitchFamily="34" charset="0"/>
                <a:cs typeface="Arial" panose="020B0604020202020204" pitchFamily="34" charset="0"/>
              </a:rPr>
            </a:br>
            <a:r>
              <a:rPr lang="fr-FR" sz="1200" i="1">
                <a:solidFill>
                  <a:schemeClr val="tx1"/>
                </a:solidFill>
                <a:latin typeface="Arial" panose="020B0604020202020204" pitchFamily="34" charset="0"/>
                <a:cs typeface="Arial" panose="020B0604020202020204" pitchFamily="34" charset="0"/>
              </a:rPr>
              <a:t>(La fiche de la base de données des indicateurs et/ou </a:t>
            </a:r>
            <a:br>
              <a:rPr lang="fr-FR" sz="1200" i="1">
                <a:solidFill>
                  <a:schemeClr val="tx1"/>
                </a:solidFill>
                <a:latin typeface="Arial" panose="020B0604020202020204" pitchFamily="34" charset="0"/>
                <a:cs typeface="Arial" panose="020B0604020202020204" pitchFamily="34" charset="0"/>
              </a:rPr>
            </a:br>
            <a:r>
              <a:rPr lang="fr-FR" sz="1200" i="1">
                <a:solidFill>
                  <a:schemeClr val="tx1"/>
                </a:solidFill>
                <a:latin typeface="Arial" panose="020B0604020202020204" pitchFamily="34" charset="0"/>
                <a:cs typeface="Arial" panose="020B0604020202020204" pitchFamily="34" charset="0"/>
              </a:rPr>
              <a:t>les résultats du module 2 peuvent être utiles)</a:t>
            </a:r>
            <a:endParaRPr lang="fr-FR" sz="1800">
              <a:solidFill>
                <a:schemeClr val="tx1"/>
              </a:solidFill>
              <a:latin typeface="Arial" panose="020B0604020202020204" pitchFamily="34" charset="0"/>
              <a:cs typeface="Arial" panose="020B0604020202020204" pitchFamily="34" charset="0"/>
            </a:endParaRPr>
          </a:p>
          <a:p>
            <a:pPr marL="203186" indent="-203186">
              <a:buSzPts val="1000"/>
              <a:buFont typeface="Calibri"/>
              <a:buAutoNum type="arabicPeriod"/>
            </a:pPr>
            <a:r>
              <a:rPr lang="fr-FR" sz="1200">
                <a:solidFill>
                  <a:schemeClr val="tx1"/>
                </a:solidFill>
                <a:latin typeface="Arial" panose="020B0604020202020204" pitchFamily="34" charset="0"/>
                <a:cs typeface="Arial" panose="020B0604020202020204" pitchFamily="34" charset="0"/>
              </a:rPr>
              <a:t>Où ces données sont-elles collectées et/ou administrées par votre collectivité locale ou par des parties prenantes externes?</a:t>
            </a:r>
            <a:endParaRPr lang="fr-FR" sz="1800">
              <a:solidFill>
                <a:schemeClr val="tx1"/>
              </a:solidFill>
              <a:latin typeface="Arial" panose="020B0604020202020204" pitchFamily="34" charset="0"/>
              <a:cs typeface="Arial" panose="020B0604020202020204" pitchFamily="34" charset="0"/>
            </a:endParaRPr>
          </a:p>
          <a:p>
            <a:pPr marL="203186" indent="-203186">
              <a:buSzPts val="1000"/>
              <a:buFont typeface="Calibri"/>
              <a:buAutoNum type="arabicPeriod"/>
            </a:pPr>
            <a:r>
              <a:rPr lang="fr-FR" sz="1200">
                <a:solidFill>
                  <a:schemeClr val="tx1"/>
                </a:solidFill>
                <a:latin typeface="Arial" panose="020B0604020202020204" pitchFamily="34" charset="0"/>
                <a:cs typeface="Arial" panose="020B0604020202020204" pitchFamily="34" charset="0"/>
              </a:rPr>
              <a:t>Est-ce que vous et/ou votre équipe y avez actuellement accès? Quelles sont les étapes pour obtenir ces données?</a:t>
            </a:r>
            <a:endParaRPr lang="fr-FR" sz="180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4B3A0DD-6558-4757-8358-E5C340D29EAE}"/>
              </a:ext>
            </a:extLst>
          </p:cNvPr>
          <p:cNvSpPr txBox="1"/>
          <p:nvPr/>
        </p:nvSpPr>
        <p:spPr>
          <a:xfrm>
            <a:off x="681038" y="1673337"/>
            <a:ext cx="8534400" cy="461665"/>
          </a:xfrm>
          <a:prstGeom prst="rect">
            <a:avLst/>
          </a:prstGeom>
          <a:noFill/>
        </p:spPr>
        <p:txBody>
          <a:bodyPr wrap="square" lIns="91440" tIns="45720" rIns="91440" bIns="45720" rtlCol="0" anchor="t">
            <a:spAutoFit/>
          </a:bodyPr>
          <a:lstStyle/>
          <a:p>
            <a:r>
              <a:rPr lang="fr-FR" sz="1200">
                <a:latin typeface="Arial"/>
                <a:cs typeface="Arial"/>
              </a:rPr>
              <a:t>Une fiche supplémentaire est incluse, en tant qu'outil d'atelier ou de planification pour mettre en correspondance les données pertinentes avec les problématiques figurant dans le module 2.</a:t>
            </a:r>
          </a:p>
        </p:txBody>
      </p:sp>
      <p:sp>
        <p:nvSpPr>
          <p:cNvPr id="28" name="Oval 27">
            <a:hlinkClick r:id="rId4" action="ppaction://hlinksldjump"/>
            <a:extLst>
              <a:ext uri="{FF2B5EF4-FFF2-40B4-BE49-F238E27FC236}">
                <a16:creationId xmlns:a16="http://schemas.microsoft.com/office/drawing/2014/main" id="{2CAFC00E-25D5-4C0F-BA8C-9BD9EE94EB1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49A9687F-BAC8-4605-BC73-709EAC93F6C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425709BF-3700-4034-9793-2317736A24A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A88FD2F2-944D-47FC-90E9-1F615433A9D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415F1C8D-3E4E-4039-B045-03158548AFC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8" action="ppaction://hlinksldjump"/>
            <a:extLst>
              <a:ext uri="{FF2B5EF4-FFF2-40B4-BE49-F238E27FC236}">
                <a16:creationId xmlns:a16="http://schemas.microsoft.com/office/drawing/2014/main" id="{990D6440-2B73-43D9-A9BA-2E3C9FA801E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6187D214-D3E9-457E-8502-5A8EDB600F0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8DBD6E45-22C5-431D-83DC-E174734C5E1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07C711C6-0E4E-4121-ACB9-63EEB1A4EAC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9A17CCAE-04A3-4FDA-8F84-69D3CC4C0463}"/>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B60BC711-B0CD-409A-9E5E-8F16501A4D99}"/>
              </a:ext>
            </a:extLst>
          </p:cNvPr>
          <p:cNvGrpSpPr/>
          <p:nvPr/>
        </p:nvGrpSpPr>
        <p:grpSpPr>
          <a:xfrm>
            <a:off x="9597323" y="2491855"/>
            <a:ext cx="146522" cy="280390"/>
            <a:chOff x="5545138" y="625475"/>
            <a:chExt cx="1489075" cy="2849563"/>
          </a:xfrm>
        </p:grpSpPr>
        <p:sp>
          <p:nvSpPr>
            <p:cNvPr id="40" name="Freeform 117">
              <a:extLst>
                <a:ext uri="{FF2B5EF4-FFF2-40B4-BE49-F238E27FC236}">
                  <a16:creationId xmlns:a16="http://schemas.microsoft.com/office/drawing/2014/main" id="{53469159-06F5-49C0-B763-DB121C0E2C0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FCAB04A1-E193-48A3-BA93-2653A3741D4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9595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a:xfrm>
            <a:off x="681038" y="685800"/>
            <a:ext cx="8354871" cy="990600"/>
          </a:xfrm>
        </p:spPr>
        <p:txBody>
          <a:bodyPr>
            <a:normAutofit fontScale="90000"/>
          </a:bodyPr>
          <a:lstStyle/>
          <a:p>
            <a:r>
              <a:rPr lang="en-GB" sz="1400" b="0">
                <a:solidFill>
                  <a:srgbClr val="00B2E3"/>
                </a:solidFill>
              </a:rPr>
              <a:t>Fiche de diagnostic</a:t>
            </a:r>
            <a:br>
              <a:rPr lang="en-GB">
                <a:solidFill>
                  <a:srgbClr val="00B2E3"/>
                </a:solidFill>
              </a:rPr>
            </a:br>
            <a:r>
              <a:rPr lang="fr-FR">
                <a:solidFill>
                  <a:srgbClr val="00B2E3"/>
                </a:solidFill>
              </a:rPr>
              <a:t>Identifier les données disponibles localement</a:t>
            </a:r>
            <a:endParaRPr lang="en-GB" b="0">
              <a:solidFill>
                <a:srgbClr val="00B2E3"/>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fr-FR">
                <a:solidFill>
                  <a:srgbClr val="00B2E3"/>
                </a:solidFill>
              </a:rPr>
              <a:t>Module 3 - Identifier les données disponibles localement</a:t>
            </a:r>
          </a:p>
        </p:txBody>
      </p:sp>
      <p:sp>
        <p:nvSpPr>
          <p:cNvPr id="12" name="Rectangle: Rounded Corners 11">
            <a:extLst>
              <a:ext uri="{FF2B5EF4-FFF2-40B4-BE49-F238E27FC236}">
                <a16:creationId xmlns:a16="http://schemas.microsoft.com/office/drawing/2014/main" id="{EE4021BD-1591-859C-7588-49D26C53D842}"/>
              </a:ext>
            </a:extLst>
          </p:cNvPr>
          <p:cNvSpPr/>
          <p:nvPr/>
        </p:nvSpPr>
        <p:spPr>
          <a:xfrm>
            <a:off x="685799" y="1836784"/>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2" name="Slide Number Placeholder 1">
            <a:extLst>
              <a:ext uri="{FF2B5EF4-FFF2-40B4-BE49-F238E27FC236}">
                <a16:creationId xmlns:a16="http://schemas.microsoft.com/office/drawing/2014/main" id="{52C5615F-F642-C804-BCE0-A6A873FCDA6F}"/>
              </a:ext>
            </a:extLst>
          </p:cNvPr>
          <p:cNvSpPr>
            <a:spLocks noGrp="1"/>
          </p:cNvSpPr>
          <p:nvPr>
            <p:ph type="sldNum" sz="quarter" idx="12"/>
          </p:nvPr>
        </p:nvSpPr>
        <p:spPr/>
        <p:txBody>
          <a:bodyPr/>
          <a:lstStyle/>
          <a:p>
            <a:fld id="{CE97AC88-B9C7-4AEF-9990-0777AFA0136D}" type="slidenum">
              <a:rPr lang="en-US" smtClean="0"/>
              <a:t>59</a:t>
            </a:fld>
            <a:endParaRPr lang="en-US"/>
          </a:p>
        </p:txBody>
      </p:sp>
      <p:graphicFrame>
        <p:nvGraphicFramePr>
          <p:cNvPr id="5" name="Table 4">
            <a:extLst>
              <a:ext uri="{FF2B5EF4-FFF2-40B4-BE49-F238E27FC236}">
                <a16:creationId xmlns:a16="http://schemas.microsoft.com/office/drawing/2014/main" id="{552B453A-17A5-AC4C-C4D3-94CF77A1CE05}"/>
              </a:ext>
            </a:extLst>
          </p:cNvPr>
          <p:cNvGraphicFramePr>
            <a:graphicFrameLocks noGrp="1"/>
          </p:cNvGraphicFramePr>
          <p:nvPr>
            <p:extLst>
              <p:ext uri="{D42A27DB-BD31-4B8C-83A1-F6EECF244321}">
                <p14:modId xmlns:p14="http://schemas.microsoft.com/office/powerpoint/2010/main" val="2891615355"/>
              </p:ext>
            </p:extLst>
          </p:nvPr>
        </p:nvGraphicFramePr>
        <p:xfrm>
          <a:off x="681038" y="1908700"/>
          <a:ext cx="4179164" cy="4263499"/>
        </p:xfrm>
        <a:graphic>
          <a:graphicData uri="http://schemas.openxmlformats.org/drawingml/2006/table">
            <a:tbl>
              <a:tblPr firstRow="1" bandRow="1">
                <a:tableStyleId>{5C22544A-7EE6-4342-B048-85BDC9FD1C3A}</a:tableStyleId>
              </a:tblPr>
              <a:tblGrid>
                <a:gridCol w="2089582">
                  <a:extLst>
                    <a:ext uri="{9D8B030D-6E8A-4147-A177-3AD203B41FA5}">
                      <a16:colId xmlns:a16="http://schemas.microsoft.com/office/drawing/2014/main" val="3502882387"/>
                    </a:ext>
                  </a:extLst>
                </a:gridCol>
                <a:gridCol w="2089582">
                  <a:extLst>
                    <a:ext uri="{9D8B030D-6E8A-4147-A177-3AD203B41FA5}">
                      <a16:colId xmlns:a16="http://schemas.microsoft.com/office/drawing/2014/main" val="1668967503"/>
                    </a:ext>
                  </a:extLst>
                </a:gridCol>
              </a:tblGrid>
              <a:tr h="1301029">
                <a:tc>
                  <a:txBody>
                    <a:bodyPr/>
                    <a:lstStyle/>
                    <a:p>
                      <a:pPr algn="ctr"/>
                      <a:r>
                        <a:rPr lang="fr-FR" sz="1400">
                          <a:solidFill>
                            <a:schemeClr val="accent1"/>
                          </a:solidFill>
                          <a:latin typeface="Arial" panose="020B0604020202020204" pitchFamily="34" charset="0"/>
                          <a:cs typeface="Arial" panose="020B0604020202020204" pitchFamily="34" charset="0"/>
                        </a:rPr>
                        <a:t>Quelles sont les données quantitatives que vous recueillez ou auxquelles vous avez accès?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accent1"/>
                          </a:solidFill>
                          <a:latin typeface="Arial" panose="020B0604020202020204" pitchFamily="34" charset="0"/>
                          <a:cs typeface="Arial" panose="020B0604020202020204" pitchFamily="34" charset="0"/>
                        </a:rPr>
                        <a:t>Où ces données sont-elles conservées dans votre administration?</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493745">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6" name="Rectangle: Rounded Corners 5">
            <a:extLst>
              <a:ext uri="{FF2B5EF4-FFF2-40B4-BE49-F238E27FC236}">
                <a16:creationId xmlns:a16="http://schemas.microsoft.com/office/drawing/2014/main" id="{5F69BF19-6060-CAF0-F76F-5FB09A97F6F5}"/>
              </a:ext>
            </a:extLst>
          </p:cNvPr>
          <p:cNvSpPr/>
          <p:nvPr/>
        </p:nvSpPr>
        <p:spPr>
          <a:xfrm>
            <a:off x="5016543" y="1846433"/>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aphicFrame>
        <p:nvGraphicFramePr>
          <p:cNvPr id="7" name="Table 6">
            <a:extLst>
              <a:ext uri="{FF2B5EF4-FFF2-40B4-BE49-F238E27FC236}">
                <a16:creationId xmlns:a16="http://schemas.microsoft.com/office/drawing/2014/main" id="{880FF336-8FE5-2A89-D58B-E6BB5260D8D6}"/>
              </a:ext>
            </a:extLst>
          </p:cNvPr>
          <p:cNvGraphicFramePr>
            <a:graphicFrameLocks noGrp="1"/>
          </p:cNvGraphicFramePr>
          <p:nvPr>
            <p:extLst>
              <p:ext uri="{D42A27DB-BD31-4B8C-83A1-F6EECF244321}">
                <p14:modId xmlns:p14="http://schemas.microsoft.com/office/powerpoint/2010/main" val="1967748478"/>
              </p:ext>
            </p:extLst>
          </p:nvPr>
        </p:nvGraphicFramePr>
        <p:xfrm>
          <a:off x="5016543" y="1918349"/>
          <a:ext cx="4179164" cy="4268460"/>
        </p:xfrm>
        <a:graphic>
          <a:graphicData uri="http://schemas.openxmlformats.org/drawingml/2006/table">
            <a:tbl>
              <a:tblPr firstRow="1" bandRow="1">
                <a:tableStyleId>{5C22544A-7EE6-4342-B048-85BDC9FD1C3A}</a:tableStyleId>
              </a:tblPr>
              <a:tblGrid>
                <a:gridCol w="2089582">
                  <a:extLst>
                    <a:ext uri="{9D8B030D-6E8A-4147-A177-3AD203B41FA5}">
                      <a16:colId xmlns:a16="http://schemas.microsoft.com/office/drawing/2014/main" val="3502882387"/>
                    </a:ext>
                  </a:extLst>
                </a:gridCol>
                <a:gridCol w="2089582">
                  <a:extLst>
                    <a:ext uri="{9D8B030D-6E8A-4147-A177-3AD203B41FA5}">
                      <a16:colId xmlns:a16="http://schemas.microsoft.com/office/drawing/2014/main" val="1668967503"/>
                    </a:ext>
                  </a:extLst>
                </a:gridCol>
              </a:tblGrid>
              <a:tr h="1341224">
                <a:tc>
                  <a:txBody>
                    <a:bodyPr/>
                    <a:lstStyle/>
                    <a:p>
                      <a:pPr algn="ctr"/>
                      <a:r>
                        <a:rPr lang="fr-FR" sz="1400">
                          <a:solidFill>
                            <a:schemeClr val="accent1"/>
                          </a:solidFill>
                          <a:latin typeface="Arial" panose="020B0604020202020204" pitchFamily="34" charset="0"/>
                          <a:cs typeface="Arial" panose="020B0604020202020204" pitchFamily="34" charset="0"/>
                        </a:rPr>
                        <a:t>Quelles sont les données quantitatives que vous ne collectez pas ou auxquelles vous n'avez pas accès?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accent1"/>
                          </a:solidFill>
                          <a:latin typeface="Arial" panose="020B0604020202020204" pitchFamily="34" charset="0"/>
                          <a:cs typeface="Arial" panose="020B0604020202020204" pitchFamily="34" charset="0"/>
                        </a:rPr>
                        <a:t>Quelles sources de données pouvez-vous utiliser à partir de l'outil?</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482810">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30" name="Oval 29">
            <a:hlinkClick r:id="rId3" action="ppaction://hlinksldjump"/>
            <a:extLst>
              <a:ext uri="{FF2B5EF4-FFF2-40B4-BE49-F238E27FC236}">
                <a16:creationId xmlns:a16="http://schemas.microsoft.com/office/drawing/2014/main" id="{60BEF9FC-7F71-4E73-8A8A-E650B92052E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711E49EB-0F85-4447-87A7-56A93505EF60}"/>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515FD3DE-009F-4E52-A334-4CEFB4D604F2}"/>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CA56DC32-0726-4CBA-A2F7-A0ACDDF3E58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B242A44F-BAFC-428C-9C9A-E597725E992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1D2020AF-AE46-480F-80B4-39C5F81A745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8F8FCCDC-91C3-4591-AF0A-2F7C80FE3317}"/>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704DC9CE-F45B-4693-9D95-CA7627BFF89F}"/>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DC8F9130-E3DB-4A60-A452-9D8C11F851D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7C77A9DD-EED1-4C2F-8D3E-F4B3603E5E28}"/>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C9F0A81-8978-43E0-82AB-52E96F2E876A}"/>
              </a:ext>
            </a:extLst>
          </p:cNvPr>
          <p:cNvGrpSpPr/>
          <p:nvPr/>
        </p:nvGrpSpPr>
        <p:grpSpPr>
          <a:xfrm>
            <a:off x="9597323" y="2491855"/>
            <a:ext cx="146522" cy="280390"/>
            <a:chOff x="5545138" y="625475"/>
            <a:chExt cx="1489075" cy="2849563"/>
          </a:xfrm>
        </p:grpSpPr>
        <p:sp>
          <p:nvSpPr>
            <p:cNvPr id="41" name="Freeform 117">
              <a:extLst>
                <a:ext uri="{FF2B5EF4-FFF2-40B4-BE49-F238E27FC236}">
                  <a16:creationId xmlns:a16="http://schemas.microsoft.com/office/drawing/2014/main" id="{B26751F6-96E1-4102-B069-72F2A9037BD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420105F3-BC6A-4F3C-B84A-D26B19E7EB9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E5D5E82D-460B-44CF-902E-EAFEBF0185F6}"/>
              </a:ext>
            </a:extLst>
          </p:cNvPr>
          <p:cNvSpPr/>
          <p:nvPr/>
        </p:nvSpPr>
        <p:spPr>
          <a:xfrm>
            <a:off x="685800" y="6186836"/>
            <a:ext cx="1679028" cy="488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89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14"/>
          </p:nvPr>
        </p:nvSpPr>
        <p:spPr>
          <a:prstGeom prst="roundRect">
            <a:avLst>
              <a:gd name="adj" fmla="val 3041"/>
            </a:avLst>
          </a:prstGeom>
          <a:solidFill>
            <a:schemeClr val="bg1">
              <a:lumMod val="95000"/>
            </a:schemeClr>
          </a:solidFill>
        </p:spPr>
        <p:txBody>
          <a:bodyPr>
            <a:normAutofit/>
          </a:bodyPr>
          <a:lstStyle/>
          <a:p>
            <a:pPr marL="0" indent="0">
              <a:spcBef>
                <a:spcPts val="0"/>
              </a:spcBef>
              <a:buClr>
                <a:schemeClr val="accent6"/>
              </a:buClr>
              <a:buSzPts val="1000"/>
            </a:pPr>
            <a:r>
              <a:rPr lang="en-US" sz="1200" err="1">
                <a:solidFill>
                  <a:schemeClr val="accent6"/>
                </a:solidFill>
              </a:rPr>
              <a:t>Objectifs</a:t>
            </a:r>
            <a:r>
              <a:rPr lang="en-US" sz="1200">
                <a:solidFill>
                  <a:schemeClr val="accent6"/>
                </a:solidFill>
              </a:rPr>
              <a:t> de </a:t>
            </a:r>
            <a:r>
              <a:rPr lang="en-US" sz="1200" err="1">
                <a:solidFill>
                  <a:schemeClr val="accent6"/>
                </a:solidFill>
              </a:rPr>
              <a:t>l'introduction</a:t>
            </a:r>
            <a:endParaRPr lang="en-US" sz="1100"/>
          </a:p>
          <a:p>
            <a:pPr marL="285750" indent="-285750">
              <a:buFont typeface="Arial" panose="020B0604020202020204" pitchFamily="34" charset="0"/>
              <a:buChar char="•"/>
            </a:pPr>
            <a:r>
              <a:rPr lang="fr-FR" sz="1200" b="0">
                <a:solidFill>
                  <a:schemeClr val="accent6"/>
                </a:solidFill>
              </a:rPr>
              <a:t>Comprendre ce qu'est le cadre commun de présentation des rapports et comment le pilier AEPE s'inscrit dans le CRF</a:t>
            </a:r>
          </a:p>
          <a:p>
            <a:pPr marL="285750" indent="-285750">
              <a:buFont typeface="Arial" panose="020B0604020202020204" pitchFamily="34" charset="0"/>
              <a:buChar char="•"/>
            </a:pPr>
            <a:r>
              <a:rPr lang="fr-FR" sz="1200" b="0">
                <a:solidFill>
                  <a:schemeClr val="accent6"/>
                </a:solidFill>
              </a:rPr>
              <a:t>Comprendre ce qu'est l’AEPE et ses trois principaux attributs</a:t>
            </a:r>
          </a:p>
          <a:p>
            <a:pPr marL="285750" indent="-285750">
              <a:buFont typeface="Arial" panose="020B0604020202020204" pitchFamily="34" charset="0"/>
              <a:buChar char="•"/>
            </a:pPr>
            <a:r>
              <a:rPr lang="fr-FR" sz="1200" b="0">
                <a:solidFill>
                  <a:schemeClr val="accent6"/>
                </a:solidFill>
              </a:rPr>
              <a:t>Apprendre à naviguer dans la boîte à outils et à utiliser les fiches de diagnostic</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00000"/>
              </a:lnSpc>
            </a:pPr>
            <a:r>
              <a:rPr lang="fr-FR" sz="1200" b="0">
                <a:solidFill>
                  <a:schemeClr val="bg1"/>
                </a:solidFill>
              </a:rPr>
              <a:t>Cette boîte à outils présente tout d’abord ce qu'est l'AEPE et définit ses trois piliers: une énergie fiable, durable et abordable. </a:t>
            </a:r>
          </a:p>
          <a:p>
            <a:pPr>
              <a:lnSpc>
                <a:spcPct val="100000"/>
              </a:lnSpc>
            </a:pPr>
            <a:r>
              <a:rPr lang="fr-FR" sz="1200" b="0">
                <a:solidFill>
                  <a:schemeClr val="bg1"/>
                </a:solidFill>
              </a:rPr>
              <a:t>Elle détaille également les objectifs concernant l’AEPE et l’engagement des signataires de la GCoM à établir leur rapport au titre du cadre commun de présentation des rapports, en donnant une vue d'ensemble et une explication de ce qu’est le pilier "accès à l'énergie et précarité énergétique" (PAEPE).</a:t>
            </a:r>
          </a:p>
        </p:txBody>
      </p:sp>
      <p:sp>
        <p:nvSpPr>
          <p:cNvPr id="6" name="Slide Number Placeholder 5">
            <a:extLst>
              <a:ext uri="{FF2B5EF4-FFF2-40B4-BE49-F238E27FC236}">
                <a16:creationId xmlns:a16="http://schemas.microsoft.com/office/drawing/2014/main" id="{98F75FE3-D730-D818-DFA7-9DB8C3B17BCC}"/>
              </a:ext>
            </a:extLst>
          </p:cNvPr>
          <p:cNvSpPr>
            <a:spLocks noGrp="1"/>
          </p:cNvSpPr>
          <p:nvPr>
            <p:ph type="sldNum" sz="quarter" idx="12"/>
          </p:nvPr>
        </p:nvSpPr>
        <p:spPr/>
        <p:txBody>
          <a:bodyPr/>
          <a:lstStyle/>
          <a:p>
            <a:fld id="{CE97AC88-B9C7-4AEF-9990-0777AFA0136D}" type="slidenum">
              <a:rPr lang="en-US" smtClean="0"/>
              <a:t>6</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sz="2400" b="0"/>
              <a:t>Aperçu du module</a:t>
            </a:r>
            <a:br>
              <a:rPr lang="en-GB"/>
            </a:br>
            <a:r>
              <a:rPr lang="en-GB"/>
              <a:t>Introduction</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3"/>
          </p:nvPr>
        </p:nvSpPr>
        <p:spPr/>
        <p:txBody>
          <a:bodyPr>
            <a:normAutofit/>
          </a:bodyPr>
          <a:lstStyle/>
          <a:p>
            <a:r>
              <a:rPr lang="en-GB">
                <a:solidFill>
                  <a:schemeClr val="accent6"/>
                </a:solidFill>
              </a:rPr>
              <a:t>Introdução</a:t>
            </a:r>
          </a:p>
        </p:txBody>
      </p:sp>
      <p:sp>
        <p:nvSpPr>
          <p:cNvPr id="9" name="Oval 8">
            <a:hlinkClick r:id="rId3" action="ppaction://hlinksldjump"/>
            <a:extLst>
              <a:ext uri="{FF2B5EF4-FFF2-40B4-BE49-F238E27FC236}">
                <a16:creationId xmlns:a16="http://schemas.microsoft.com/office/drawing/2014/main" id="{068E370E-9F0B-4565-A3C7-C7B05D2AE46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11" name="Group 10">
            <a:extLst>
              <a:ext uri="{FF2B5EF4-FFF2-40B4-BE49-F238E27FC236}">
                <a16:creationId xmlns:a16="http://schemas.microsoft.com/office/drawing/2014/main" id="{EC85F9BC-BB13-4134-9873-1C4D1DF44DD8}"/>
              </a:ext>
            </a:extLst>
          </p:cNvPr>
          <p:cNvGrpSpPr/>
          <p:nvPr/>
        </p:nvGrpSpPr>
        <p:grpSpPr>
          <a:xfrm>
            <a:off x="9597323" y="745110"/>
            <a:ext cx="146522" cy="280390"/>
            <a:chOff x="5545138" y="625475"/>
            <a:chExt cx="1489075" cy="2849563"/>
          </a:xfrm>
        </p:grpSpPr>
        <p:sp>
          <p:nvSpPr>
            <p:cNvPr id="12" name="Freeform 117">
              <a:extLst>
                <a:ext uri="{FF2B5EF4-FFF2-40B4-BE49-F238E27FC236}">
                  <a16:creationId xmlns:a16="http://schemas.microsoft.com/office/drawing/2014/main" id="{9EDBFF38-610E-4224-BBF6-E68AF997D3F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F509D8AB-1906-41A2-9373-2D46070786F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4341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a:xfrm>
            <a:off x="685799" y="685800"/>
            <a:ext cx="8885679" cy="2387600"/>
          </a:xfrm>
        </p:spPr>
        <p:txBody>
          <a:bodyPr>
            <a:normAutofit fontScale="90000"/>
          </a:bodyPr>
          <a:lstStyle/>
          <a:p>
            <a:r>
              <a:rPr lang="en-GB" b="0"/>
              <a:t>Module 4</a:t>
            </a:r>
            <a:br>
              <a:rPr lang="en-GB"/>
            </a:br>
            <a:r>
              <a:rPr lang="fr-FR" spc="-100"/>
              <a:t>Élaborer une base de référence de l’AEPE</a:t>
            </a:r>
            <a:endParaRPr lang="en-GB" spc="-100"/>
          </a:p>
        </p:txBody>
      </p:sp>
      <p:sp>
        <p:nvSpPr>
          <p:cNvPr id="5" name="Subtitle 4">
            <a:extLst>
              <a:ext uri="{FF2B5EF4-FFF2-40B4-BE49-F238E27FC236}">
                <a16:creationId xmlns:a16="http://schemas.microsoft.com/office/drawing/2014/main" id="{70CDC75D-E4D7-DB2F-CEEE-640187BFC5BA}"/>
              </a:ext>
            </a:extLst>
          </p:cNvPr>
          <p:cNvSpPr>
            <a:spLocks noGrp="1"/>
          </p:cNvSpPr>
          <p:nvPr>
            <p:ph type="subTitle" idx="1"/>
          </p:nvPr>
        </p:nvSpPr>
        <p:spPr/>
        <p:txBody>
          <a:bodyPr/>
          <a:lstStyle/>
          <a:p>
            <a:endParaRPr lang="en-GB"/>
          </a:p>
        </p:txBody>
      </p:sp>
      <p:sp>
        <p:nvSpPr>
          <p:cNvPr id="2" name="Slide Number Placeholder 1">
            <a:extLst>
              <a:ext uri="{FF2B5EF4-FFF2-40B4-BE49-F238E27FC236}">
                <a16:creationId xmlns:a16="http://schemas.microsoft.com/office/drawing/2014/main" id="{47985A8A-66E3-9A99-7619-B3DDBB3BB28A}"/>
              </a:ext>
            </a:extLst>
          </p:cNvPr>
          <p:cNvSpPr>
            <a:spLocks noGrp="1"/>
          </p:cNvSpPr>
          <p:nvPr>
            <p:ph type="sldNum" sz="quarter" idx="12"/>
          </p:nvPr>
        </p:nvSpPr>
        <p:spPr/>
        <p:txBody>
          <a:bodyPr/>
          <a:lstStyle/>
          <a:p>
            <a:fld id="{CE97AC88-B9C7-4AEF-9990-0777AFA0136D}" type="slidenum">
              <a:rPr lang="en-US" smtClean="0"/>
              <a:t>60</a:t>
            </a:fld>
            <a:endParaRPr lang="en-US"/>
          </a:p>
        </p:txBody>
      </p:sp>
      <p:grpSp>
        <p:nvGrpSpPr>
          <p:cNvPr id="3" name="Group 2">
            <a:extLst>
              <a:ext uri="{FF2B5EF4-FFF2-40B4-BE49-F238E27FC236}">
                <a16:creationId xmlns:a16="http://schemas.microsoft.com/office/drawing/2014/main" id="{D11D37FE-D3A7-B47A-8E58-0099F5F8539F}"/>
              </a:ext>
            </a:extLst>
          </p:cNvPr>
          <p:cNvGrpSpPr/>
          <p:nvPr/>
        </p:nvGrpSpPr>
        <p:grpSpPr>
          <a:xfrm>
            <a:off x="4809492" y="4117170"/>
            <a:ext cx="4070971" cy="2536437"/>
            <a:chOff x="5653088" y="3806826"/>
            <a:chExt cx="1019174" cy="635001"/>
          </a:xfrm>
        </p:grpSpPr>
        <p:sp>
          <p:nvSpPr>
            <p:cNvPr id="6" name="Freeform 2050">
              <a:extLst>
                <a:ext uri="{FF2B5EF4-FFF2-40B4-BE49-F238E27FC236}">
                  <a16:creationId xmlns:a16="http://schemas.microsoft.com/office/drawing/2014/main" id="{D5E05CBC-AE7A-0B4C-6FEA-23B99C38143D}"/>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051">
              <a:extLst>
                <a:ext uri="{FF2B5EF4-FFF2-40B4-BE49-F238E27FC236}">
                  <a16:creationId xmlns:a16="http://schemas.microsoft.com/office/drawing/2014/main" id="{54472140-E3A5-72C4-8CBC-D2E02CCBCD8F}"/>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052">
              <a:extLst>
                <a:ext uri="{FF2B5EF4-FFF2-40B4-BE49-F238E27FC236}">
                  <a16:creationId xmlns:a16="http://schemas.microsoft.com/office/drawing/2014/main" id="{9C3B789B-9855-8C03-88CE-362B3B0A1FC4}"/>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53">
              <a:extLst>
                <a:ext uri="{FF2B5EF4-FFF2-40B4-BE49-F238E27FC236}">
                  <a16:creationId xmlns:a16="http://schemas.microsoft.com/office/drawing/2014/main" id="{FDF2C138-E66E-3B30-A6CE-5F55D9B10DCA}"/>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054">
              <a:extLst>
                <a:ext uri="{FF2B5EF4-FFF2-40B4-BE49-F238E27FC236}">
                  <a16:creationId xmlns:a16="http://schemas.microsoft.com/office/drawing/2014/main" id="{D97FA822-261D-6E58-D144-749D3B4D00F3}"/>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55">
              <a:extLst>
                <a:ext uri="{FF2B5EF4-FFF2-40B4-BE49-F238E27FC236}">
                  <a16:creationId xmlns:a16="http://schemas.microsoft.com/office/drawing/2014/main" id="{54D9ECF9-3892-024F-A3DD-C8D22617F965}"/>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56">
              <a:extLst>
                <a:ext uri="{FF2B5EF4-FFF2-40B4-BE49-F238E27FC236}">
                  <a16:creationId xmlns:a16="http://schemas.microsoft.com/office/drawing/2014/main" id="{63CDDB7D-4972-7367-F32A-CD4B5DF5788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57">
              <a:extLst>
                <a:ext uri="{FF2B5EF4-FFF2-40B4-BE49-F238E27FC236}">
                  <a16:creationId xmlns:a16="http://schemas.microsoft.com/office/drawing/2014/main" id="{0E074A6B-8211-F1CD-4211-555288379E7B}"/>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58">
              <a:extLst>
                <a:ext uri="{FF2B5EF4-FFF2-40B4-BE49-F238E27FC236}">
                  <a16:creationId xmlns:a16="http://schemas.microsoft.com/office/drawing/2014/main" id="{D660F564-9FC4-69F7-0D7E-CFD79286D914}"/>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59">
              <a:extLst>
                <a:ext uri="{FF2B5EF4-FFF2-40B4-BE49-F238E27FC236}">
                  <a16:creationId xmlns:a16="http://schemas.microsoft.com/office/drawing/2014/main" id="{0B5BF35C-C991-7FCE-8A2B-85D24EFC54AC}"/>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60">
              <a:extLst>
                <a:ext uri="{FF2B5EF4-FFF2-40B4-BE49-F238E27FC236}">
                  <a16:creationId xmlns:a16="http://schemas.microsoft.com/office/drawing/2014/main" id="{0A746C6E-E41F-3FE8-29FC-F601B4D7CE33}"/>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61">
              <a:extLst>
                <a:ext uri="{FF2B5EF4-FFF2-40B4-BE49-F238E27FC236}">
                  <a16:creationId xmlns:a16="http://schemas.microsoft.com/office/drawing/2014/main" id="{8828CD8A-7F9C-7A5D-8187-4767E71766F4}"/>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62">
              <a:extLst>
                <a:ext uri="{FF2B5EF4-FFF2-40B4-BE49-F238E27FC236}">
                  <a16:creationId xmlns:a16="http://schemas.microsoft.com/office/drawing/2014/main" id="{361C4538-12D0-3BC2-3E10-E216696A217F}"/>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63">
              <a:extLst>
                <a:ext uri="{FF2B5EF4-FFF2-40B4-BE49-F238E27FC236}">
                  <a16:creationId xmlns:a16="http://schemas.microsoft.com/office/drawing/2014/main" id="{8ADC12F9-DCE1-6A0F-F10D-0A3F6863FA4A}"/>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64">
              <a:extLst>
                <a:ext uri="{FF2B5EF4-FFF2-40B4-BE49-F238E27FC236}">
                  <a16:creationId xmlns:a16="http://schemas.microsoft.com/office/drawing/2014/main" id="{E9569BB2-C69D-ACD9-004F-AFE696EF40A8}"/>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65">
              <a:extLst>
                <a:ext uri="{FF2B5EF4-FFF2-40B4-BE49-F238E27FC236}">
                  <a16:creationId xmlns:a16="http://schemas.microsoft.com/office/drawing/2014/main" id="{D99625D2-CE25-1F57-CEE4-0BF8D3CB4E0B}"/>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25">
              <a:extLst>
                <a:ext uri="{FF2B5EF4-FFF2-40B4-BE49-F238E27FC236}">
                  <a16:creationId xmlns:a16="http://schemas.microsoft.com/office/drawing/2014/main" id="{7D6F3B8A-E77D-2394-2F34-3562E17F3383}"/>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Oval 32">
            <a:hlinkClick r:id="rId2" action="ppaction://hlinksldjump"/>
            <a:extLst>
              <a:ext uri="{FF2B5EF4-FFF2-40B4-BE49-F238E27FC236}">
                <a16:creationId xmlns:a16="http://schemas.microsoft.com/office/drawing/2014/main" id="{D6B2009E-0718-413A-AEB2-E04FEC8ED4C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550244DC-594E-4C09-BD60-62C4B4A041A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2" action="ppaction://hlinksldjump"/>
            <a:extLst>
              <a:ext uri="{FF2B5EF4-FFF2-40B4-BE49-F238E27FC236}">
                <a16:creationId xmlns:a16="http://schemas.microsoft.com/office/drawing/2014/main" id="{B3CB969B-036D-498F-B044-2DCC571EF1E4}"/>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4" action="ppaction://hlinksldjump"/>
            <a:extLst>
              <a:ext uri="{FF2B5EF4-FFF2-40B4-BE49-F238E27FC236}">
                <a16:creationId xmlns:a16="http://schemas.microsoft.com/office/drawing/2014/main" id="{CAF27CBC-0BD5-47CC-9F7B-E0D0B28C58C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86477D82-848E-4F77-B7D3-FC9BD72D836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CBF7159F-6F71-4E6D-AF7D-CAA05D94033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7" action="ppaction://hlinksldjump"/>
            <a:extLst>
              <a:ext uri="{FF2B5EF4-FFF2-40B4-BE49-F238E27FC236}">
                <a16:creationId xmlns:a16="http://schemas.microsoft.com/office/drawing/2014/main" id="{62EAD5DA-01AD-45C3-B7E3-22F5E55B73E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E7E3E44A-9625-445F-8077-2612107499C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1912DAD1-008D-47E5-9544-2D53DC8BC06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80B40060-FA3B-4EF2-833F-29F6DA64B8B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16FB6E90-639F-43E4-AB30-2602D1582DA0}"/>
              </a:ext>
            </a:extLst>
          </p:cNvPr>
          <p:cNvGrpSpPr/>
          <p:nvPr/>
        </p:nvGrpSpPr>
        <p:grpSpPr>
          <a:xfrm>
            <a:off x="9597323" y="3065434"/>
            <a:ext cx="146522" cy="280390"/>
            <a:chOff x="5545138" y="625475"/>
            <a:chExt cx="1489075" cy="2849563"/>
          </a:xfrm>
        </p:grpSpPr>
        <p:sp>
          <p:nvSpPr>
            <p:cNvPr id="44" name="Freeform 117">
              <a:extLst>
                <a:ext uri="{FF2B5EF4-FFF2-40B4-BE49-F238E27FC236}">
                  <a16:creationId xmlns:a16="http://schemas.microsoft.com/office/drawing/2014/main" id="{FD9295A9-3F4A-4A23-BE58-AC38981E1C9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51105CDF-8033-42F7-A3AD-017E3BE01B0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8640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
              <a:t>Élaborer une base de référence de l’AEPE</a:t>
            </a:r>
            <a:endParaRPr lang="en-GB"/>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lstStyle/>
          <a:p>
            <a:r>
              <a:rPr lang="fr-FR"/>
              <a:t>Module 4 - Élaborer une base de référence de l’AEPE</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73890" y="1836145"/>
            <a:ext cx="4026386" cy="4510087"/>
          </a:xfrm>
          <a:prstGeom prst="roundRect">
            <a:avLst>
              <a:gd name="adj" fmla="val 2406"/>
            </a:avLst>
          </a:prstGeom>
          <a:noFill/>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38842"/>
                </a:solidFill>
                <a:effectLst/>
                <a:uLnTx/>
                <a:uFillTx/>
                <a:latin typeface="Arial" panose="020B0604020202020204" pitchFamily="34" charset="0"/>
                <a:ea typeface="+mn-ea"/>
                <a:cs typeface="Arial" panose="020B0604020202020204" pitchFamily="34" charset="0"/>
              </a:rPr>
              <a:t>Objectifs du module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38842"/>
                </a:solidFill>
                <a:effectLst/>
                <a:uLnTx/>
                <a:uFillTx/>
                <a:latin typeface="Arial" panose="020B0604020202020204" pitchFamily="34" charset="0"/>
                <a:ea typeface="+mn-ea"/>
                <a:cs typeface="Arial" panose="020B0604020202020204" pitchFamily="34" charset="0"/>
              </a:rPr>
              <a:t>Définir l’AEPE afin que le concept soit facile à communiquer et à comprendre par les différentes parties prenantes de votre collectivité locale</a:t>
            </a:r>
          </a:p>
        </p:txBody>
      </p:sp>
      <p:sp>
        <p:nvSpPr>
          <p:cNvPr id="2" name="Slide Number Placeholder 1">
            <a:extLst>
              <a:ext uri="{FF2B5EF4-FFF2-40B4-BE49-F238E27FC236}">
                <a16:creationId xmlns:a16="http://schemas.microsoft.com/office/drawing/2014/main" id="{0D2DAEC8-286F-8688-1FCD-CA42B4EF7756}"/>
              </a:ext>
            </a:extLst>
          </p:cNvPr>
          <p:cNvSpPr>
            <a:spLocks noGrp="1"/>
          </p:cNvSpPr>
          <p:nvPr>
            <p:ph type="sldNum" sz="quarter" idx="12"/>
          </p:nvPr>
        </p:nvSpPr>
        <p:spPr/>
        <p:txBody>
          <a:bodyPr/>
          <a:lstStyle/>
          <a:p>
            <a:fld id="{CE97AC88-B9C7-4AEF-9990-0777AFA0136D}" type="slidenum">
              <a:rPr lang="en-US" smtClean="0"/>
              <a:t>61</a:t>
            </a:fld>
            <a:endParaRPr lang="en-US"/>
          </a:p>
        </p:txBody>
      </p:sp>
      <p:sp>
        <p:nvSpPr>
          <p:cNvPr id="11" name="Content Placeholder 1">
            <a:extLst>
              <a:ext uri="{FF2B5EF4-FFF2-40B4-BE49-F238E27FC236}">
                <a16:creationId xmlns:a16="http://schemas.microsoft.com/office/drawing/2014/main" id="{1689E437-0418-9986-3AE8-61C971DD2633}"/>
              </a:ext>
            </a:extLst>
          </p:cNvPr>
          <p:cNvSpPr txBox="1">
            <a:spLocks/>
          </p:cNvSpPr>
          <p:nvPr/>
        </p:nvSpPr>
        <p:spPr>
          <a:xfrm>
            <a:off x="685801" y="1828800"/>
            <a:ext cx="3962399" cy="434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lumMod val="20000"/>
                    <a:lumOff val="8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lt1"/>
              </a:buClr>
              <a:buSzPts val="1000"/>
            </a:pPr>
            <a:r>
              <a:rPr lang="fr-FR" sz="1200" b="0">
                <a:solidFill>
                  <a:schemeClr val="bg1"/>
                </a:solidFill>
              </a:rPr>
              <a:t>Les modules </a:t>
            </a:r>
            <a:r>
              <a:rPr lang="fr-FR" sz="1200" b="0" u="sng">
                <a:solidFill>
                  <a:schemeClr val="bg1"/>
                </a:solidFill>
                <a:hlinkClick r:id="rId3" action="ppaction://hlinksldjump">
                  <a:extLst>
                    <a:ext uri="{A12FA001-AC4F-418D-AE19-62706E023703}">
                      <ahyp:hlinkClr xmlns:ahyp="http://schemas.microsoft.com/office/drawing/2018/hyperlinkcolor" val="tx"/>
                    </a:ext>
                  </a:extLst>
                </a:hlinkClick>
              </a:rPr>
              <a:t>2 </a:t>
            </a:r>
            <a:r>
              <a:rPr lang="fr-FR" sz="1200" b="0">
                <a:solidFill>
                  <a:schemeClr val="bg1"/>
                </a:solidFill>
              </a:rPr>
              <a:t>et </a:t>
            </a:r>
            <a:r>
              <a:rPr lang="fr-FR" sz="1200" b="0" u="sng">
                <a:solidFill>
                  <a:schemeClr val="bg1"/>
                </a:solidFill>
                <a:hlinkClick r:id="rId4" action="ppaction://hlinksldjump">
                  <a:extLst>
                    <a:ext uri="{A12FA001-AC4F-418D-AE19-62706E023703}">
                      <ahyp:hlinkClr xmlns:ahyp="http://schemas.microsoft.com/office/drawing/2018/hyperlinkcolor" val="tx"/>
                    </a:ext>
                  </a:extLst>
                </a:hlinkClick>
              </a:rPr>
              <a:t>3 présentent </a:t>
            </a:r>
            <a:r>
              <a:rPr lang="fr-FR" sz="1200" b="0">
                <a:solidFill>
                  <a:schemeClr val="bg1"/>
                </a:solidFill>
              </a:rPr>
              <a:t>différentes perspectives sur l’AEPE et permettent aux villes et aux collectivités locales d’approfondir leur compréhension des questions contextuelles.</a:t>
            </a:r>
            <a:endParaRPr lang="fr-FR" sz="1800" b="0">
              <a:solidFill>
                <a:schemeClr val="bg1"/>
              </a:solidFill>
            </a:endParaRPr>
          </a:p>
          <a:p>
            <a:pPr>
              <a:lnSpc>
                <a:spcPct val="120000"/>
              </a:lnSpc>
              <a:spcBef>
                <a:spcPts val="900"/>
              </a:spcBef>
              <a:buClr>
                <a:schemeClr val="lt1"/>
              </a:buClr>
              <a:buSzPts val="1000"/>
            </a:pPr>
            <a:r>
              <a:rPr lang="fr-FR" sz="1200" b="0">
                <a:solidFill>
                  <a:schemeClr val="bg1"/>
                </a:solidFill>
              </a:rPr>
              <a:t>Il est important d’élaborer et de comprendre la base de référence de l’AEPE spécifique à votre collectivité locale, car cette base présentera le contexte local de l'accès à l'énergie et de la précarité énergétique. Elle permet de comparer ‘’l'avant" et ‘’l’après". Cette première étape permettra de planifier des mesures appropriées à votre collectivité locale.</a:t>
            </a:r>
            <a:endParaRPr lang="fr-FR" sz="1800" b="0">
              <a:solidFill>
                <a:schemeClr val="bg1"/>
              </a:solidFill>
            </a:endParaRPr>
          </a:p>
        </p:txBody>
      </p:sp>
      <p:sp>
        <p:nvSpPr>
          <p:cNvPr id="17" name="Oval 16">
            <a:hlinkClick r:id="rId5" action="ppaction://hlinksldjump"/>
            <a:extLst>
              <a:ext uri="{FF2B5EF4-FFF2-40B4-BE49-F238E27FC236}">
                <a16:creationId xmlns:a16="http://schemas.microsoft.com/office/drawing/2014/main" id="{4DE4A73E-942C-4579-ACC3-4A992E24793F}"/>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3" action="ppaction://hlinksldjump"/>
            <a:extLst>
              <a:ext uri="{FF2B5EF4-FFF2-40B4-BE49-F238E27FC236}">
                <a16:creationId xmlns:a16="http://schemas.microsoft.com/office/drawing/2014/main" id="{AB6B1F5B-DAB8-4C74-829B-12DD37AA0F3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35C625AF-44EC-4975-974A-91E9AD4E636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21E06C64-7B6E-4F9A-B06C-B5BF9E43892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4" action="ppaction://hlinksldjump"/>
            <a:extLst>
              <a:ext uri="{FF2B5EF4-FFF2-40B4-BE49-F238E27FC236}">
                <a16:creationId xmlns:a16="http://schemas.microsoft.com/office/drawing/2014/main" id="{8EA8DF22-56B2-4FA9-8B43-47A4040D169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7" action="ppaction://hlinksldjump"/>
            <a:extLst>
              <a:ext uri="{FF2B5EF4-FFF2-40B4-BE49-F238E27FC236}">
                <a16:creationId xmlns:a16="http://schemas.microsoft.com/office/drawing/2014/main" id="{030641AB-BBBA-4C1E-8FEA-834989411CE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C67911FE-A6E6-4E8C-9547-EA436EB77558}"/>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4E5373F4-3351-402D-A89A-24217B2E561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D71B883D-DE0D-4A4E-A44E-1A44F70129C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9533894F-2612-4059-A32D-4EC53C0054B9}"/>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5B9BE80E-8579-47BB-B070-333FDB790DB6}"/>
              </a:ext>
            </a:extLst>
          </p:cNvPr>
          <p:cNvGrpSpPr/>
          <p:nvPr/>
        </p:nvGrpSpPr>
        <p:grpSpPr>
          <a:xfrm>
            <a:off x="9597323" y="3065434"/>
            <a:ext cx="146522" cy="280390"/>
            <a:chOff x="5545138" y="625475"/>
            <a:chExt cx="1489075" cy="2849563"/>
          </a:xfrm>
        </p:grpSpPr>
        <p:sp>
          <p:nvSpPr>
            <p:cNvPr id="33" name="Freeform 117">
              <a:extLst>
                <a:ext uri="{FF2B5EF4-FFF2-40B4-BE49-F238E27FC236}">
                  <a16:creationId xmlns:a16="http://schemas.microsoft.com/office/drawing/2014/main" id="{E49A0290-634A-4C47-9931-68E5B24EA9C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CC684555-8393-4E36-BE98-F2FB8CB6E0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691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fr-FR" sz="1200" b="0">
                <a:solidFill>
                  <a:schemeClr val="tx1"/>
                </a:solidFill>
              </a:rPr>
              <a:t>Cet outil vous aidera à élaborer la base de référence de l’AEPE adaptée à votre contexte, sur la base des témoignages et des données quantitatives concernant l’AEPE dans votre collectivité locale. Cette base de référence de l’AEPE sera probablement unique, prenant en considération les multiples facteurs qui fournissent une vue d'ensemble de l’AEPE dans vos ménages et vos communautés.</a:t>
            </a:r>
          </a:p>
          <a:p>
            <a:pPr>
              <a:lnSpc>
                <a:spcPct val="120000"/>
              </a:lnSpc>
            </a:pPr>
            <a:r>
              <a:rPr lang="fr-FR" sz="1200" b="0">
                <a:solidFill>
                  <a:schemeClr val="tx1"/>
                </a:solidFill>
              </a:rPr>
              <a:t>La première étape dans l’utilisation de cet outil consiste à noter les principales données quantitatives et les principaux témoignages sur des notes autocollantes. Ces notes autocollantes peuvent ensuite être organisées pour remplir la fiche de travail, vous aidant ainsi à établir une base de référence sous la forme d'un court paragraphe. </a:t>
            </a:r>
          </a:p>
          <a:p>
            <a:pPr>
              <a:lnSpc>
                <a:spcPct val="120000"/>
              </a:lnSpc>
            </a:pPr>
            <a:r>
              <a:rPr lang="fr-FR" sz="1200" b="0">
                <a:solidFill>
                  <a:schemeClr val="tx1"/>
                </a:solidFill>
              </a:rPr>
              <a:t>Vous pouvez remplir autant de versions de cette fiche de travail que nécessaire pour pouvoir élaborer la base de référence de votre contexte.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fr-FR">
                <a:solidFill>
                  <a:srgbClr val="038842"/>
                </a:solidFill>
              </a:rPr>
              <a:t>Outil d'élaboration de base de référence</a:t>
            </a:r>
            <a:endParaRPr lang="en-GB" b="0">
              <a:solidFill>
                <a:srgbClr val="038842"/>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pPr marL="0" lvl="0" indent="0" algn="l" rtl="0">
              <a:lnSpc>
                <a:spcPct val="90000"/>
              </a:lnSpc>
              <a:spcBef>
                <a:spcPts val="0"/>
              </a:spcBef>
              <a:spcAft>
                <a:spcPts val="0"/>
              </a:spcAft>
              <a:buClr>
                <a:srgbClr val="BC9F03"/>
              </a:buClr>
              <a:buSzPts val="1000"/>
              <a:buNone/>
            </a:pPr>
            <a:r>
              <a:rPr lang="fr-FR" sz="1200">
                <a:solidFill>
                  <a:srgbClr val="038842"/>
                </a:solidFill>
              </a:rPr>
              <a:t>Quand utiliser cet outil?</a:t>
            </a:r>
            <a:endParaRPr lang="fr-FR" sz="1100">
              <a:solidFill>
                <a:srgbClr val="038842"/>
              </a:solidFill>
            </a:endParaRPr>
          </a:p>
          <a:p>
            <a:pPr marL="0" marR="0" lvl="0" indent="0" algn="l" rtl="0">
              <a:lnSpc>
                <a:spcPct val="120000"/>
              </a:lnSpc>
              <a:spcBef>
                <a:spcPts val="900"/>
              </a:spcBef>
              <a:spcAft>
                <a:spcPts val="0"/>
              </a:spcAft>
              <a:buClr>
                <a:srgbClr val="000000"/>
              </a:buClr>
              <a:buSzPts val="1000"/>
              <a:buFont typeface="Arial"/>
              <a:buNone/>
            </a:pPr>
            <a:r>
              <a:rPr lang="fr-FR" sz="1200" b="0">
                <a:solidFill>
                  <a:srgbClr val="000000"/>
                </a:solidFill>
              </a:rPr>
              <a:t>Cet outil est utile afin de formuler une définition</a:t>
            </a:r>
            <a:r>
              <a:rPr lang="fr-FR" sz="1200" b="0" i="0" u="none" strike="noStrike" cap="none">
                <a:solidFill>
                  <a:srgbClr val="000000"/>
                </a:solidFill>
                <a:latin typeface="Arial"/>
                <a:ea typeface="Arial"/>
                <a:cs typeface="Arial"/>
                <a:sym typeface="Arial"/>
              </a:rPr>
              <a:t> d</a:t>
            </a:r>
            <a:r>
              <a:rPr lang="fr-FR" sz="1200" b="0">
                <a:solidFill>
                  <a:srgbClr val="000000"/>
                </a:solidFill>
              </a:rPr>
              <a:t>e l’AEPE</a:t>
            </a:r>
            <a:r>
              <a:rPr lang="fr-FR" sz="1200" b="0" i="0" u="none" strike="noStrike" cap="none">
                <a:solidFill>
                  <a:srgbClr val="000000"/>
                </a:solidFill>
                <a:latin typeface="Arial"/>
                <a:ea typeface="Arial"/>
                <a:cs typeface="Arial"/>
                <a:sym typeface="Arial"/>
              </a:rPr>
              <a:t> qui soit </a:t>
            </a:r>
            <a:r>
              <a:rPr lang="fr-FR" sz="1200" b="0">
                <a:solidFill>
                  <a:srgbClr val="000000"/>
                </a:solidFill>
              </a:rPr>
              <a:t>adaptée</a:t>
            </a:r>
            <a:r>
              <a:rPr lang="fr-FR" sz="1200" b="0" i="0" u="none" strike="noStrike" cap="none">
                <a:solidFill>
                  <a:srgbClr val="000000"/>
                </a:solidFill>
                <a:latin typeface="Arial"/>
                <a:ea typeface="Arial"/>
                <a:cs typeface="Arial"/>
                <a:sym typeface="Arial"/>
              </a:rPr>
              <a:t> au contexte de votre collectivité locale. Les résultats des </a:t>
            </a:r>
            <a:r>
              <a:rPr lang="fr-FR" sz="1200" b="0" i="0" u="none" strike="noStrike" cap="none">
                <a:solidFill>
                  <a:schemeClr val="tx1"/>
                </a:solidFill>
                <a:latin typeface="Arial"/>
                <a:ea typeface="Arial"/>
                <a:cs typeface="Arial"/>
                <a:sym typeface="Arial"/>
              </a:rPr>
              <a:t>modules </a:t>
            </a:r>
            <a:r>
              <a:rPr lang="fr-FR" sz="1200" b="0" i="0" u="sng" strike="noStrike" cap="none">
                <a:solidFill>
                  <a:schemeClr val="tx1"/>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2 </a:t>
            </a:r>
            <a:r>
              <a:rPr lang="fr-FR" sz="1200" b="0" i="0" u="none" strike="noStrike" cap="none">
                <a:solidFill>
                  <a:schemeClr val="tx1"/>
                </a:solidFill>
                <a:latin typeface="Arial"/>
                <a:ea typeface="Arial"/>
                <a:cs typeface="Arial"/>
                <a:sym typeface="Arial"/>
              </a:rPr>
              <a:t>et </a:t>
            </a:r>
            <a:r>
              <a:rPr lang="fr-FR" sz="1200" b="0" i="0" u="sng" strike="noStrike" cap="none">
                <a:solidFill>
                  <a:schemeClr val="tx1"/>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3 </a:t>
            </a:r>
            <a:r>
              <a:rPr lang="fr-FR" sz="1200" b="0" i="0" u="none" strike="noStrike" cap="none">
                <a:solidFill>
                  <a:schemeClr val="tx1"/>
                </a:solidFill>
                <a:latin typeface="Arial"/>
                <a:ea typeface="Arial"/>
                <a:cs typeface="Arial"/>
                <a:sym typeface="Arial"/>
              </a:rPr>
              <a:t>(</a:t>
            </a:r>
            <a:r>
              <a:rPr lang="fr-FR" sz="1200" b="0" i="0" u="none" strike="noStrike" cap="none">
                <a:solidFill>
                  <a:srgbClr val="000000"/>
                </a:solidFill>
                <a:latin typeface="Arial"/>
                <a:ea typeface="Arial"/>
                <a:cs typeface="Arial"/>
                <a:sym typeface="Arial"/>
              </a:rPr>
              <a:t>ou équivalents) sont des </a:t>
            </a:r>
            <a:r>
              <a:rPr lang="fr-FR" sz="1200" b="0">
                <a:solidFill>
                  <a:srgbClr val="000000"/>
                </a:solidFill>
              </a:rPr>
              <a:t>contributions essentielles pour cela</a:t>
            </a:r>
            <a:r>
              <a:rPr lang="fr-FR" sz="1200" b="0" i="0" u="none" strike="noStrike" cap="none">
                <a:solidFill>
                  <a:srgbClr val="000000"/>
                </a:solidFill>
                <a:latin typeface="Arial"/>
                <a:ea typeface="Arial"/>
                <a:cs typeface="Arial"/>
                <a:sym typeface="Arial"/>
              </a:rPr>
              <a:t>. </a:t>
            </a:r>
            <a:endParaRPr lang="fr-FR" sz="1100"/>
          </a:p>
          <a:p>
            <a:pPr marL="0" lvl="0" indent="0" algn="l" rtl="0">
              <a:lnSpc>
                <a:spcPct val="90000"/>
              </a:lnSpc>
              <a:spcBef>
                <a:spcPts val="900"/>
              </a:spcBef>
              <a:spcAft>
                <a:spcPts val="0"/>
              </a:spcAft>
              <a:buClr>
                <a:srgbClr val="BC9F03"/>
              </a:buClr>
              <a:buSzPts val="1000"/>
              <a:buNone/>
            </a:pPr>
            <a:r>
              <a:rPr lang="fr-FR" sz="1200">
                <a:solidFill>
                  <a:srgbClr val="038842"/>
                </a:solidFill>
              </a:rPr>
              <a:t>Qui doit participer à la conversation?</a:t>
            </a:r>
            <a:endParaRPr lang="fr-FR" sz="1100">
              <a:solidFill>
                <a:srgbClr val="038842"/>
              </a:solidFill>
            </a:endParaRPr>
          </a:p>
          <a:p>
            <a:pPr marL="241300" marR="0" lvl="0" indent="-241300" algn="l" rtl="0">
              <a:lnSpc>
                <a:spcPct val="120000"/>
              </a:lnSpc>
              <a:spcBef>
                <a:spcPts val="0"/>
              </a:spcBef>
              <a:spcAft>
                <a:spcPts val="0"/>
              </a:spcAft>
              <a:buClr>
                <a:srgbClr val="000000"/>
              </a:buClr>
              <a:buSzPts val="1000"/>
              <a:buFont typeface="Arial"/>
              <a:buChar char="•"/>
            </a:pPr>
            <a:r>
              <a:rPr lang="fr-FR" sz="1200" b="0">
                <a:solidFill>
                  <a:srgbClr val="000000"/>
                </a:solidFill>
              </a:rPr>
              <a:t>Les départements de la collectivité locale en charge des infrastructures et de la réglementation énergétique, de l'assistance sociale et de l'urbanisme</a:t>
            </a:r>
            <a:endParaRPr lang="fr-FR" sz="1100"/>
          </a:p>
          <a:p>
            <a:pPr marL="241300" marR="0" lvl="0" indent="-241300" algn="l" rtl="0">
              <a:lnSpc>
                <a:spcPct val="120000"/>
              </a:lnSpc>
              <a:spcBef>
                <a:spcPts val="0"/>
              </a:spcBef>
              <a:spcAft>
                <a:spcPts val="0"/>
              </a:spcAft>
              <a:buClr>
                <a:srgbClr val="000000"/>
              </a:buClr>
              <a:buSzPts val="1000"/>
              <a:buFont typeface="Arial"/>
              <a:buChar char="•"/>
            </a:pPr>
            <a:r>
              <a:rPr lang="fr-FR" sz="1200" b="0">
                <a:solidFill>
                  <a:srgbClr val="000000"/>
                </a:solidFill>
              </a:rPr>
              <a:t>Les o</a:t>
            </a:r>
            <a:r>
              <a:rPr lang="fr-FR" sz="1200" b="0" i="0" u="none" strike="noStrike" cap="none">
                <a:solidFill>
                  <a:srgbClr val="000000"/>
                </a:solidFill>
                <a:latin typeface="Arial"/>
                <a:ea typeface="Arial"/>
                <a:cs typeface="Arial"/>
                <a:sym typeface="Arial"/>
              </a:rPr>
              <a:t>rganisations communautaires</a:t>
            </a:r>
            <a:endParaRPr lang="fr-FR" sz="1100"/>
          </a:p>
          <a:p>
            <a:pPr marL="0" lvl="0" indent="0" algn="l" rtl="0">
              <a:lnSpc>
                <a:spcPct val="90000"/>
              </a:lnSpc>
              <a:spcBef>
                <a:spcPts val="900"/>
              </a:spcBef>
              <a:spcAft>
                <a:spcPts val="0"/>
              </a:spcAft>
              <a:buClr>
                <a:srgbClr val="BC9F03"/>
              </a:buClr>
              <a:buSzPts val="1000"/>
              <a:buNone/>
            </a:pPr>
            <a:r>
              <a:rPr lang="fr-FR" sz="1200">
                <a:solidFill>
                  <a:srgbClr val="038842"/>
                </a:solidFill>
              </a:rPr>
              <a:t>Proposition de mise en place et de logistique</a:t>
            </a:r>
            <a:endParaRPr lang="fr-FR" sz="1100">
              <a:solidFill>
                <a:srgbClr val="038842"/>
              </a:solidFill>
            </a:endParaRPr>
          </a:p>
          <a:p>
            <a:pPr marL="0" marR="0" lvl="0" indent="0" algn="l" rtl="0">
              <a:lnSpc>
                <a:spcPct val="120000"/>
              </a:lnSpc>
              <a:spcBef>
                <a:spcPts val="0"/>
              </a:spcBef>
              <a:spcAft>
                <a:spcPts val="0"/>
              </a:spcAft>
              <a:buClr>
                <a:srgbClr val="000000"/>
              </a:buClr>
              <a:buSzPts val="1000"/>
              <a:buNone/>
            </a:pPr>
            <a:r>
              <a:rPr lang="fr-FR" sz="1200" b="0">
                <a:solidFill>
                  <a:srgbClr val="000000"/>
                </a:solidFill>
              </a:rPr>
              <a:t>Fiches de travail imprimées sous forme d'affiches ou placées sur un tableau blanc virtuel. </a:t>
            </a:r>
            <a:r>
              <a:rPr lang="fr-FR" sz="1200" b="0" i="0" u="none" strike="noStrike" cap="none">
                <a:solidFill>
                  <a:srgbClr val="000000"/>
                </a:solidFill>
                <a:latin typeface="Arial"/>
                <a:ea typeface="Arial"/>
                <a:cs typeface="Arial"/>
                <a:sym typeface="Arial"/>
              </a:rPr>
              <a:t>Des notes autocollantes seront utiles, chaque note devant contenir un</a:t>
            </a:r>
            <a:r>
              <a:rPr lang="fr-FR" sz="1200" b="0">
                <a:solidFill>
                  <a:srgbClr val="000000"/>
                </a:solidFill>
              </a:rPr>
              <a:t> témoignage</a:t>
            </a:r>
            <a:r>
              <a:rPr lang="fr-FR" sz="1200" b="0" i="0" u="none" strike="noStrike" cap="none">
                <a:solidFill>
                  <a:srgbClr val="000000"/>
                </a:solidFill>
                <a:latin typeface="Arial"/>
                <a:ea typeface="Arial"/>
                <a:cs typeface="Arial"/>
                <a:sym typeface="Arial"/>
              </a:rPr>
              <a:t> ou une</a:t>
            </a:r>
            <a:r>
              <a:rPr lang="fr-FR" sz="1200" b="0">
                <a:solidFill>
                  <a:srgbClr val="000000"/>
                </a:solidFill>
              </a:rPr>
              <a:t> donnée</a:t>
            </a:r>
            <a:r>
              <a:rPr lang="fr-FR" sz="1200" b="0" i="0" u="none" strike="noStrike" cap="none">
                <a:solidFill>
                  <a:srgbClr val="000000"/>
                </a:solidFill>
                <a:latin typeface="Arial"/>
                <a:ea typeface="Arial"/>
                <a:cs typeface="Arial"/>
                <a:sym typeface="Arial"/>
              </a:rPr>
              <a:t> quantitative.</a:t>
            </a:r>
            <a:endParaRPr lang="fr-FR" sz="110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038842"/>
                </a:solidFill>
              </a:rPr>
              <a:t>Module 4 - Élaborer une base de référence de l’AEPE</a:t>
            </a:r>
          </a:p>
        </p:txBody>
      </p:sp>
      <p:sp>
        <p:nvSpPr>
          <p:cNvPr id="4" name="Slide Number Placeholder 3">
            <a:extLst>
              <a:ext uri="{FF2B5EF4-FFF2-40B4-BE49-F238E27FC236}">
                <a16:creationId xmlns:a16="http://schemas.microsoft.com/office/drawing/2014/main" id="{D3958EBA-E9CC-49DE-7C37-765782524E23}"/>
              </a:ext>
            </a:extLst>
          </p:cNvPr>
          <p:cNvSpPr>
            <a:spLocks noGrp="1"/>
          </p:cNvSpPr>
          <p:nvPr>
            <p:ph type="sldNum" sz="quarter" idx="12"/>
          </p:nvPr>
        </p:nvSpPr>
        <p:spPr/>
        <p:txBody>
          <a:bodyPr/>
          <a:lstStyle/>
          <a:p>
            <a:fld id="{CE97AC88-B9C7-4AEF-9990-0777AFA0136D}" type="slidenum">
              <a:rPr lang="en-US" smtClean="0"/>
              <a:t>62</a:t>
            </a:fld>
            <a:endParaRPr lang="en-US"/>
          </a:p>
        </p:txBody>
      </p:sp>
      <p:sp>
        <p:nvSpPr>
          <p:cNvPr id="28" name="Oval 27">
            <a:hlinkClick r:id="rId5" action="ppaction://hlinksldjump"/>
            <a:extLst>
              <a:ext uri="{FF2B5EF4-FFF2-40B4-BE49-F238E27FC236}">
                <a16:creationId xmlns:a16="http://schemas.microsoft.com/office/drawing/2014/main" id="{B4CB57F5-2BD8-4F7D-A87F-71643EBDBD2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3" action="ppaction://hlinksldjump"/>
            <a:extLst>
              <a:ext uri="{FF2B5EF4-FFF2-40B4-BE49-F238E27FC236}">
                <a16:creationId xmlns:a16="http://schemas.microsoft.com/office/drawing/2014/main" id="{5C402909-2E30-48E3-A475-EFFBC04CF5C3}"/>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79C471B9-66BC-49A9-8480-CEA4884BE1A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5820C45A-94E6-44F2-BCE1-45493ABEFBE6}"/>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6C91687A-7215-4E17-B954-E35249DF738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C4072E23-339C-4DFD-9225-69156C4564E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193174B2-8D85-471C-8C1F-70F2CDFFAE69}"/>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A20E0158-5239-4EC4-9DBB-E738E73ED6E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B48709D8-6D99-4F5E-B349-3A1D2DE6F41D}"/>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63D9A296-A2DE-4939-BFA8-71600D750C1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0BD9CA37-DE62-47C8-81F7-6AFF6CF01DD2}"/>
              </a:ext>
            </a:extLst>
          </p:cNvPr>
          <p:cNvGrpSpPr/>
          <p:nvPr/>
        </p:nvGrpSpPr>
        <p:grpSpPr>
          <a:xfrm>
            <a:off x="9597323" y="3065434"/>
            <a:ext cx="146522" cy="280390"/>
            <a:chOff x="5545138" y="625475"/>
            <a:chExt cx="1489075" cy="2849563"/>
          </a:xfrm>
        </p:grpSpPr>
        <p:sp>
          <p:nvSpPr>
            <p:cNvPr id="39" name="Freeform 117">
              <a:extLst>
                <a:ext uri="{FF2B5EF4-FFF2-40B4-BE49-F238E27FC236}">
                  <a16:creationId xmlns:a16="http://schemas.microsoft.com/office/drawing/2014/main" id="{05A3752F-53F6-4FBF-B441-056862B683D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1A6D6167-E6F8-4158-9347-044488E4429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35764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E49B-C4CB-89CA-BCA8-12AFA20449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5EFC9D-2203-D753-7AB9-78E395CE6DA5}"/>
              </a:ext>
            </a:extLst>
          </p:cNvPr>
          <p:cNvPicPr>
            <a:picLocks noChangeAspect="1"/>
          </p:cNvPicPr>
          <p:nvPr/>
        </p:nvPicPr>
        <p:blipFill>
          <a:blip r:embed="rId3">
            <a:alphaModFix amt="70000"/>
          </a:blip>
          <a:stretch>
            <a:fillRect/>
          </a:stretch>
        </p:blipFill>
        <p:spPr>
          <a:xfrm>
            <a:off x="1703968" y="1676400"/>
            <a:ext cx="6498063" cy="4498659"/>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04711A38-00E5-2307-EAB1-68C77D0A36CA}"/>
              </a:ext>
            </a:extLst>
          </p:cNvPr>
          <p:cNvSpPr>
            <a:spLocks noGrp="1"/>
          </p:cNvSpPr>
          <p:nvPr>
            <p:ph type="title"/>
          </p:nvPr>
        </p:nvSpPr>
        <p:spPr/>
        <p:txBody>
          <a:bodyPr>
            <a:normAutofit/>
          </a:bodyPr>
          <a:lstStyle/>
          <a:p>
            <a:r>
              <a:rPr lang="fr-FR">
                <a:solidFill>
                  <a:srgbClr val="038842"/>
                </a:solidFill>
              </a:rPr>
              <a:t>Outil et guide de facilitation</a:t>
            </a:r>
            <a:br>
              <a:rPr lang="en-GB">
                <a:solidFill>
                  <a:srgbClr val="038842"/>
                </a:solidFill>
              </a:rPr>
            </a:br>
            <a:r>
              <a:rPr lang="fr-FR" sz="2000" b="0">
                <a:solidFill>
                  <a:srgbClr val="038842"/>
                </a:solidFill>
              </a:rPr>
              <a:t>Recueillir des témoignages et des données quantitatives </a:t>
            </a:r>
            <a:endParaRPr lang="en-GB" sz="2000" b="0">
              <a:solidFill>
                <a:srgbClr val="038842"/>
              </a:solidFill>
            </a:endParaRPr>
          </a:p>
        </p:txBody>
      </p:sp>
      <p:sp>
        <p:nvSpPr>
          <p:cNvPr id="5" name="Content Placeholder 4">
            <a:extLst>
              <a:ext uri="{FF2B5EF4-FFF2-40B4-BE49-F238E27FC236}">
                <a16:creationId xmlns:a16="http://schemas.microsoft.com/office/drawing/2014/main" id="{30B62AD0-00C7-3E8B-E5EE-84A5336ADE30}"/>
              </a:ext>
            </a:extLst>
          </p:cNvPr>
          <p:cNvSpPr>
            <a:spLocks noGrp="1"/>
          </p:cNvSpPr>
          <p:nvPr>
            <p:ph idx="14"/>
          </p:nvPr>
        </p:nvSpPr>
        <p:spPr/>
        <p:txBody>
          <a:bodyPr/>
          <a:lstStyle/>
          <a:p>
            <a:r>
              <a:rPr lang="fr-FR">
                <a:solidFill>
                  <a:srgbClr val="038842"/>
                </a:solidFill>
              </a:rPr>
              <a:t>Module 4 - Élaborer une base de référence de l’AEPE</a:t>
            </a:r>
          </a:p>
        </p:txBody>
      </p:sp>
      <p:sp>
        <p:nvSpPr>
          <p:cNvPr id="4" name="Slide Number Placeholder 3">
            <a:extLst>
              <a:ext uri="{FF2B5EF4-FFF2-40B4-BE49-F238E27FC236}">
                <a16:creationId xmlns:a16="http://schemas.microsoft.com/office/drawing/2014/main" id="{8680F94A-654A-EFB9-9B41-8A8701A4285A}"/>
              </a:ext>
            </a:extLst>
          </p:cNvPr>
          <p:cNvSpPr>
            <a:spLocks noGrp="1"/>
          </p:cNvSpPr>
          <p:nvPr>
            <p:ph type="sldNum" sz="quarter" idx="12"/>
          </p:nvPr>
        </p:nvSpPr>
        <p:spPr/>
        <p:txBody>
          <a:bodyPr/>
          <a:lstStyle/>
          <a:p>
            <a:fld id="{CE97AC88-B9C7-4AEF-9990-0777AFA0136D}" type="slidenum">
              <a:rPr lang="en-US" smtClean="0"/>
              <a:t>63</a:t>
            </a:fld>
            <a:endParaRPr lang="en-US"/>
          </a:p>
        </p:txBody>
      </p:sp>
      <p:sp>
        <p:nvSpPr>
          <p:cNvPr id="20" name="Teardrop 19">
            <a:extLst>
              <a:ext uri="{FF2B5EF4-FFF2-40B4-BE49-F238E27FC236}">
                <a16:creationId xmlns:a16="http://schemas.microsoft.com/office/drawing/2014/main" id="{B9C74CCC-1F58-9523-0CF2-FDB3E089188A}"/>
              </a:ext>
            </a:extLst>
          </p:cNvPr>
          <p:cNvSpPr/>
          <p:nvPr/>
        </p:nvSpPr>
        <p:spPr>
          <a:xfrm flipH="1">
            <a:off x="5497310" y="2627563"/>
            <a:ext cx="3007220" cy="1804082"/>
          </a:xfrm>
          <a:custGeom>
            <a:avLst/>
            <a:gdLst>
              <a:gd name="connsiteX0" fmla="*/ 0 w 3722880"/>
              <a:gd name="connsiteY0" fmla="*/ 902041 h 1804082"/>
              <a:gd name="connsiteX1" fmla="*/ 1861440 w 3722880"/>
              <a:gd name="connsiteY1" fmla="*/ 0 h 1804082"/>
              <a:gd name="connsiteX2" fmla="*/ 3694903 w 3722880"/>
              <a:gd name="connsiteY2" fmla="*/ 13558 h 1804082"/>
              <a:gd name="connsiteX3" fmla="*/ 3722880 w 3722880"/>
              <a:gd name="connsiteY3" fmla="*/ 902041 h 1804082"/>
              <a:gd name="connsiteX4" fmla="*/ 1861440 w 3722880"/>
              <a:gd name="connsiteY4" fmla="*/ 1804082 h 1804082"/>
              <a:gd name="connsiteX5" fmla="*/ 0 w 3722880"/>
              <a:gd name="connsiteY5" fmla="*/ 902041 h 18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2880" h="1804082" fill="none" extrusionOk="0">
                <a:moveTo>
                  <a:pt x="0" y="902041"/>
                </a:moveTo>
                <a:cubicBezTo>
                  <a:pt x="46408" y="308847"/>
                  <a:pt x="841630" y="-45099"/>
                  <a:pt x="1861440" y="0"/>
                </a:cubicBezTo>
                <a:cubicBezTo>
                  <a:pt x="2440899" y="-112785"/>
                  <a:pt x="2900846" y="113697"/>
                  <a:pt x="3694903" y="13558"/>
                </a:cubicBezTo>
                <a:cubicBezTo>
                  <a:pt x="3746177" y="329130"/>
                  <a:pt x="3722956" y="648350"/>
                  <a:pt x="3722880" y="902041"/>
                </a:cubicBezTo>
                <a:cubicBezTo>
                  <a:pt x="3629540" y="1388468"/>
                  <a:pt x="2800063" y="1861287"/>
                  <a:pt x="1861440" y="1804082"/>
                </a:cubicBezTo>
                <a:cubicBezTo>
                  <a:pt x="845808" y="1876550"/>
                  <a:pt x="11519" y="1448114"/>
                  <a:pt x="0" y="902041"/>
                </a:cubicBezTo>
                <a:close/>
              </a:path>
              <a:path w="3722880" h="1804082" stroke="0" extrusionOk="0">
                <a:moveTo>
                  <a:pt x="0" y="902041"/>
                </a:moveTo>
                <a:cubicBezTo>
                  <a:pt x="-119404" y="296905"/>
                  <a:pt x="859138" y="107326"/>
                  <a:pt x="1861440" y="0"/>
                </a:cubicBezTo>
                <a:cubicBezTo>
                  <a:pt x="2115032" y="115821"/>
                  <a:pt x="3003271" y="68437"/>
                  <a:pt x="3694903" y="13558"/>
                </a:cubicBezTo>
                <a:cubicBezTo>
                  <a:pt x="3764282" y="336360"/>
                  <a:pt x="3736629" y="564768"/>
                  <a:pt x="3722880" y="902041"/>
                </a:cubicBezTo>
                <a:cubicBezTo>
                  <a:pt x="3755877" y="1401514"/>
                  <a:pt x="2875193" y="1830268"/>
                  <a:pt x="1861440" y="1804082"/>
                </a:cubicBezTo>
                <a:cubicBezTo>
                  <a:pt x="802138" y="1830347"/>
                  <a:pt x="10145" y="1396890"/>
                  <a:pt x="0" y="902041"/>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custGeom>
                    <a:avLst/>
                    <a:gdLst>
                      <a:gd name="connsiteX0" fmla="*/ 0 w 3007220"/>
                      <a:gd name="connsiteY0" fmla="*/ 902041 h 1804082"/>
                      <a:gd name="connsiteX1" fmla="*/ 1503610 w 3007220"/>
                      <a:gd name="connsiteY1" fmla="*/ 0 h 1804082"/>
                      <a:gd name="connsiteX2" fmla="*/ 2984621 w 3007220"/>
                      <a:gd name="connsiteY2" fmla="*/ 13558 h 1804082"/>
                      <a:gd name="connsiteX3" fmla="*/ 3007220 w 3007220"/>
                      <a:gd name="connsiteY3" fmla="*/ 902041 h 1804082"/>
                      <a:gd name="connsiteX4" fmla="*/ 1503610 w 3007220"/>
                      <a:gd name="connsiteY4" fmla="*/ 1804082 h 1804082"/>
                      <a:gd name="connsiteX5" fmla="*/ 0 w 3007220"/>
                      <a:gd name="connsiteY5" fmla="*/ 902041 h 1804082"/>
                      <a:gd name="connsiteX0" fmla="*/ 0 w 3007220"/>
                      <a:gd name="connsiteY0" fmla="*/ 902041 h 1804082"/>
                      <a:gd name="connsiteX1" fmla="*/ 1503610 w 3007220"/>
                      <a:gd name="connsiteY1" fmla="*/ 0 h 1804082"/>
                      <a:gd name="connsiteX2" fmla="*/ 2984621 w 3007220"/>
                      <a:gd name="connsiteY2" fmla="*/ 13558 h 1804082"/>
                      <a:gd name="connsiteX3" fmla="*/ 3007220 w 3007220"/>
                      <a:gd name="connsiteY3" fmla="*/ 902041 h 1804082"/>
                      <a:gd name="connsiteX4" fmla="*/ 1503610 w 3007220"/>
                      <a:gd name="connsiteY4" fmla="*/ 1804082 h 1804082"/>
                      <a:gd name="connsiteX5" fmla="*/ 0 w 3007220"/>
                      <a:gd name="connsiteY5" fmla="*/ 902041 h 18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7220" h="1804082" fill="none" extrusionOk="0">
                        <a:moveTo>
                          <a:pt x="0" y="902041"/>
                        </a:moveTo>
                        <a:cubicBezTo>
                          <a:pt x="65896" y="250682"/>
                          <a:pt x="693724" y="-121129"/>
                          <a:pt x="1503610" y="0"/>
                        </a:cubicBezTo>
                        <a:cubicBezTo>
                          <a:pt x="2005836" y="-63503"/>
                          <a:pt x="2309813" y="61395"/>
                          <a:pt x="2984621" y="13558"/>
                        </a:cubicBezTo>
                        <a:cubicBezTo>
                          <a:pt x="3032405" y="332919"/>
                          <a:pt x="3007316" y="667711"/>
                          <a:pt x="3007220" y="902041"/>
                        </a:cubicBezTo>
                        <a:cubicBezTo>
                          <a:pt x="2794071" y="1371118"/>
                          <a:pt x="2196118" y="1903304"/>
                          <a:pt x="1503610" y="1804082"/>
                        </a:cubicBezTo>
                        <a:cubicBezTo>
                          <a:pt x="687949" y="1904185"/>
                          <a:pt x="26273" y="1518664"/>
                          <a:pt x="0" y="902041"/>
                        </a:cubicBezTo>
                        <a:close/>
                      </a:path>
                      <a:path w="3007220" h="1804082" stroke="0" extrusionOk="0">
                        <a:moveTo>
                          <a:pt x="0" y="902041"/>
                        </a:moveTo>
                        <a:cubicBezTo>
                          <a:pt x="-159024" y="205169"/>
                          <a:pt x="689887" y="55145"/>
                          <a:pt x="1503610" y="0"/>
                        </a:cubicBezTo>
                        <a:cubicBezTo>
                          <a:pt x="1611611" y="69134"/>
                          <a:pt x="2389133" y="45457"/>
                          <a:pt x="2984621" y="13558"/>
                        </a:cubicBezTo>
                        <a:cubicBezTo>
                          <a:pt x="3070607" y="307299"/>
                          <a:pt x="3017950" y="577217"/>
                          <a:pt x="3007220" y="902041"/>
                        </a:cubicBezTo>
                        <a:cubicBezTo>
                          <a:pt x="3091172" y="1400054"/>
                          <a:pt x="2232247" y="1758931"/>
                          <a:pt x="1503610" y="1804082"/>
                        </a:cubicBezTo>
                        <a:cubicBezTo>
                          <a:pt x="574578" y="1774525"/>
                          <a:pt x="-45094" y="1370466"/>
                          <a:pt x="0" y="902041"/>
                        </a:cubicBezTo>
                        <a:close/>
                      </a:path>
                      <a:path w="3007220" h="1804082" fill="none" stroke="0" extrusionOk="0">
                        <a:moveTo>
                          <a:pt x="0" y="902041"/>
                        </a:moveTo>
                        <a:cubicBezTo>
                          <a:pt x="-14683" y="262118"/>
                          <a:pt x="707208" y="68996"/>
                          <a:pt x="1503610" y="0"/>
                        </a:cubicBezTo>
                        <a:cubicBezTo>
                          <a:pt x="1994343" y="-65076"/>
                          <a:pt x="2329140" y="120874"/>
                          <a:pt x="2984621" y="13558"/>
                        </a:cubicBezTo>
                        <a:cubicBezTo>
                          <a:pt x="3044303" y="338722"/>
                          <a:pt x="3018868" y="613704"/>
                          <a:pt x="3007220" y="902041"/>
                        </a:cubicBezTo>
                        <a:cubicBezTo>
                          <a:pt x="2943474" y="1388924"/>
                          <a:pt x="2211668" y="1953133"/>
                          <a:pt x="1503610" y="1804082"/>
                        </a:cubicBezTo>
                        <a:cubicBezTo>
                          <a:pt x="623671" y="1926584"/>
                          <a:pt x="22514" y="1443773"/>
                          <a:pt x="0" y="90204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Arial" panose="020B0604020202020204" pitchFamily="34" charset="0"/>
                <a:cs typeface="Arial" panose="020B0604020202020204" pitchFamily="34" charset="0"/>
              </a:rPr>
              <a:t>1b</a:t>
            </a:r>
          </a:p>
          <a:p>
            <a:pPr marL="0" marR="0" lvl="0" indent="0" algn="l" rtl="0">
              <a:spcBef>
                <a:spcPts val="0"/>
              </a:spcBef>
              <a:spcAft>
                <a:spcPts val="0"/>
              </a:spcAft>
              <a:buNone/>
            </a:pPr>
            <a:r>
              <a:rPr lang="fr-FR" sz="1200">
                <a:solidFill>
                  <a:schemeClr val="tx1"/>
                </a:solidFill>
                <a:latin typeface="Arial" panose="020B0604020202020204" pitchFamily="34" charset="0"/>
                <a:ea typeface="Arial"/>
                <a:cs typeface="Arial" panose="020B0604020202020204" pitchFamily="34" charset="0"/>
                <a:sym typeface="Arial"/>
              </a:rPr>
              <a:t>Notez les </a:t>
            </a:r>
            <a:r>
              <a:rPr lang="fr-FR" sz="1200">
                <a:solidFill>
                  <a:schemeClr val="tx1"/>
                </a:solidFill>
                <a:latin typeface="Arial" panose="020B0604020202020204" pitchFamily="34" charset="0"/>
                <a:cs typeface="Arial" panose="020B0604020202020204" pitchFamily="34" charset="0"/>
              </a:rPr>
              <a:t>témoignages</a:t>
            </a:r>
            <a:r>
              <a:rPr lang="fr-FR" sz="1200">
                <a:solidFill>
                  <a:schemeClr val="tx1"/>
                </a:solidFill>
                <a:latin typeface="Arial" panose="020B0604020202020204" pitchFamily="34" charset="0"/>
                <a:ea typeface="Arial"/>
                <a:cs typeface="Arial" panose="020B0604020202020204" pitchFamily="34" charset="0"/>
                <a:sym typeface="Arial"/>
              </a:rPr>
              <a:t> et/ou les </a:t>
            </a:r>
            <a:r>
              <a:rPr lang="fr-FR" sz="1200">
                <a:solidFill>
                  <a:schemeClr val="tx1"/>
                </a:solidFill>
                <a:latin typeface="Arial" panose="020B0604020202020204" pitchFamily="34" charset="0"/>
                <a:cs typeface="Arial" panose="020B0604020202020204" pitchFamily="34" charset="0"/>
              </a:rPr>
              <a:t>problématique</a:t>
            </a:r>
            <a:r>
              <a:rPr lang="fr-FR" sz="1200">
                <a:solidFill>
                  <a:schemeClr val="tx1"/>
                </a:solidFill>
                <a:latin typeface="Arial" panose="020B0604020202020204" pitchFamily="34" charset="0"/>
                <a:ea typeface="Arial"/>
                <a:cs typeface="Arial" panose="020B0604020202020204" pitchFamily="34" charset="0"/>
                <a:sym typeface="Arial"/>
              </a:rPr>
              <a:t>s décrivant les défis de l'accès à l'énergie ou la </a:t>
            </a:r>
            <a:r>
              <a:rPr lang="fr-FR" sz="1200">
                <a:solidFill>
                  <a:schemeClr val="tx1"/>
                </a:solidFill>
                <a:latin typeface="Arial" panose="020B0604020202020204" pitchFamily="34" charset="0"/>
                <a:cs typeface="Arial" panose="020B0604020202020204" pitchFamily="34" charset="0"/>
              </a:rPr>
              <a:t>précarité</a:t>
            </a:r>
            <a:r>
              <a:rPr lang="fr-FR" sz="1200">
                <a:solidFill>
                  <a:schemeClr val="tx1"/>
                </a:solidFill>
                <a:latin typeface="Arial" panose="020B0604020202020204" pitchFamily="34" charset="0"/>
                <a:ea typeface="Arial"/>
                <a:cs typeface="Arial" panose="020B0604020202020204" pitchFamily="34" charset="0"/>
                <a:sym typeface="Arial"/>
              </a:rPr>
              <a:t> énergétique dans </a:t>
            </a:r>
            <a:r>
              <a:rPr lang="fr-FR" sz="1200">
                <a:solidFill>
                  <a:schemeClr val="tx1"/>
                </a:solidFill>
                <a:latin typeface="Arial" panose="020B0604020202020204" pitchFamily="34" charset="0"/>
                <a:cs typeface="Arial" panose="020B0604020202020204" pitchFamily="34" charset="0"/>
              </a:rPr>
              <a:t>le territoire</a:t>
            </a:r>
            <a:r>
              <a:rPr lang="fr-FR" sz="1200">
                <a:solidFill>
                  <a:schemeClr val="tx1"/>
                </a:solidFill>
                <a:latin typeface="Arial" panose="020B0604020202020204" pitchFamily="34" charset="0"/>
                <a:ea typeface="Arial"/>
                <a:cs typeface="Arial" panose="020B0604020202020204" pitchFamily="34" charset="0"/>
                <a:sym typeface="Arial"/>
              </a:rPr>
              <a:t> de </a:t>
            </a:r>
            <a:r>
              <a:rPr lang="fr-FR" sz="1200">
                <a:solidFill>
                  <a:schemeClr val="tx1"/>
                </a:solidFill>
                <a:latin typeface="Arial" panose="020B0604020202020204" pitchFamily="34" charset="0"/>
                <a:cs typeface="Arial" panose="020B0604020202020204" pitchFamily="34" charset="0"/>
              </a:rPr>
              <a:t>votre collectivité</a:t>
            </a:r>
            <a:r>
              <a:rPr lang="fr-FR" sz="1200">
                <a:solidFill>
                  <a:schemeClr val="tx1"/>
                </a:solidFill>
                <a:latin typeface="Arial" panose="020B0604020202020204" pitchFamily="34" charset="0"/>
                <a:ea typeface="Arial"/>
                <a:cs typeface="Arial" panose="020B0604020202020204" pitchFamily="34" charset="0"/>
                <a:sym typeface="Arial"/>
              </a:rPr>
              <a:t> locale </a:t>
            </a:r>
            <a:r>
              <a:rPr lang="fr-FR" sz="1200" i="1">
                <a:solidFill>
                  <a:schemeClr val="tx1"/>
                </a:solidFill>
                <a:latin typeface="Arial" panose="020B0604020202020204" pitchFamily="34" charset="0"/>
                <a:ea typeface="Arial"/>
                <a:cs typeface="Arial" panose="020B0604020202020204" pitchFamily="34" charset="0"/>
                <a:sym typeface="Arial"/>
              </a:rPr>
              <a:t>(à partir des résultats du module 2, </a:t>
            </a:r>
            <a:r>
              <a:rPr lang="fr-FR" sz="1200" i="1">
                <a:solidFill>
                  <a:schemeClr val="tx1"/>
                </a:solidFill>
                <a:latin typeface="Arial" panose="020B0604020202020204" pitchFamily="34" charset="0"/>
                <a:cs typeface="Arial" panose="020B0604020202020204" pitchFamily="34" charset="0"/>
              </a:rPr>
              <a:t>s’</a:t>
            </a:r>
            <a:r>
              <a:rPr lang="fr-FR" sz="1200" i="1">
                <a:solidFill>
                  <a:schemeClr val="tx1"/>
                </a:solidFill>
                <a:latin typeface="Arial" panose="020B0604020202020204" pitchFamily="34" charset="0"/>
                <a:ea typeface="Arial"/>
                <a:cs typeface="Arial" panose="020B0604020202020204" pitchFamily="34" charset="0"/>
                <a:sym typeface="Arial"/>
              </a:rPr>
              <a:t>ils sont disponibles)</a:t>
            </a:r>
          </a:p>
        </p:txBody>
      </p:sp>
      <p:sp>
        <p:nvSpPr>
          <p:cNvPr id="21" name="Wave 20">
            <a:extLst>
              <a:ext uri="{FF2B5EF4-FFF2-40B4-BE49-F238E27FC236}">
                <a16:creationId xmlns:a16="http://schemas.microsoft.com/office/drawing/2014/main" id="{251614D3-3414-9764-91DA-558E7AB1AFB0}"/>
              </a:ext>
            </a:extLst>
          </p:cNvPr>
          <p:cNvSpPr/>
          <p:nvPr/>
        </p:nvSpPr>
        <p:spPr>
          <a:xfrm flipH="1">
            <a:off x="692331" y="5334614"/>
            <a:ext cx="3250498" cy="684090"/>
          </a:xfrm>
          <a:custGeom>
            <a:avLst/>
            <a:gdLst>
              <a:gd name="connsiteX0" fmla="*/ 0 w 3250498"/>
              <a:gd name="connsiteY0" fmla="*/ 11883 h 684090"/>
              <a:gd name="connsiteX1" fmla="*/ 3250498 w 3250498"/>
              <a:gd name="connsiteY1" fmla="*/ 11883 h 684090"/>
              <a:gd name="connsiteX2" fmla="*/ 3250498 w 3250498"/>
              <a:gd name="connsiteY2" fmla="*/ 672207 h 684090"/>
              <a:gd name="connsiteX3" fmla="*/ 0 w 3250498"/>
              <a:gd name="connsiteY3" fmla="*/ 672207 h 684090"/>
              <a:gd name="connsiteX4" fmla="*/ 0 w 3250498"/>
              <a:gd name="connsiteY4" fmla="*/ 11883 h 6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498" h="684090" fill="none" extrusionOk="0">
                <a:moveTo>
                  <a:pt x="0" y="11883"/>
                </a:moveTo>
                <a:cubicBezTo>
                  <a:pt x="987046" y="53322"/>
                  <a:pt x="2367995" y="-14556"/>
                  <a:pt x="3250498" y="11883"/>
                </a:cubicBezTo>
                <a:cubicBezTo>
                  <a:pt x="3271451" y="150624"/>
                  <a:pt x="3269824" y="496566"/>
                  <a:pt x="3250498" y="672207"/>
                </a:cubicBezTo>
                <a:cubicBezTo>
                  <a:pt x="2177364" y="726769"/>
                  <a:pt x="971900" y="457812"/>
                  <a:pt x="0" y="672207"/>
                </a:cubicBezTo>
                <a:cubicBezTo>
                  <a:pt x="10392" y="359488"/>
                  <a:pt x="14694" y="94368"/>
                  <a:pt x="0" y="11883"/>
                </a:cubicBezTo>
                <a:close/>
              </a:path>
              <a:path w="3250498" h="684090" stroke="0" extrusionOk="0">
                <a:moveTo>
                  <a:pt x="0" y="11883"/>
                </a:moveTo>
                <a:cubicBezTo>
                  <a:pt x="964871" y="-133984"/>
                  <a:pt x="2207233" y="219229"/>
                  <a:pt x="3250498" y="11883"/>
                </a:cubicBezTo>
                <a:cubicBezTo>
                  <a:pt x="3204402" y="145662"/>
                  <a:pt x="3230783" y="347218"/>
                  <a:pt x="3250498" y="672207"/>
                </a:cubicBezTo>
                <a:cubicBezTo>
                  <a:pt x="2329125" y="796959"/>
                  <a:pt x="1127887" y="499873"/>
                  <a:pt x="0" y="672207"/>
                </a:cubicBezTo>
                <a:cubicBezTo>
                  <a:pt x="50943" y="371715"/>
                  <a:pt x="-8830" y="169898"/>
                  <a:pt x="0" y="11883"/>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Exemple</a:t>
            </a:r>
          </a:p>
          <a:p>
            <a:r>
              <a:rPr lang="fr-FR" sz="1200">
                <a:solidFill>
                  <a:sysClr val="windowText" lastClr="000000"/>
                </a:solidFill>
                <a:latin typeface="Arial" panose="020B0604020202020204" pitchFamily="34" charset="0"/>
                <a:cs typeface="Arial" panose="020B0604020202020204" pitchFamily="34" charset="0"/>
              </a:rPr>
              <a:t>Indicateur de transition du mix de sources d’énergie pour le chauffage et la climatisation</a:t>
            </a:r>
          </a:p>
        </p:txBody>
      </p:sp>
      <p:sp>
        <p:nvSpPr>
          <p:cNvPr id="17" name="Wave 16">
            <a:extLst>
              <a:ext uri="{FF2B5EF4-FFF2-40B4-BE49-F238E27FC236}">
                <a16:creationId xmlns:a16="http://schemas.microsoft.com/office/drawing/2014/main" id="{E57DC7A2-DA84-F3EA-8AF0-A345918243A1}"/>
              </a:ext>
            </a:extLst>
          </p:cNvPr>
          <p:cNvSpPr/>
          <p:nvPr/>
        </p:nvSpPr>
        <p:spPr>
          <a:xfrm flipH="1">
            <a:off x="5886992" y="4637652"/>
            <a:ext cx="3074491" cy="1440859"/>
          </a:xfrm>
          <a:custGeom>
            <a:avLst/>
            <a:gdLst>
              <a:gd name="connsiteX0" fmla="*/ 0 w 3074491"/>
              <a:gd name="connsiteY0" fmla="*/ 33156 h 1908786"/>
              <a:gd name="connsiteX1" fmla="*/ 3074491 w 3074491"/>
              <a:gd name="connsiteY1" fmla="*/ 33156 h 1908786"/>
              <a:gd name="connsiteX2" fmla="*/ 3074491 w 3074491"/>
              <a:gd name="connsiteY2" fmla="*/ 1875630 h 1908786"/>
              <a:gd name="connsiteX3" fmla="*/ 0 w 3074491"/>
              <a:gd name="connsiteY3" fmla="*/ 1875630 h 1908786"/>
              <a:gd name="connsiteX4" fmla="*/ 0 w 3074491"/>
              <a:gd name="connsiteY4" fmla="*/ 33156 h 190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91" h="1908786" fill="none" extrusionOk="0">
                <a:moveTo>
                  <a:pt x="0" y="33156"/>
                </a:moveTo>
                <a:cubicBezTo>
                  <a:pt x="984217" y="-43237"/>
                  <a:pt x="2088224" y="131002"/>
                  <a:pt x="3074491" y="33156"/>
                </a:cubicBezTo>
                <a:cubicBezTo>
                  <a:pt x="3200862" y="903559"/>
                  <a:pt x="2998702" y="1283052"/>
                  <a:pt x="3074491" y="1875630"/>
                </a:cubicBezTo>
                <a:cubicBezTo>
                  <a:pt x="2107747" y="2069952"/>
                  <a:pt x="928816" y="1614736"/>
                  <a:pt x="0" y="1875630"/>
                </a:cubicBezTo>
                <a:cubicBezTo>
                  <a:pt x="-118410" y="1006529"/>
                  <a:pt x="-23536" y="796440"/>
                  <a:pt x="0" y="33156"/>
                </a:cubicBezTo>
                <a:close/>
              </a:path>
              <a:path w="3074491" h="1908786" stroke="0" extrusionOk="0">
                <a:moveTo>
                  <a:pt x="0" y="33156"/>
                </a:moveTo>
                <a:cubicBezTo>
                  <a:pt x="908163" y="-181865"/>
                  <a:pt x="2071360" y="234141"/>
                  <a:pt x="3074491" y="33156"/>
                </a:cubicBezTo>
                <a:cubicBezTo>
                  <a:pt x="3143066" y="370034"/>
                  <a:pt x="3051441" y="1162749"/>
                  <a:pt x="3074491" y="1875630"/>
                </a:cubicBezTo>
                <a:cubicBezTo>
                  <a:pt x="2189170" y="2059414"/>
                  <a:pt x="1043789" y="1708423"/>
                  <a:pt x="0" y="1875630"/>
                </a:cubicBezTo>
                <a:cubicBezTo>
                  <a:pt x="-9748" y="1533369"/>
                  <a:pt x="-71695" y="755722"/>
                  <a:pt x="0" y="331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074491"/>
                      <a:gd name="connsiteY0" fmla="*/ 25028 h 1440859"/>
                      <a:gd name="connsiteX1" fmla="*/ 3074491 w 3074491"/>
                      <a:gd name="connsiteY1" fmla="*/ 25028 h 1440859"/>
                      <a:gd name="connsiteX2" fmla="*/ 3074491 w 3074491"/>
                      <a:gd name="connsiteY2" fmla="*/ 1415831 h 1440859"/>
                      <a:gd name="connsiteX3" fmla="*/ 0 w 3074491"/>
                      <a:gd name="connsiteY3" fmla="*/ 1415831 h 1440859"/>
                      <a:gd name="connsiteX4" fmla="*/ 0 w 3074491"/>
                      <a:gd name="connsiteY4" fmla="*/ 25028 h 144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91" h="1440859" fill="none" extrusionOk="0">
                        <a:moveTo>
                          <a:pt x="0" y="25028"/>
                        </a:moveTo>
                        <a:cubicBezTo>
                          <a:pt x="984434" y="-24454"/>
                          <a:pt x="2201548" y="58543"/>
                          <a:pt x="3074491" y="25028"/>
                        </a:cubicBezTo>
                        <a:cubicBezTo>
                          <a:pt x="3077311" y="360807"/>
                          <a:pt x="3074635" y="1244806"/>
                          <a:pt x="3074491" y="1415831"/>
                        </a:cubicBezTo>
                        <a:cubicBezTo>
                          <a:pt x="2056940" y="1509759"/>
                          <a:pt x="965934" y="1240164"/>
                          <a:pt x="0" y="1415831"/>
                        </a:cubicBezTo>
                        <a:cubicBezTo>
                          <a:pt x="29353" y="946253"/>
                          <a:pt x="56968" y="680267"/>
                          <a:pt x="0" y="25028"/>
                        </a:cubicBezTo>
                        <a:close/>
                      </a:path>
                      <a:path w="3074491" h="1440859" stroke="0" extrusionOk="0">
                        <a:moveTo>
                          <a:pt x="0" y="25028"/>
                        </a:moveTo>
                        <a:cubicBezTo>
                          <a:pt x="943707" y="-131062"/>
                          <a:pt x="2072652" y="204305"/>
                          <a:pt x="3074491" y="25028"/>
                        </a:cubicBezTo>
                        <a:cubicBezTo>
                          <a:pt x="3165872" y="624983"/>
                          <a:pt x="3137522" y="1093891"/>
                          <a:pt x="3074491" y="1415831"/>
                        </a:cubicBezTo>
                        <a:cubicBezTo>
                          <a:pt x="2169914" y="1562410"/>
                          <a:pt x="1041687" y="1282002"/>
                          <a:pt x="0" y="1415831"/>
                        </a:cubicBezTo>
                        <a:cubicBezTo>
                          <a:pt x="-89275" y="1137135"/>
                          <a:pt x="32520" y="617739"/>
                          <a:pt x="0" y="250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Exemple</a:t>
            </a:r>
          </a:p>
          <a:p>
            <a:r>
              <a:rPr lang="fr-FR" sz="1200">
                <a:solidFill>
                  <a:sysClr val="windowText" lastClr="000000"/>
                </a:solidFill>
                <a:latin typeface="Arial" panose="020B0604020202020204" pitchFamily="34" charset="0"/>
                <a:cs typeface="Arial" panose="020B0604020202020204" pitchFamily="34" charset="0"/>
              </a:rPr>
              <a:t>Au Mozambique et au Togo, les ménages qui n'ont pas accès à l'électricité dépendent de plusieurs sources d'énergie, dont la biomasse, pour différentes applications et pour assurer la sécurité de l'approvisionnement.</a:t>
            </a:r>
          </a:p>
        </p:txBody>
      </p:sp>
      <p:sp>
        <p:nvSpPr>
          <p:cNvPr id="2" name="Teardrop 1">
            <a:extLst>
              <a:ext uri="{FF2B5EF4-FFF2-40B4-BE49-F238E27FC236}">
                <a16:creationId xmlns:a16="http://schemas.microsoft.com/office/drawing/2014/main" id="{EB9FF662-A01A-BDB4-218E-F87D41706011}"/>
              </a:ext>
            </a:extLst>
          </p:cNvPr>
          <p:cNvSpPr/>
          <p:nvPr/>
        </p:nvSpPr>
        <p:spPr>
          <a:xfrm>
            <a:off x="1331309" y="2627563"/>
            <a:ext cx="2796554" cy="2257233"/>
          </a:xfrm>
          <a:custGeom>
            <a:avLst/>
            <a:gdLst>
              <a:gd name="connsiteX0" fmla="*/ 0 w 2796554"/>
              <a:gd name="connsiteY0" fmla="*/ 1128617 h 2257233"/>
              <a:gd name="connsiteX1" fmla="*/ 1398277 w 2796554"/>
              <a:gd name="connsiteY1" fmla="*/ 0 h 2257233"/>
              <a:gd name="connsiteX2" fmla="*/ 2796554 w 2796554"/>
              <a:gd name="connsiteY2" fmla="*/ 0 h 2257233"/>
              <a:gd name="connsiteX3" fmla="*/ 2796554 w 2796554"/>
              <a:gd name="connsiteY3" fmla="*/ 1128617 h 2257233"/>
              <a:gd name="connsiteX4" fmla="*/ 1398277 w 2796554"/>
              <a:gd name="connsiteY4" fmla="*/ 2257234 h 2257233"/>
              <a:gd name="connsiteX5" fmla="*/ 0 w 2796554"/>
              <a:gd name="connsiteY5" fmla="*/ 1128617 h 225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554" h="2257233" fill="none" extrusionOk="0">
                <a:moveTo>
                  <a:pt x="0" y="1128617"/>
                </a:moveTo>
                <a:cubicBezTo>
                  <a:pt x="28979" y="445970"/>
                  <a:pt x="650361" y="-133255"/>
                  <a:pt x="1398277" y="0"/>
                </a:cubicBezTo>
                <a:cubicBezTo>
                  <a:pt x="1947576" y="-93573"/>
                  <a:pt x="2367904" y="75417"/>
                  <a:pt x="2796554" y="0"/>
                </a:cubicBezTo>
                <a:cubicBezTo>
                  <a:pt x="2875319" y="237637"/>
                  <a:pt x="2808906" y="765570"/>
                  <a:pt x="2796554" y="1128617"/>
                </a:cubicBezTo>
                <a:cubicBezTo>
                  <a:pt x="2758829" y="1747184"/>
                  <a:pt x="2069435" y="2321902"/>
                  <a:pt x="1398277" y="2257234"/>
                </a:cubicBezTo>
                <a:cubicBezTo>
                  <a:pt x="641541" y="2347790"/>
                  <a:pt x="25860" y="1859450"/>
                  <a:pt x="0" y="1128617"/>
                </a:cubicBezTo>
                <a:close/>
              </a:path>
              <a:path w="2796554" h="2257233" stroke="0" extrusionOk="0">
                <a:moveTo>
                  <a:pt x="0" y="1128617"/>
                </a:moveTo>
                <a:cubicBezTo>
                  <a:pt x="-27149" y="480981"/>
                  <a:pt x="649097" y="96168"/>
                  <a:pt x="1398277" y="0"/>
                </a:cubicBezTo>
                <a:cubicBezTo>
                  <a:pt x="1566347" y="-75895"/>
                  <a:pt x="2602085" y="97254"/>
                  <a:pt x="2796554" y="0"/>
                </a:cubicBezTo>
                <a:cubicBezTo>
                  <a:pt x="2874347" y="492880"/>
                  <a:pt x="2745749" y="956952"/>
                  <a:pt x="2796554" y="1128617"/>
                </a:cubicBezTo>
                <a:cubicBezTo>
                  <a:pt x="2829797" y="1753235"/>
                  <a:pt x="2143822" y="2306155"/>
                  <a:pt x="1398277" y="2257234"/>
                </a:cubicBezTo>
                <a:cubicBezTo>
                  <a:pt x="584145" y="2292429"/>
                  <a:pt x="98240" y="1719654"/>
                  <a:pt x="0" y="112861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a:solidFill>
                  <a:sysClr val="windowText" lastClr="000000"/>
                </a:solidFill>
                <a:latin typeface="Arial" panose="020B0604020202020204" pitchFamily="34" charset="0"/>
                <a:cs typeface="Arial" panose="020B0604020202020204" pitchFamily="34" charset="0"/>
              </a:rPr>
              <a:t>1a</a:t>
            </a:r>
          </a:p>
          <a:p>
            <a:pPr algn="r"/>
            <a:r>
              <a:rPr lang="fr-FR" sz="1200">
                <a:solidFill>
                  <a:sysClr val="windowText" lastClr="000000"/>
                </a:solidFill>
                <a:latin typeface="Arial" panose="020B0604020202020204" pitchFamily="34" charset="0"/>
                <a:cs typeface="Arial" panose="020B0604020202020204" pitchFamily="34" charset="0"/>
              </a:rPr>
              <a:t>Notez les titres des données qui décrivent les difficultés d'accès à l'énergie ou la précarité énergétique dans votre collectivité locale.</a:t>
            </a:r>
          </a:p>
          <a:p>
            <a:pPr algn="r"/>
            <a:r>
              <a:rPr lang="fr-FR" sz="1200" i="1">
                <a:solidFill>
                  <a:sysClr val="windowText" lastClr="000000"/>
                </a:solidFill>
                <a:latin typeface="Arial" panose="020B0604020202020204" pitchFamily="34" charset="0"/>
                <a:cs typeface="Arial" panose="020B0604020202020204" pitchFamily="34" charset="0"/>
              </a:rPr>
              <a:t>(à partir des résultats du module 3, s'ils sont disponibles)</a:t>
            </a:r>
            <a:endParaRPr lang="en-GB" sz="1200" i="1">
              <a:solidFill>
                <a:sysClr val="windowText" lastClr="000000"/>
              </a:solidFill>
              <a:latin typeface="Arial" panose="020B0604020202020204" pitchFamily="34" charset="0"/>
              <a:cs typeface="Arial" panose="020B0604020202020204" pitchFamily="34" charset="0"/>
            </a:endParaRPr>
          </a:p>
        </p:txBody>
      </p:sp>
      <p:sp>
        <p:nvSpPr>
          <p:cNvPr id="18" name="Wave 17">
            <a:extLst>
              <a:ext uri="{FF2B5EF4-FFF2-40B4-BE49-F238E27FC236}">
                <a16:creationId xmlns:a16="http://schemas.microsoft.com/office/drawing/2014/main" id="{72B9BA51-21FD-3EE1-5198-75F90B95F453}"/>
              </a:ext>
            </a:extLst>
          </p:cNvPr>
          <p:cNvSpPr/>
          <p:nvPr/>
        </p:nvSpPr>
        <p:spPr>
          <a:xfrm flipH="1">
            <a:off x="6549874" y="1432017"/>
            <a:ext cx="2521846" cy="990600"/>
          </a:xfrm>
          <a:custGeom>
            <a:avLst/>
            <a:gdLst>
              <a:gd name="connsiteX0" fmla="*/ 0 w 2521846"/>
              <a:gd name="connsiteY0" fmla="*/ 17207 h 990600"/>
              <a:gd name="connsiteX1" fmla="*/ 2504445 w 2521846"/>
              <a:gd name="connsiteY1" fmla="*/ 17207 h 990600"/>
              <a:gd name="connsiteX2" fmla="*/ 2521846 w 2521846"/>
              <a:gd name="connsiteY2" fmla="*/ 973393 h 990600"/>
              <a:gd name="connsiteX3" fmla="*/ 17401 w 2521846"/>
              <a:gd name="connsiteY3" fmla="*/ 973393 h 990600"/>
              <a:gd name="connsiteX4" fmla="*/ 0 w 2521846"/>
              <a:gd name="connsiteY4" fmla="*/ 17207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846" h="990600" fill="none" extrusionOk="0">
                <a:moveTo>
                  <a:pt x="0" y="17207"/>
                </a:moveTo>
                <a:cubicBezTo>
                  <a:pt x="823139" y="-30338"/>
                  <a:pt x="1690886" y="67577"/>
                  <a:pt x="2504445" y="17207"/>
                </a:cubicBezTo>
                <a:cubicBezTo>
                  <a:pt x="2559608" y="481956"/>
                  <a:pt x="2535135" y="500713"/>
                  <a:pt x="2521846" y="973393"/>
                </a:cubicBezTo>
                <a:cubicBezTo>
                  <a:pt x="1749272" y="1120546"/>
                  <a:pt x="776765" y="797867"/>
                  <a:pt x="17401" y="973393"/>
                </a:cubicBezTo>
                <a:cubicBezTo>
                  <a:pt x="9010" y="852150"/>
                  <a:pt x="81481" y="210286"/>
                  <a:pt x="0" y="17207"/>
                </a:cubicBezTo>
                <a:close/>
              </a:path>
              <a:path w="2521846" h="990600" stroke="0" extrusionOk="0">
                <a:moveTo>
                  <a:pt x="0" y="17207"/>
                </a:moveTo>
                <a:cubicBezTo>
                  <a:pt x="822174" y="-51472"/>
                  <a:pt x="1673560" y="90945"/>
                  <a:pt x="2504445" y="17207"/>
                </a:cubicBezTo>
                <a:cubicBezTo>
                  <a:pt x="2593778" y="422747"/>
                  <a:pt x="2530710" y="818143"/>
                  <a:pt x="2521846" y="973393"/>
                </a:cubicBezTo>
                <a:cubicBezTo>
                  <a:pt x="1817363" y="1099195"/>
                  <a:pt x="904872" y="758589"/>
                  <a:pt x="17401" y="973393"/>
                </a:cubicBezTo>
                <a:cubicBezTo>
                  <a:pt x="77665" y="872058"/>
                  <a:pt x="11494" y="267419"/>
                  <a:pt x="0" y="1720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3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Si possible, commencez à regrouper les données et les témoignages par thématique au cours de cette discussion.</a:t>
            </a:r>
          </a:p>
        </p:txBody>
      </p:sp>
      <p:sp>
        <p:nvSpPr>
          <p:cNvPr id="32" name="Oval 31">
            <a:hlinkClick r:id="rId4" action="ppaction://hlinksldjump"/>
            <a:extLst>
              <a:ext uri="{FF2B5EF4-FFF2-40B4-BE49-F238E27FC236}">
                <a16:creationId xmlns:a16="http://schemas.microsoft.com/office/drawing/2014/main" id="{6A62536B-C5F3-49CC-B7DA-5E830DF8283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9A9C6563-4F13-40E0-BF57-6ED1043ABF5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E28491AE-593B-4D37-BF35-DF069856589D}"/>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6" action="ppaction://hlinksldjump"/>
            <a:extLst>
              <a:ext uri="{FF2B5EF4-FFF2-40B4-BE49-F238E27FC236}">
                <a16:creationId xmlns:a16="http://schemas.microsoft.com/office/drawing/2014/main" id="{1E1F1B28-2FDA-4392-BCA4-548105601E23}"/>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7" action="ppaction://hlinksldjump"/>
            <a:extLst>
              <a:ext uri="{FF2B5EF4-FFF2-40B4-BE49-F238E27FC236}">
                <a16:creationId xmlns:a16="http://schemas.microsoft.com/office/drawing/2014/main" id="{CB0DB1E4-54F4-4812-887F-459C7E09A751}"/>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8" action="ppaction://hlinksldjump"/>
            <a:extLst>
              <a:ext uri="{FF2B5EF4-FFF2-40B4-BE49-F238E27FC236}">
                <a16:creationId xmlns:a16="http://schemas.microsoft.com/office/drawing/2014/main" id="{9F25BA93-D45C-4B13-B9B7-5DE144FEED6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9" action="ppaction://hlinksldjump"/>
            <a:extLst>
              <a:ext uri="{FF2B5EF4-FFF2-40B4-BE49-F238E27FC236}">
                <a16:creationId xmlns:a16="http://schemas.microsoft.com/office/drawing/2014/main" id="{59FA900D-A94E-4E76-A94B-00F0BCC44D2E}"/>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0" action="ppaction://hlinksldjump"/>
            <a:extLst>
              <a:ext uri="{FF2B5EF4-FFF2-40B4-BE49-F238E27FC236}">
                <a16:creationId xmlns:a16="http://schemas.microsoft.com/office/drawing/2014/main" id="{098BD34A-38F4-433D-B530-CF9DBE2A775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1" action="ppaction://hlinksldjump"/>
            <a:extLst>
              <a:ext uri="{FF2B5EF4-FFF2-40B4-BE49-F238E27FC236}">
                <a16:creationId xmlns:a16="http://schemas.microsoft.com/office/drawing/2014/main" id="{4EFA2FE0-41B8-45D2-B78B-99CBD5D6CD9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2" action="ppaction://hlinksldjump"/>
            <a:extLst>
              <a:ext uri="{FF2B5EF4-FFF2-40B4-BE49-F238E27FC236}">
                <a16:creationId xmlns:a16="http://schemas.microsoft.com/office/drawing/2014/main" id="{5F439674-C8B4-48B8-B506-6A81B114116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B8A9A912-D8E1-466E-B753-397B76D0DAB2}"/>
              </a:ext>
            </a:extLst>
          </p:cNvPr>
          <p:cNvGrpSpPr/>
          <p:nvPr/>
        </p:nvGrpSpPr>
        <p:grpSpPr>
          <a:xfrm>
            <a:off x="9597323" y="3065434"/>
            <a:ext cx="146522" cy="280390"/>
            <a:chOff x="5545138" y="625475"/>
            <a:chExt cx="1489075" cy="2849563"/>
          </a:xfrm>
        </p:grpSpPr>
        <p:sp>
          <p:nvSpPr>
            <p:cNvPr id="43" name="Freeform 117">
              <a:extLst>
                <a:ext uri="{FF2B5EF4-FFF2-40B4-BE49-F238E27FC236}">
                  <a16:creationId xmlns:a16="http://schemas.microsoft.com/office/drawing/2014/main" id="{E40B9F76-B9A6-4069-B3BF-D5813A6C022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7DAA9C12-7C1A-4985-8C38-7F0C670977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3765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91E0-C5EC-6EEC-DA2C-DAC5873CE1D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CEF31D-0406-9E55-45E8-E872AB569E54}"/>
              </a:ext>
            </a:extLst>
          </p:cNvPr>
          <p:cNvPicPr>
            <a:picLocks noChangeAspect="1"/>
          </p:cNvPicPr>
          <p:nvPr/>
        </p:nvPicPr>
        <p:blipFill>
          <a:blip r:embed="rId3">
            <a:alphaModFix amt="70000"/>
          </a:blip>
          <a:stretch>
            <a:fillRect/>
          </a:stretch>
        </p:blipFill>
        <p:spPr>
          <a:xfrm>
            <a:off x="1706033" y="1676400"/>
            <a:ext cx="6493934" cy="4495800"/>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62B2C729-63BB-8648-7933-0E5AB91AC22A}"/>
              </a:ext>
            </a:extLst>
          </p:cNvPr>
          <p:cNvSpPr>
            <a:spLocks noGrp="1"/>
          </p:cNvSpPr>
          <p:nvPr>
            <p:ph type="title"/>
          </p:nvPr>
        </p:nvSpPr>
        <p:spPr>
          <a:xfrm>
            <a:off x="681038" y="685800"/>
            <a:ext cx="8539152" cy="990600"/>
          </a:xfrm>
        </p:spPr>
        <p:txBody>
          <a:bodyPr>
            <a:normAutofit/>
          </a:bodyPr>
          <a:lstStyle/>
          <a:p>
            <a:r>
              <a:rPr lang="fr-FR">
                <a:solidFill>
                  <a:srgbClr val="038842"/>
                </a:solidFill>
              </a:rPr>
              <a:t>Outil et guide de facilitation</a:t>
            </a:r>
            <a:br>
              <a:rPr kumimoji="0" lang="en-GB" sz="3200" b="1" i="0" u="none" strike="noStrike" kern="1200" cap="none" spc="0" normalizeH="0" baseline="0" noProof="0">
                <a:ln>
                  <a:noFill/>
                </a:ln>
                <a:solidFill>
                  <a:srgbClr val="038842"/>
                </a:solidFill>
                <a:effectLst/>
                <a:uLnTx/>
                <a:uFillTx/>
                <a:latin typeface="Arial" panose="020B0604020202020204" pitchFamily="34" charset="0"/>
                <a:ea typeface="+mj-ea"/>
                <a:cs typeface="Arial" panose="020B0604020202020204" pitchFamily="34" charset="0"/>
              </a:rPr>
            </a:br>
            <a:r>
              <a:rPr kumimoji="0" lang="fr-FR" sz="2000" b="0" i="0" u="none" strike="noStrike" kern="1200" cap="none" spc="0" normalizeH="0" baseline="0" noProof="0">
                <a:ln>
                  <a:noFill/>
                </a:ln>
                <a:solidFill>
                  <a:srgbClr val="038842"/>
                </a:solidFill>
                <a:effectLst/>
                <a:uLnTx/>
                <a:uFillTx/>
                <a:latin typeface="Arial" panose="020B0604020202020204" pitchFamily="34" charset="0"/>
                <a:ea typeface="+mj-ea"/>
                <a:cs typeface="Arial" panose="020B0604020202020204" pitchFamily="34" charset="0"/>
              </a:rPr>
              <a:t>Recueillir des témoignages et des données quantitatives </a:t>
            </a:r>
            <a:endParaRPr lang="en-GB" b="0">
              <a:solidFill>
                <a:srgbClr val="038842"/>
              </a:solidFill>
            </a:endParaRPr>
          </a:p>
        </p:txBody>
      </p:sp>
      <p:sp>
        <p:nvSpPr>
          <p:cNvPr id="5" name="Content Placeholder 4">
            <a:extLst>
              <a:ext uri="{FF2B5EF4-FFF2-40B4-BE49-F238E27FC236}">
                <a16:creationId xmlns:a16="http://schemas.microsoft.com/office/drawing/2014/main" id="{E27285E0-28A8-D0AC-A685-17A8B0EEA7D4}"/>
              </a:ext>
            </a:extLst>
          </p:cNvPr>
          <p:cNvSpPr>
            <a:spLocks noGrp="1"/>
          </p:cNvSpPr>
          <p:nvPr>
            <p:ph idx="14"/>
          </p:nvPr>
        </p:nvSpPr>
        <p:spPr/>
        <p:txBody>
          <a:bodyPr/>
          <a:lstStyle/>
          <a:p>
            <a:r>
              <a:rPr lang="fr-FR">
                <a:solidFill>
                  <a:srgbClr val="038842"/>
                </a:solidFill>
              </a:rPr>
              <a:t>Module 4 - Élaborer une base de référence de l’AEPE</a:t>
            </a:r>
          </a:p>
        </p:txBody>
      </p:sp>
      <p:sp>
        <p:nvSpPr>
          <p:cNvPr id="4" name="Slide Number Placeholder 3">
            <a:extLst>
              <a:ext uri="{FF2B5EF4-FFF2-40B4-BE49-F238E27FC236}">
                <a16:creationId xmlns:a16="http://schemas.microsoft.com/office/drawing/2014/main" id="{1F7F8A6F-D056-4CFA-F66D-FC702545CB47}"/>
              </a:ext>
            </a:extLst>
          </p:cNvPr>
          <p:cNvSpPr>
            <a:spLocks noGrp="1"/>
          </p:cNvSpPr>
          <p:nvPr>
            <p:ph type="sldNum" sz="quarter" idx="12"/>
          </p:nvPr>
        </p:nvSpPr>
        <p:spPr/>
        <p:txBody>
          <a:bodyPr/>
          <a:lstStyle/>
          <a:p>
            <a:fld id="{CE97AC88-B9C7-4AEF-9990-0777AFA0136D}" type="slidenum">
              <a:rPr lang="en-US" smtClean="0"/>
              <a:t>64</a:t>
            </a:fld>
            <a:endParaRPr lang="en-US"/>
          </a:p>
        </p:txBody>
      </p:sp>
      <p:sp>
        <p:nvSpPr>
          <p:cNvPr id="19" name="Teardrop 18">
            <a:extLst>
              <a:ext uri="{FF2B5EF4-FFF2-40B4-BE49-F238E27FC236}">
                <a16:creationId xmlns:a16="http://schemas.microsoft.com/office/drawing/2014/main" id="{7BCA2250-11D6-12B8-0563-B2F63EA76181}"/>
              </a:ext>
            </a:extLst>
          </p:cNvPr>
          <p:cNvSpPr/>
          <p:nvPr/>
        </p:nvSpPr>
        <p:spPr>
          <a:xfrm flipH="1">
            <a:off x="3663365" y="4760001"/>
            <a:ext cx="4339184" cy="1349855"/>
          </a:xfrm>
          <a:custGeom>
            <a:avLst/>
            <a:gdLst>
              <a:gd name="connsiteX0" fmla="*/ 0 w 4339184"/>
              <a:gd name="connsiteY0" fmla="*/ 674928 h 1349855"/>
              <a:gd name="connsiteX1" fmla="*/ 2169592 w 4339184"/>
              <a:gd name="connsiteY1" fmla="*/ 0 h 1349855"/>
              <a:gd name="connsiteX2" fmla="*/ 4380254 w 4339184"/>
              <a:gd name="connsiteY2" fmla="*/ -12776 h 1349855"/>
              <a:gd name="connsiteX3" fmla="*/ 4339184 w 4339184"/>
              <a:gd name="connsiteY3" fmla="*/ 674928 h 1349855"/>
              <a:gd name="connsiteX4" fmla="*/ 2169592 w 4339184"/>
              <a:gd name="connsiteY4" fmla="*/ 1349856 h 1349855"/>
              <a:gd name="connsiteX5" fmla="*/ 0 w 4339184"/>
              <a:gd name="connsiteY5" fmla="*/ 674928 h 13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184" h="1349855" fill="none" extrusionOk="0">
                <a:moveTo>
                  <a:pt x="0" y="674928"/>
                </a:moveTo>
                <a:cubicBezTo>
                  <a:pt x="47033" y="205884"/>
                  <a:pt x="993503" y="-121275"/>
                  <a:pt x="2169592" y="0"/>
                </a:cubicBezTo>
                <a:cubicBezTo>
                  <a:pt x="3091992" y="110295"/>
                  <a:pt x="3404397" y="69169"/>
                  <a:pt x="4380254" y="-12776"/>
                </a:cubicBezTo>
                <a:cubicBezTo>
                  <a:pt x="4356050" y="218349"/>
                  <a:pt x="4339201" y="455083"/>
                  <a:pt x="4339184" y="674928"/>
                </a:cubicBezTo>
                <a:cubicBezTo>
                  <a:pt x="4199804" y="1030125"/>
                  <a:pt x="3325635" y="1376845"/>
                  <a:pt x="2169592" y="1349856"/>
                </a:cubicBezTo>
                <a:cubicBezTo>
                  <a:pt x="976113" y="1377608"/>
                  <a:pt x="10874" y="1092890"/>
                  <a:pt x="0" y="674928"/>
                </a:cubicBezTo>
                <a:close/>
              </a:path>
              <a:path w="4339184" h="1349855" stroke="0" extrusionOk="0">
                <a:moveTo>
                  <a:pt x="0" y="674928"/>
                </a:moveTo>
                <a:cubicBezTo>
                  <a:pt x="-123871" y="191222"/>
                  <a:pt x="1018612" y="197004"/>
                  <a:pt x="2169592" y="0"/>
                </a:cubicBezTo>
                <a:cubicBezTo>
                  <a:pt x="2450228" y="153626"/>
                  <a:pt x="3466059" y="77685"/>
                  <a:pt x="4380254" y="-12776"/>
                </a:cubicBezTo>
                <a:cubicBezTo>
                  <a:pt x="4387122" y="234445"/>
                  <a:pt x="4346687" y="423259"/>
                  <a:pt x="4339184" y="674928"/>
                </a:cubicBezTo>
                <a:cubicBezTo>
                  <a:pt x="4374875" y="1049075"/>
                  <a:pt x="3288297" y="1495563"/>
                  <a:pt x="2169592" y="1349856"/>
                </a:cubicBezTo>
                <a:cubicBezTo>
                  <a:pt x="915731" y="1396599"/>
                  <a:pt x="34191" y="1036445"/>
                  <a:pt x="0" y="67492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chemeClr val="tx1"/>
                </a:solidFill>
                <a:latin typeface="Arial" panose="020B0604020202020204" pitchFamily="34" charset="0"/>
                <a:cs typeface="Arial" panose="020B0604020202020204" pitchFamily="34" charset="0"/>
              </a:rPr>
              <a:t>3</a:t>
            </a:r>
          </a:p>
          <a:p>
            <a:pPr marL="0" marR="0" lvl="0" indent="0" algn="l" rtl="0">
              <a:spcBef>
                <a:spcPts val="0"/>
              </a:spcBef>
              <a:spcAft>
                <a:spcPts val="0"/>
              </a:spcAft>
              <a:buNone/>
            </a:pPr>
            <a:r>
              <a:rPr lang="fr-FR" sz="1200">
                <a:solidFill>
                  <a:schemeClr val="tx1"/>
                </a:solidFill>
                <a:latin typeface="Arial" panose="020B0604020202020204" pitchFamily="34" charset="0"/>
                <a:ea typeface="Arial"/>
                <a:cs typeface="Arial" panose="020B0604020202020204" pitchFamily="34" charset="0"/>
                <a:sym typeface="Arial"/>
              </a:rPr>
              <a:t>Détaille</a:t>
            </a:r>
            <a:r>
              <a:rPr lang="fr-FR" sz="1200">
                <a:solidFill>
                  <a:schemeClr val="tx1"/>
                </a:solidFill>
                <a:latin typeface="Arial" panose="020B0604020202020204" pitchFamily="34" charset="0"/>
                <a:cs typeface="Arial" panose="020B0604020202020204" pitchFamily="34" charset="0"/>
              </a:rPr>
              <a:t>z</a:t>
            </a:r>
            <a:r>
              <a:rPr lang="fr-FR" sz="1200">
                <a:solidFill>
                  <a:schemeClr val="tx1"/>
                </a:solidFill>
                <a:latin typeface="Arial" panose="020B0604020202020204" pitchFamily="34" charset="0"/>
                <a:ea typeface="Arial"/>
                <a:cs typeface="Arial" panose="020B0604020202020204" pitchFamily="34" charset="0"/>
                <a:sym typeface="Arial"/>
              </a:rPr>
              <a:t> les raisons sociales, économiques, environnementales, météorologiques, gouvernementales et/ou politiques de ce</a:t>
            </a:r>
            <a:r>
              <a:rPr lang="fr-FR" sz="1200">
                <a:solidFill>
                  <a:schemeClr val="tx1"/>
                </a:solidFill>
                <a:latin typeface="Arial" panose="020B0604020202020204" pitchFamily="34" charset="0"/>
                <a:cs typeface="Arial" panose="020B0604020202020204" pitchFamily="34" charset="0"/>
              </a:rPr>
              <a:t> type</a:t>
            </a:r>
            <a:r>
              <a:rPr lang="fr-FR" sz="1200">
                <a:solidFill>
                  <a:schemeClr val="tx1"/>
                </a:solidFill>
                <a:latin typeface="Arial" panose="020B0604020202020204" pitchFamily="34" charset="0"/>
                <a:ea typeface="Arial"/>
                <a:cs typeface="Arial" panose="020B0604020202020204" pitchFamily="34" charset="0"/>
                <a:sym typeface="Arial"/>
              </a:rPr>
              <a:t> de p</a:t>
            </a:r>
            <a:r>
              <a:rPr lang="fr-FR" sz="1200">
                <a:solidFill>
                  <a:schemeClr val="tx1"/>
                </a:solidFill>
                <a:latin typeface="Arial" panose="020B0604020202020204" pitchFamily="34" charset="0"/>
                <a:cs typeface="Arial" panose="020B0604020202020204" pitchFamily="34" charset="0"/>
              </a:rPr>
              <a:t>récari</a:t>
            </a:r>
            <a:r>
              <a:rPr lang="fr-FR" sz="1200">
                <a:solidFill>
                  <a:schemeClr val="tx1"/>
                </a:solidFill>
                <a:latin typeface="Arial" panose="020B0604020202020204" pitchFamily="34" charset="0"/>
                <a:ea typeface="Arial"/>
                <a:cs typeface="Arial" panose="020B0604020202020204" pitchFamily="34" charset="0"/>
                <a:sym typeface="Arial"/>
              </a:rPr>
              <a:t>té énergétique ou de manque d'accès à l'énergie.</a:t>
            </a:r>
            <a:endParaRPr lang="fr-FR" sz="1200" i="1">
              <a:solidFill>
                <a:schemeClr val="tx1"/>
              </a:solidFill>
              <a:latin typeface="Arial" panose="020B0604020202020204" pitchFamily="34" charset="0"/>
              <a:ea typeface="Arial"/>
              <a:cs typeface="Arial" panose="020B0604020202020204" pitchFamily="34" charset="0"/>
              <a:sym typeface="Arial"/>
            </a:endParaRPr>
          </a:p>
        </p:txBody>
      </p:sp>
      <p:sp>
        <p:nvSpPr>
          <p:cNvPr id="21" name="Teardrop 20">
            <a:extLst>
              <a:ext uri="{FF2B5EF4-FFF2-40B4-BE49-F238E27FC236}">
                <a16:creationId xmlns:a16="http://schemas.microsoft.com/office/drawing/2014/main" id="{8706CD06-B0EE-A5C0-CC06-B886CBF9F095}"/>
              </a:ext>
            </a:extLst>
          </p:cNvPr>
          <p:cNvSpPr/>
          <p:nvPr/>
        </p:nvSpPr>
        <p:spPr>
          <a:xfrm>
            <a:off x="681038" y="3692930"/>
            <a:ext cx="2125421" cy="1317827"/>
          </a:xfrm>
          <a:custGeom>
            <a:avLst/>
            <a:gdLst>
              <a:gd name="connsiteX0" fmla="*/ 0 w 2125421"/>
              <a:gd name="connsiteY0" fmla="*/ 658914 h 1317827"/>
              <a:gd name="connsiteX1" fmla="*/ 1062711 w 2125421"/>
              <a:gd name="connsiteY1" fmla="*/ 0 h 1317827"/>
              <a:gd name="connsiteX2" fmla="*/ 2125421 w 2125421"/>
              <a:gd name="connsiteY2" fmla="*/ 0 h 1317827"/>
              <a:gd name="connsiteX3" fmla="*/ 2125421 w 2125421"/>
              <a:gd name="connsiteY3" fmla="*/ 658914 h 1317827"/>
              <a:gd name="connsiteX4" fmla="*/ 1062710 w 2125421"/>
              <a:gd name="connsiteY4" fmla="*/ 1317828 h 1317827"/>
              <a:gd name="connsiteX5" fmla="*/ -1 w 2125421"/>
              <a:gd name="connsiteY5" fmla="*/ 658914 h 1317827"/>
              <a:gd name="connsiteX6" fmla="*/ 0 w 2125421"/>
              <a:gd name="connsiteY6" fmla="*/ 658914 h 131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421" h="1317827" fill="none" extrusionOk="0">
                <a:moveTo>
                  <a:pt x="0" y="658914"/>
                </a:moveTo>
                <a:cubicBezTo>
                  <a:pt x="36840" y="219583"/>
                  <a:pt x="482151" y="-34825"/>
                  <a:pt x="1062711" y="0"/>
                </a:cubicBezTo>
                <a:cubicBezTo>
                  <a:pt x="1363273" y="93554"/>
                  <a:pt x="1619224" y="-27106"/>
                  <a:pt x="2125421" y="0"/>
                </a:cubicBezTo>
                <a:cubicBezTo>
                  <a:pt x="2074671" y="120687"/>
                  <a:pt x="2141019" y="588640"/>
                  <a:pt x="2125421" y="658914"/>
                </a:cubicBezTo>
                <a:cubicBezTo>
                  <a:pt x="2047305" y="1012983"/>
                  <a:pt x="1590040" y="1355948"/>
                  <a:pt x="1062710" y="1317828"/>
                </a:cubicBezTo>
                <a:cubicBezTo>
                  <a:pt x="477173" y="1325896"/>
                  <a:pt x="8166" y="1056778"/>
                  <a:pt x="-1" y="658914"/>
                </a:cubicBezTo>
                <a:lnTo>
                  <a:pt x="0" y="658914"/>
                </a:lnTo>
                <a:close/>
              </a:path>
              <a:path w="2125421" h="1317827" stroke="0" extrusionOk="0">
                <a:moveTo>
                  <a:pt x="0" y="658914"/>
                </a:moveTo>
                <a:cubicBezTo>
                  <a:pt x="-81111" y="222353"/>
                  <a:pt x="480167" y="18241"/>
                  <a:pt x="1062711" y="0"/>
                </a:cubicBezTo>
                <a:cubicBezTo>
                  <a:pt x="1233314" y="45045"/>
                  <a:pt x="1608476" y="869"/>
                  <a:pt x="2125421" y="0"/>
                </a:cubicBezTo>
                <a:cubicBezTo>
                  <a:pt x="2149075" y="220589"/>
                  <a:pt x="2179333" y="548538"/>
                  <a:pt x="2125421" y="658914"/>
                </a:cubicBezTo>
                <a:cubicBezTo>
                  <a:pt x="2139213" y="1023361"/>
                  <a:pt x="1640248" y="1335016"/>
                  <a:pt x="1062710" y="1317828"/>
                </a:cubicBezTo>
                <a:cubicBezTo>
                  <a:pt x="458729" y="1332165"/>
                  <a:pt x="55435" y="1004606"/>
                  <a:pt x="-1" y="658914"/>
                </a:cubicBezTo>
                <a:lnTo>
                  <a:pt x="0" y="65891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a:solidFill>
                  <a:sysClr val="windowText" lastClr="000000"/>
                </a:solidFill>
                <a:latin typeface="Arial" panose="020B0604020202020204" pitchFamily="34" charset="0"/>
                <a:cs typeface="Arial" panose="020B0604020202020204" pitchFamily="34" charset="0"/>
              </a:rPr>
              <a:t>2</a:t>
            </a:r>
          </a:p>
          <a:p>
            <a:pPr marL="0" marR="0" lvl="0" indent="0" algn="r" rtl="0">
              <a:spcBef>
                <a:spcPts val="0"/>
              </a:spcBef>
              <a:spcAft>
                <a:spcPts val="0"/>
              </a:spcAft>
              <a:buNone/>
            </a:pPr>
            <a:r>
              <a:rPr lang="fr-FR" sz="1200">
                <a:solidFill>
                  <a:srgbClr val="000000"/>
                </a:solidFill>
                <a:latin typeface="Arial"/>
                <a:ea typeface="Arial"/>
                <a:cs typeface="Arial"/>
                <a:sym typeface="Arial"/>
              </a:rPr>
              <a:t>Résumez les thèmes regroupés sous forme de titre dans la case jaune.</a:t>
            </a:r>
            <a:endParaRPr lang="fr-FR" sz="1200" i="1">
              <a:solidFill>
                <a:srgbClr val="000000"/>
              </a:solidFill>
              <a:latin typeface="Arial"/>
              <a:ea typeface="Arial"/>
              <a:cs typeface="Arial"/>
              <a:sym typeface="Arial"/>
            </a:endParaRPr>
          </a:p>
        </p:txBody>
      </p:sp>
      <p:sp>
        <p:nvSpPr>
          <p:cNvPr id="22" name="Wave 21">
            <a:extLst>
              <a:ext uri="{FF2B5EF4-FFF2-40B4-BE49-F238E27FC236}">
                <a16:creationId xmlns:a16="http://schemas.microsoft.com/office/drawing/2014/main" id="{F0C8DAA3-CED6-794E-E3B8-DCAC2F2D3933}"/>
              </a:ext>
            </a:extLst>
          </p:cNvPr>
          <p:cNvSpPr/>
          <p:nvPr/>
        </p:nvSpPr>
        <p:spPr>
          <a:xfrm flipH="1">
            <a:off x="5832954" y="1691872"/>
            <a:ext cx="3183627" cy="1653952"/>
          </a:xfrm>
          <a:custGeom>
            <a:avLst/>
            <a:gdLst>
              <a:gd name="connsiteX0" fmla="*/ 0 w 3011638"/>
              <a:gd name="connsiteY0" fmla="*/ 25510 h 1468615"/>
              <a:gd name="connsiteX1" fmla="*/ 3011638 w 3011638"/>
              <a:gd name="connsiteY1" fmla="*/ 25510 h 1468615"/>
              <a:gd name="connsiteX2" fmla="*/ 3011638 w 3011638"/>
              <a:gd name="connsiteY2" fmla="*/ 1443105 h 1468615"/>
              <a:gd name="connsiteX3" fmla="*/ 0 w 3011638"/>
              <a:gd name="connsiteY3" fmla="*/ 1443105 h 1468615"/>
              <a:gd name="connsiteX4" fmla="*/ 0 w 3011638"/>
              <a:gd name="connsiteY4" fmla="*/ 25510 h 146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38" h="1468615" fill="none" extrusionOk="0">
                <a:moveTo>
                  <a:pt x="0" y="25510"/>
                </a:moveTo>
                <a:cubicBezTo>
                  <a:pt x="907851" y="21168"/>
                  <a:pt x="2098285" y="80796"/>
                  <a:pt x="3011638" y="25510"/>
                </a:cubicBezTo>
                <a:cubicBezTo>
                  <a:pt x="3064000" y="524523"/>
                  <a:pt x="2962851" y="1248722"/>
                  <a:pt x="3011638" y="1443105"/>
                </a:cubicBezTo>
                <a:cubicBezTo>
                  <a:pt x="2026584" y="1555297"/>
                  <a:pt x="965307" y="1297660"/>
                  <a:pt x="0" y="1443105"/>
                </a:cubicBezTo>
                <a:cubicBezTo>
                  <a:pt x="-51380" y="953812"/>
                  <a:pt x="-52809" y="597335"/>
                  <a:pt x="0" y="25510"/>
                </a:cubicBezTo>
                <a:close/>
              </a:path>
              <a:path w="3011638" h="1468615" stroke="0" extrusionOk="0">
                <a:moveTo>
                  <a:pt x="0" y="25510"/>
                </a:moveTo>
                <a:cubicBezTo>
                  <a:pt x="855904" y="-192068"/>
                  <a:pt x="2051050" y="291026"/>
                  <a:pt x="3011638" y="25510"/>
                </a:cubicBezTo>
                <a:cubicBezTo>
                  <a:pt x="3031993" y="190013"/>
                  <a:pt x="3103744" y="1130963"/>
                  <a:pt x="3011638" y="1443105"/>
                </a:cubicBezTo>
                <a:cubicBezTo>
                  <a:pt x="2080159" y="1566160"/>
                  <a:pt x="1036841" y="1259511"/>
                  <a:pt x="0" y="1443105"/>
                </a:cubicBezTo>
                <a:cubicBezTo>
                  <a:pt x="121592" y="1124572"/>
                  <a:pt x="90355" y="531001"/>
                  <a:pt x="0" y="2551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183627"/>
                      <a:gd name="connsiteY0" fmla="*/ 28729 h 1653952"/>
                      <a:gd name="connsiteX1" fmla="*/ 3183627 w 3183627"/>
                      <a:gd name="connsiteY1" fmla="*/ 28729 h 1653952"/>
                      <a:gd name="connsiteX2" fmla="*/ 3183627 w 3183627"/>
                      <a:gd name="connsiteY2" fmla="*/ 1625222 h 1653952"/>
                      <a:gd name="connsiteX3" fmla="*/ 0 w 3183627"/>
                      <a:gd name="connsiteY3" fmla="*/ 1625222 h 1653952"/>
                      <a:gd name="connsiteX4" fmla="*/ 0 w 3183627"/>
                      <a:gd name="connsiteY4" fmla="*/ 28729 h 1653952"/>
                      <a:gd name="connsiteX0" fmla="*/ 0 w 3183627"/>
                      <a:gd name="connsiteY0" fmla="*/ 28729 h 1653952"/>
                      <a:gd name="connsiteX1" fmla="*/ 3183627 w 3183627"/>
                      <a:gd name="connsiteY1" fmla="*/ 28729 h 1653952"/>
                      <a:gd name="connsiteX2" fmla="*/ 3183627 w 3183627"/>
                      <a:gd name="connsiteY2" fmla="*/ 1625222 h 1653952"/>
                      <a:gd name="connsiteX3" fmla="*/ 0 w 3183627"/>
                      <a:gd name="connsiteY3" fmla="*/ 1625222 h 1653952"/>
                      <a:gd name="connsiteX4" fmla="*/ 0 w 3183627"/>
                      <a:gd name="connsiteY4" fmla="*/ 28729 h 165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627" h="1653952" fill="none" extrusionOk="0">
                        <a:moveTo>
                          <a:pt x="0" y="28729"/>
                        </a:moveTo>
                        <a:cubicBezTo>
                          <a:pt x="813192" y="146944"/>
                          <a:pt x="2253826" y="79257"/>
                          <a:pt x="3183627" y="28729"/>
                        </a:cubicBezTo>
                        <a:cubicBezTo>
                          <a:pt x="3252680" y="562667"/>
                          <a:pt x="3137219" y="1378014"/>
                          <a:pt x="3183627" y="1625222"/>
                        </a:cubicBezTo>
                        <a:cubicBezTo>
                          <a:pt x="2193809" y="1825860"/>
                          <a:pt x="982013" y="1401249"/>
                          <a:pt x="0" y="1625222"/>
                        </a:cubicBezTo>
                        <a:cubicBezTo>
                          <a:pt x="-27946" y="1089871"/>
                          <a:pt x="-55729" y="726129"/>
                          <a:pt x="0" y="28729"/>
                        </a:cubicBezTo>
                        <a:close/>
                      </a:path>
                      <a:path w="3183627" h="1653952" stroke="0" extrusionOk="0">
                        <a:moveTo>
                          <a:pt x="0" y="28729"/>
                        </a:moveTo>
                        <a:cubicBezTo>
                          <a:pt x="789914" y="-230775"/>
                          <a:pt x="2137580" y="347329"/>
                          <a:pt x="3183627" y="28729"/>
                        </a:cubicBezTo>
                        <a:cubicBezTo>
                          <a:pt x="3211876" y="253296"/>
                          <a:pt x="3287953" y="1302626"/>
                          <a:pt x="3183627" y="1625222"/>
                        </a:cubicBezTo>
                        <a:cubicBezTo>
                          <a:pt x="2098969" y="1617227"/>
                          <a:pt x="1082293" y="1243173"/>
                          <a:pt x="0" y="1625222"/>
                        </a:cubicBezTo>
                        <a:cubicBezTo>
                          <a:pt x="101413" y="1253416"/>
                          <a:pt x="-2135" y="537050"/>
                          <a:pt x="0" y="28729"/>
                        </a:cubicBezTo>
                        <a:close/>
                      </a:path>
                      <a:path w="3183627" h="1653952" fill="none" stroke="0" extrusionOk="0">
                        <a:moveTo>
                          <a:pt x="0" y="28729"/>
                        </a:moveTo>
                        <a:cubicBezTo>
                          <a:pt x="879485" y="-48008"/>
                          <a:pt x="2245857" y="206656"/>
                          <a:pt x="3183627" y="28729"/>
                        </a:cubicBezTo>
                        <a:cubicBezTo>
                          <a:pt x="3241923" y="596913"/>
                          <a:pt x="3092475" y="1426502"/>
                          <a:pt x="3183627" y="1625222"/>
                        </a:cubicBezTo>
                        <a:cubicBezTo>
                          <a:pt x="2187946" y="1775535"/>
                          <a:pt x="1039346" y="1404868"/>
                          <a:pt x="0" y="1625222"/>
                        </a:cubicBezTo>
                        <a:cubicBezTo>
                          <a:pt x="-28782" y="1075179"/>
                          <a:pt x="-89480" y="734379"/>
                          <a:pt x="0" y="2872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Plusieurs exemplaires de cette fiche de travail peuvent être utilisés pour recueillir davantage de témoignages. Toutefois, nous suggérons que la définition soit courte, si possible et si cela est approprié, afin de simplifier la communication et la compréhension par un public plus large.</a:t>
            </a:r>
          </a:p>
        </p:txBody>
      </p:sp>
      <p:sp>
        <p:nvSpPr>
          <p:cNvPr id="30" name="Oval 29">
            <a:hlinkClick r:id="rId4" action="ppaction://hlinksldjump"/>
            <a:extLst>
              <a:ext uri="{FF2B5EF4-FFF2-40B4-BE49-F238E27FC236}">
                <a16:creationId xmlns:a16="http://schemas.microsoft.com/office/drawing/2014/main" id="{22C4F8C4-2D4B-4411-BF15-BAF788B4E54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8F81B6F0-0807-41D3-B093-C793E537476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5872027F-3BE4-4C9B-9A85-B8A2D5F51D5A}"/>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A13F04D0-CAB8-4B73-954D-FB3F68EFAA3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7D4421B6-7D87-429A-89CB-FA6C0AC2D9A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58101FEB-A166-4176-9BDA-24B3F9AA538F}"/>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864DA6EC-A02D-45D7-A394-8EAD3C71BBC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A883944F-CB21-4059-B677-397FA4E2402B}"/>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95BDE1E6-1EAE-4171-B235-EE1CC3372725}"/>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6E84DE04-24D8-4647-A881-476F296C957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1A867D61-52CE-4D43-BC91-ED11F75ED697}"/>
              </a:ext>
            </a:extLst>
          </p:cNvPr>
          <p:cNvGrpSpPr/>
          <p:nvPr/>
        </p:nvGrpSpPr>
        <p:grpSpPr>
          <a:xfrm>
            <a:off x="9597323" y="3065434"/>
            <a:ext cx="146522" cy="280390"/>
            <a:chOff x="5545138" y="625475"/>
            <a:chExt cx="1489075" cy="2849563"/>
          </a:xfrm>
        </p:grpSpPr>
        <p:sp>
          <p:nvSpPr>
            <p:cNvPr id="41" name="Freeform 117">
              <a:extLst>
                <a:ext uri="{FF2B5EF4-FFF2-40B4-BE49-F238E27FC236}">
                  <a16:creationId xmlns:a16="http://schemas.microsoft.com/office/drawing/2014/main" id="{15A3CA17-8A3C-486F-BA05-73E328E7929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AF3692AF-CA18-4943-973E-5A14F22FBBE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9092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276836-3396-CB05-1F09-E00AB5D71AD2}"/>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76C76952-EA5A-6E9C-B9EC-E0DE0D249C45}"/>
              </a:ext>
            </a:extLst>
          </p:cNvPr>
          <p:cNvSpPr>
            <a:spLocks noGrp="1"/>
          </p:cNvSpPr>
          <p:nvPr>
            <p:ph idx="13"/>
          </p:nvPr>
        </p:nvSpPr>
        <p:spPr/>
        <p:txBody>
          <a:bodyPr/>
          <a:lstStyle/>
          <a:p>
            <a:r>
              <a:rPr lang="fr-FR">
                <a:solidFill>
                  <a:srgbClr val="038842"/>
                </a:solidFill>
              </a:rPr>
              <a:t>Module 4 - Élaborer une base de référence de l’AEPE</a:t>
            </a:r>
          </a:p>
        </p:txBody>
      </p:sp>
      <p:sp>
        <p:nvSpPr>
          <p:cNvPr id="4" name="Rectangle 3">
            <a:extLst>
              <a:ext uri="{FF2B5EF4-FFF2-40B4-BE49-F238E27FC236}">
                <a16:creationId xmlns:a16="http://schemas.microsoft.com/office/drawing/2014/main" id="{018698A6-504B-68AD-67B4-19E2DBAFD51D}"/>
              </a:ext>
            </a:extLst>
          </p:cNvPr>
          <p:cNvSpPr/>
          <p:nvPr/>
        </p:nvSpPr>
        <p:spPr>
          <a:xfrm>
            <a:off x="932136" y="1135193"/>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38842"/>
                </a:solidFill>
                <a:latin typeface="Arial" panose="020B0604020202020204" pitchFamily="34" charset="0"/>
                <a:cs typeface="Arial" panose="020B0604020202020204" pitchFamily="34" charset="0"/>
              </a:rPr>
              <a:t>Données quantitatives</a:t>
            </a:r>
          </a:p>
        </p:txBody>
      </p:sp>
      <p:sp>
        <p:nvSpPr>
          <p:cNvPr id="7" name="Rectangle 6">
            <a:extLst>
              <a:ext uri="{FF2B5EF4-FFF2-40B4-BE49-F238E27FC236}">
                <a16:creationId xmlns:a16="http://schemas.microsoft.com/office/drawing/2014/main" id="{5635DA8E-0282-04DE-229F-DF329FBA5FB2}"/>
              </a:ext>
            </a:extLst>
          </p:cNvPr>
          <p:cNvSpPr/>
          <p:nvPr/>
        </p:nvSpPr>
        <p:spPr>
          <a:xfrm>
            <a:off x="5031684" y="1135192"/>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38842"/>
                </a:solidFill>
                <a:latin typeface="Arial" panose="020B0604020202020204" pitchFamily="34" charset="0"/>
                <a:cs typeface="Arial" panose="020B0604020202020204" pitchFamily="34" charset="0"/>
              </a:rPr>
              <a:t>Témoignage</a:t>
            </a:r>
          </a:p>
        </p:txBody>
      </p:sp>
      <p:sp>
        <p:nvSpPr>
          <p:cNvPr id="11" name="Rectangle: Rounded Corners 10">
            <a:extLst>
              <a:ext uri="{FF2B5EF4-FFF2-40B4-BE49-F238E27FC236}">
                <a16:creationId xmlns:a16="http://schemas.microsoft.com/office/drawing/2014/main" id="{4B70A18E-253E-7D85-2E20-3A604B941B90}"/>
              </a:ext>
            </a:extLst>
          </p:cNvPr>
          <p:cNvSpPr/>
          <p:nvPr/>
        </p:nvSpPr>
        <p:spPr>
          <a:xfrm>
            <a:off x="707271" y="1093863"/>
            <a:ext cx="8512919" cy="5078338"/>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12" name="Rectangle 11">
            <a:extLst>
              <a:ext uri="{FF2B5EF4-FFF2-40B4-BE49-F238E27FC236}">
                <a16:creationId xmlns:a16="http://schemas.microsoft.com/office/drawing/2014/main" id="{3AF4838B-77F5-6006-964E-7B0EF5AB6322}"/>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fr-FR" sz="1200" b="1">
                <a:solidFill>
                  <a:schemeClr val="tx1"/>
                </a:solidFill>
                <a:latin typeface="Arial" panose="020B0604020202020204" pitchFamily="34" charset="0"/>
                <a:cs typeface="Arial" panose="020B0604020202020204" pitchFamily="34" charset="0"/>
              </a:rPr>
              <a:t>1. Remue-méninges </a:t>
            </a:r>
            <a:r>
              <a:rPr lang="fr-FR" sz="1200">
                <a:solidFill>
                  <a:schemeClr val="tx1"/>
                </a:solidFill>
                <a:latin typeface="Arial" panose="020B0604020202020204" pitchFamily="34" charset="0"/>
                <a:cs typeface="Arial" panose="020B0604020202020204" pitchFamily="34" charset="0"/>
              </a:rPr>
              <a:t>- Utilisez cet espace pour documenter toutes données quantitatives ou témoignages. </a:t>
            </a:r>
          </a:p>
        </p:txBody>
      </p:sp>
      <p:cxnSp>
        <p:nvCxnSpPr>
          <p:cNvPr id="14" name="Straight Connector 13">
            <a:extLst>
              <a:ext uri="{FF2B5EF4-FFF2-40B4-BE49-F238E27FC236}">
                <a16:creationId xmlns:a16="http://schemas.microsoft.com/office/drawing/2014/main" id="{7AF7A9AA-7460-242F-11F7-05BA30D1E205}"/>
              </a:ext>
            </a:extLst>
          </p:cNvPr>
          <p:cNvCxnSpPr>
            <a:stCxn id="11" idx="0"/>
            <a:endCxn id="11" idx="2"/>
          </p:cNvCxnSpPr>
          <p:nvPr/>
        </p:nvCxnSpPr>
        <p:spPr>
          <a:xfrm>
            <a:off x="4963731" y="1093863"/>
            <a:ext cx="0" cy="50783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D69925D-5DF3-D0EB-A2BC-A620FD340E17}"/>
              </a:ext>
            </a:extLst>
          </p:cNvPr>
          <p:cNvSpPr/>
          <p:nvPr/>
        </p:nvSpPr>
        <p:spPr>
          <a:xfrm>
            <a:off x="707271" y="6233823"/>
            <a:ext cx="1721136"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358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B82-189D-1F69-1C5C-CB2D50432AE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2D3F6E-D398-D463-C0A8-D5B46A9EFB49}"/>
              </a:ext>
            </a:extLst>
          </p:cNvPr>
          <p:cNvSpPr/>
          <p:nvPr/>
        </p:nvSpPr>
        <p:spPr>
          <a:xfrm>
            <a:off x="9330647" y="4902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1F5145B-5067-2646-A4D7-218A0601BF0B}"/>
              </a:ext>
            </a:extLst>
          </p:cNvPr>
          <p:cNvSpPr>
            <a:spLocks noGrp="1"/>
          </p:cNvSpPr>
          <p:nvPr>
            <p:ph idx="13"/>
          </p:nvPr>
        </p:nvSpPr>
        <p:spPr/>
        <p:txBody>
          <a:bodyPr/>
          <a:lstStyle/>
          <a:p>
            <a:r>
              <a:rPr lang="fr-FR">
                <a:solidFill>
                  <a:srgbClr val="038842"/>
                </a:solidFill>
              </a:rPr>
              <a:t>Module 4 - Élaborer une base de référence de l’AEPE</a:t>
            </a:r>
          </a:p>
        </p:txBody>
      </p:sp>
      <p:sp>
        <p:nvSpPr>
          <p:cNvPr id="4" name="Rectangle: Rounded Corners 3">
            <a:extLst>
              <a:ext uri="{FF2B5EF4-FFF2-40B4-BE49-F238E27FC236}">
                <a16:creationId xmlns:a16="http://schemas.microsoft.com/office/drawing/2014/main" id="{E6EF7E2F-9C24-14D5-53B3-464438B04E7A}"/>
              </a:ext>
            </a:extLst>
          </p:cNvPr>
          <p:cNvSpPr/>
          <p:nvPr/>
        </p:nvSpPr>
        <p:spPr>
          <a:xfrm>
            <a:off x="685800" y="1434147"/>
            <a:ext cx="8534400" cy="235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38842"/>
                </a:solidFill>
                <a:latin typeface="Arial" panose="020B0604020202020204" pitchFamily="34" charset="0"/>
                <a:cs typeface="Arial" panose="020B0604020202020204" pitchFamily="34" charset="0"/>
              </a:rPr>
              <a:t>Á  _____________________________, la précarité énergétique et/ou le manque d'accès à l'énergie se manifeste lorsque:</a:t>
            </a:r>
            <a:endParaRPr lang="fr-FR" sz="1400" b="1" err="1">
              <a:solidFill>
                <a:srgbClr val="03884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076CC0-E952-61B0-A9BD-FAC7BD8EF144}"/>
              </a:ext>
            </a:extLst>
          </p:cNvPr>
          <p:cNvSpPr/>
          <p:nvPr/>
        </p:nvSpPr>
        <p:spPr>
          <a:xfrm>
            <a:off x="685799" y="685800"/>
            <a:ext cx="8763001" cy="482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fr-FR" sz="1200" b="1">
                <a:solidFill>
                  <a:schemeClr val="tx1"/>
                </a:solidFill>
                <a:latin typeface="Arial" panose="020B0604020202020204" pitchFamily="34" charset="0"/>
                <a:cs typeface="Arial" panose="020B0604020202020204" pitchFamily="34" charset="0"/>
              </a:rPr>
              <a:t>2. Élaborer une base de référence </a:t>
            </a:r>
            <a:r>
              <a:rPr lang="fr-FR" sz="1200">
                <a:solidFill>
                  <a:schemeClr val="tx1"/>
                </a:solidFill>
                <a:latin typeface="Arial" panose="020B0604020202020204" pitchFamily="34" charset="0"/>
                <a:cs typeface="Arial" panose="020B0604020202020204" pitchFamily="34" charset="0"/>
              </a:rPr>
              <a:t>- triez et consolidez les notes de la fiche précédente pour en faire des scénarios décrivant les défis liés à l'AEPE et les raisons de leur occurrence dans votre collectivité locale.</a:t>
            </a:r>
          </a:p>
        </p:txBody>
      </p:sp>
      <p:sp>
        <p:nvSpPr>
          <p:cNvPr id="15" name="Rectangle 14">
            <a:extLst>
              <a:ext uri="{FF2B5EF4-FFF2-40B4-BE49-F238E27FC236}">
                <a16:creationId xmlns:a16="http://schemas.microsoft.com/office/drawing/2014/main" id="{AAAB0637-26ED-E164-A523-62419590DE0D}"/>
              </a:ext>
            </a:extLst>
          </p:cNvPr>
          <p:cNvSpPr/>
          <p:nvPr/>
        </p:nvSpPr>
        <p:spPr>
          <a:xfrm>
            <a:off x="977416" y="6177676"/>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82CA049-5F67-0FCF-9D55-62802C03614D}"/>
              </a:ext>
            </a:extLst>
          </p:cNvPr>
          <p:cNvSpPr/>
          <p:nvPr/>
        </p:nvSpPr>
        <p:spPr>
          <a:xfrm>
            <a:off x="685799" y="1810701"/>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a:t>
            </a:r>
          </a:p>
        </p:txBody>
      </p:sp>
      <p:sp>
        <p:nvSpPr>
          <p:cNvPr id="6" name="Rectangle: Rounded Corners 5">
            <a:extLst>
              <a:ext uri="{FF2B5EF4-FFF2-40B4-BE49-F238E27FC236}">
                <a16:creationId xmlns:a16="http://schemas.microsoft.com/office/drawing/2014/main" id="{9817DC4E-7290-C24A-3AD7-70C2CF1CA34E}"/>
              </a:ext>
            </a:extLst>
          </p:cNvPr>
          <p:cNvSpPr/>
          <p:nvPr/>
        </p:nvSpPr>
        <p:spPr>
          <a:xfrm>
            <a:off x="685798" y="2587362"/>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Témoignage </a:t>
            </a:r>
          </a:p>
        </p:txBody>
      </p:sp>
      <p:sp>
        <p:nvSpPr>
          <p:cNvPr id="8" name="Rectangle: Rounded Corners 7">
            <a:extLst>
              <a:ext uri="{FF2B5EF4-FFF2-40B4-BE49-F238E27FC236}">
                <a16:creationId xmlns:a16="http://schemas.microsoft.com/office/drawing/2014/main" id="{70007D57-4F72-6EF2-2F3D-455C9FE3AB52}"/>
              </a:ext>
            </a:extLst>
          </p:cNvPr>
          <p:cNvSpPr/>
          <p:nvPr/>
        </p:nvSpPr>
        <p:spPr>
          <a:xfrm>
            <a:off x="689872" y="3857120"/>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socio-économique</a:t>
            </a:r>
          </a:p>
        </p:txBody>
      </p:sp>
      <p:sp>
        <p:nvSpPr>
          <p:cNvPr id="10" name="Rectangle: Rounded Corners 9">
            <a:extLst>
              <a:ext uri="{FF2B5EF4-FFF2-40B4-BE49-F238E27FC236}">
                <a16:creationId xmlns:a16="http://schemas.microsoft.com/office/drawing/2014/main" id="{680201EF-6DEA-98AC-8F8C-666704ABAA2D}"/>
              </a:ext>
            </a:extLst>
          </p:cNvPr>
          <p:cNvSpPr/>
          <p:nvPr/>
        </p:nvSpPr>
        <p:spPr>
          <a:xfrm>
            <a:off x="689872" y="4759053"/>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environnementale</a:t>
            </a:r>
          </a:p>
        </p:txBody>
      </p:sp>
      <p:sp>
        <p:nvSpPr>
          <p:cNvPr id="13" name="Rectangle: Rounded Corners 12">
            <a:extLst>
              <a:ext uri="{FF2B5EF4-FFF2-40B4-BE49-F238E27FC236}">
                <a16:creationId xmlns:a16="http://schemas.microsoft.com/office/drawing/2014/main" id="{8C315CF3-D20F-524A-E9D0-C16900A34406}"/>
              </a:ext>
            </a:extLst>
          </p:cNvPr>
          <p:cNvSpPr/>
          <p:nvPr/>
        </p:nvSpPr>
        <p:spPr>
          <a:xfrm>
            <a:off x="685798" y="5660986"/>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gouvernementale</a:t>
            </a:r>
          </a:p>
        </p:txBody>
      </p:sp>
      <p:sp>
        <p:nvSpPr>
          <p:cNvPr id="16" name="Rectangle 15">
            <a:extLst>
              <a:ext uri="{FF2B5EF4-FFF2-40B4-BE49-F238E27FC236}">
                <a16:creationId xmlns:a16="http://schemas.microsoft.com/office/drawing/2014/main" id="{9760B903-70A5-5AAA-869B-479473FBE37F}"/>
              </a:ext>
            </a:extLst>
          </p:cNvPr>
          <p:cNvSpPr/>
          <p:nvPr/>
        </p:nvSpPr>
        <p:spPr>
          <a:xfrm>
            <a:off x="685798" y="2298715"/>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expérience</a:t>
            </a:r>
          </a:p>
        </p:txBody>
      </p:sp>
      <p:sp>
        <p:nvSpPr>
          <p:cNvPr id="17" name="Rectangle 16">
            <a:extLst>
              <a:ext uri="{FF2B5EF4-FFF2-40B4-BE49-F238E27FC236}">
                <a16:creationId xmlns:a16="http://schemas.microsoft.com/office/drawing/2014/main" id="{102FCF84-EBF4-A5CA-6E49-F6DA40EE72FE}"/>
              </a:ext>
            </a:extLst>
          </p:cNvPr>
          <p:cNvSpPr/>
          <p:nvPr/>
        </p:nvSpPr>
        <p:spPr>
          <a:xfrm>
            <a:off x="685800" y="3574248"/>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en raison de</a:t>
            </a:r>
          </a:p>
        </p:txBody>
      </p:sp>
      <p:sp>
        <p:nvSpPr>
          <p:cNvPr id="39" name="Rectangle: Rounded Corners 38">
            <a:extLst>
              <a:ext uri="{FF2B5EF4-FFF2-40B4-BE49-F238E27FC236}">
                <a16:creationId xmlns:a16="http://schemas.microsoft.com/office/drawing/2014/main" id="{AEABDD70-87A9-23C4-8936-E77E66A9194E}"/>
              </a:ext>
            </a:extLst>
          </p:cNvPr>
          <p:cNvSpPr/>
          <p:nvPr/>
        </p:nvSpPr>
        <p:spPr>
          <a:xfrm>
            <a:off x="6678892" y="1812713"/>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a:t>
            </a:r>
          </a:p>
        </p:txBody>
      </p:sp>
      <p:sp>
        <p:nvSpPr>
          <p:cNvPr id="40" name="Rectangle: Rounded Corners 39">
            <a:extLst>
              <a:ext uri="{FF2B5EF4-FFF2-40B4-BE49-F238E27FC236}">
                <a16:creationId xmlns:a16="http://schemas.microsoft.com/office/drawing/2014/main" id="{D8FBF943-1834-3682-B287-1CFE19EAD0A7}"/>
              </a:ext>
            </a:extLst>
          </p:cNvPr>
          <p:cNvSpPr/>
          <p:nvPr/>
        </p:nvSpPr>
        <p:spPr>
          <a:xfrm>
            <a:off x="6678891" y="2589374"/>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Témoignage </a:t>
            </a:r>
          </a:p>
          <a:p>
            <a:r>
              <a:rPr lang="en-GB" sz="800">
                <a:solidFill>
                  <a:srgbClr val="038842"/>
                </a:solidFill>
                <a:latin typeface="Arial" panose="020B0604020202020204" pitchFamily="34" charset="0"/>
                <a:cs typeface="Arial" panose="020B0604020202020204" pitchFamily="34" charset="0"/>
              </a:rPr>
              <a:t> </a:t>
            </a:r>
          </a:p>
        </p:txBody>
      </p:sp>
      <p:sp>
        <p:nvSpPr>
          <p:cNvPr id="41" name="Rectangle: Rounded Corners 40">
            <a:extLst>
              <a:ext uri="{FF2B5EF4-FFF2-40B4-BE49-F238E27FC236}">
                <a16:creationId xmlns:a16="http://schemas.microsoft.com/office/drawing/2014/main" id="{0F00FC8D-09B7-42EB-D15A-3D620A2B21EA}"/>
              </a:ext>
            </a:extLst>
          </p:cNvPr>
          <p:cNvSpPr/>
          <p:nvPr/>
        </p:nvSpPr>
        <p:spPr>
          <a:xfrm>
            <a:off x="6682965" y="385913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socio-économique</a:t>
            </a:r>
          </a:p>
        </p:txBody>
      </p:sp>
      <p:sp>
        <p:nvSpPr>
          <p:cNvPr id="42" name="Rectangle: Rounded Corners 41">
            <a:extLst>
              <a:ext uri="{FF2B5EF4-FFF2-40B4-BE49-F238E27FC236}">
                <a16:creationId xmlns:a16="http://schemas.microsoft.com/office/drawing/2014/main" id="{DA54F85E-05D3-78F2-9489-7AB25C7C37ED}"/>
              </a:ext>
            </a:extLst>
          </p:cNvPr>
          <p:cNvSpPr/>
          <p:nvPr/>
        </p:nvSpPr>
        <p:spPr>
          <a:xfrm>
            <a:off x="6682965" y="476106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environnementale</a:t>
            </a:r>
          </a:p>
        </p:txBody>
      </p:sp>
      <p:sp>
        <p:nvSpPr>
          <p:cNvPr id="43" name="Rectangle: Rounded Corners 42">
            <a:extLst>
              <a:ext uri="{FF2B5EF4-FFF2-40B4-BE49-F238E27FC236}">
                <a16:creationId xmlns:a16="http://schemas.microsoft.com/office/drawing/2014/main" id="{DF7A4739-4F75-C53F-4EFC-98ADA51F9477}"/>
              </a:ext>
            </a:extLst>
          </p:cNvPr>
          <p:cNvSpPr/>
          <p:nvPr/>
        </p:nvSpPr>
        <p:spPr>
          <a:xfrm>
            <a:off x="6678891" y="5662998"/>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gouvernementale</a:t>
            </a:r>
          </a:p>
        </p:txBody>
      </p:sp>
      <p:sp>
        <p:nvSpPr>
          <p:cNvPr id="44" name="Rectangle 43">
            <a:extLst>
              <a:ext uri="{FF2B5EF4-FFF2-40B4-BE49-F238E27FC236}">
                <a16:creationId xmlns:a16="http://schemas.microsoft.com/office/drawing/2014/main" id="{64435F7B-21E4-903A-6843-B1665C34EF13}"/>
              </a:ext>
            </a:extLst>
          </p:cNvPr>
          <p:cNvSpPr/>
          <p:nvPr/>
        </p:nvSpPr>
        <p:spPr>
          <a:xfrm>
            <a:off x="6678891" y="230072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expérience</a:t>
            </a:r>
          </a:p>
        </p:txBody>
      </p:sp>
      <p:sp>
        <p:nvSpPr>
          <p:cNvPr id="45" name="Rectangle 44">
            <a:extLst>
              <a:ext uri="{FF2B5EF4-FFF2-40B4-BE49-F238E27FC236}">
                <a16:creationId xmlns:a16="http://schemas.microsoft.com/office/drawing/2014/main" id="{30A9883A-D318-CB82-A6EC-FBC8C419BE1F}"/>
              </a:ext>
            </a:extLst>
          </p:cNvPr>
          <p:cNvSpPr/>
          <p:nvPr/>
        </p:nvSpPr>
        <p:spPr>
          <a:xfrm>
            <a:off x="6678893" y="3576260"/>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en raison de</a:t>
            </a:r>
          </a:p>
        </p:txBody>
      </p:sp>
      <p:sp>
        <p:nvSpPr>
          <p:cNvPr id="52" name="Rectangle: Rounded Corners 51">
            <a:extLst>
              <a:ext uri="{FF2B5EF4-FFF2-40B4-BE49-F238E27FC236}">
                <a16:creationId xmlns:a16="http://schemas.microsoft.com/office/drawing/2014/main" id="{90016E7B-F4A2-F743-4CCE-E3385D7BF123}"/>
              </a:ext>
            </a:extLst>
          </p:cNvPr>
          <p:cNvSpPr/>
          <p:nvPr/>
        </p:nvSpPr>
        <p:spPr>
          <a:xfrm>
            <a:off x="3686421" y="1810700"/>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a:t>
            </a:r>
          </a:p>
        </p:txBody>
      </p:sp>
      <p:sp>
        <p:nvSpPr>
          <p:cNvPr id="53" name="Rectangle: Rounded Corners 52">
            <a:extLst>
              <a:ext uri="{FF2B5EF4-FFF2-40B4-BE49-F238E27FC236}">
                <a16:creationId xmlns:a16="http://schemas.microsoft.com/office/drawing/2014/main" id="{E1C94146-30F4-E2E2-E492-5F89FC41D4D6}"/>
              </a:ext>
            </a:extLst>
          </p:cNvPr>
          <p:cNvSpPr/>
          <p:nvPr/>
        </p:nvSpPr>
        <p:spPr>
          <a:xfrm>
            <a:off x="3686420" y="2587361"/>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Témoignage </a:t>
            </a:r>
          </a:p>
        </p:txBody>
      </p:sp>
      <p:sp>
        <p:nvSpPr>
          <p:cNvPr id="54" name="Rectangle: Rounded Corners 53">
            <a:extLst>
              <a:ext uri="{FF2B5EF4-FFF2-40B4-BE49-F238E27FC236}">
                <a16:creationId xmlns:a16="http://schemas.microsoft.com/office/drawing/2014/main" id="{E6AE0629-F74B-7DDC-62E1-E6F948C06EAF}"/>
              </a:ext>
            </a:extLst>
          </p:cNvPr>
          <p:cNvSpPr/>
          <p:nvPr/>
        </p:nvSpPr>
        <p:spPr>
          <a:xfrm>
            <a:off x="3690494" y="3857119"/>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socio-économique</a:t>
            </a:r>
          </a:p>
        </p:txBody>
      </p:sp>
      <p:sp>
        <p:nvSpPr>
          <p:cNvPr id="55" name="Rectangle: Rounded Corners 54">
            <a:extLst>
              <a:ext uri="{FF2B5EF4-FFF2-40B4-BE49-F238E27FC236}">
                <a16:creationId xmlns:a16="http://schemas.microsoft.com/office/drawing/2014/main" id="{E73EB567-0728-F6D9-5A06-FDB13059E304}"/>
              </a:ext>
            </a:extLst>
          </p:cNvPr>
          <p:cNvSpPr/>
          <p:nvPr/>
        </p:nvSpPr>
        <p:spPr>
          <a:xfrm>
            <a:off x="3690494" y="475905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environnementale</a:t>
            </a:r>
          </a:p>
        </p:txBody>
      </p:sp>
      <p:sp>
        <p:nvSpPr>
          <p:cNvPr id="56" name="Rectangle: Rounded Corners 55">
            <a:extLst>
              <a:ext uri="{FF2B5EF4-FFF2-40B4-BE49-F238E27FC236}">
                <a16:creationId xmlns:a16="http://schemas.microsoft.com/office/drawing/2014/main" id="{8507EEB3-713B-4A0F-E05D-DCA26FD83B7C}"/>
              </a:ext>
            </a:extLst>
          </p:cNvPr>
          <p:cNvSpPr/>
          <p:nvPr/>
        </p:nvSpPr>
        <p:spPr>
          <a:xfrm>
            <a:off x="3686420" y="566098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Raison gouvernementale</a:t>
            </a:r>
          </a:p>
        </p:txBody>
      </p:sp>
      <p:sp>
        <p:nvSpPr>
          <p:cNvPr id="57" name="Rectangle 56">
            <a:extLst>
              <a:ext uri="{FF2B5EF4-FFF2-40B4-BE49-F238E27FC236}">
                <a16:creationId xmlns:a16="http://schemas.microsoft.com/office/drawing/2014/main" id="{7B38CF83-AD2E-8A7E-FB6F-90E455BF4F15}"/>
              </a:ext>
            </a:extLst>
          </p:cNvPr>
          <p:cNvSpPr/>
          <p:nvPr/>
        </p:nvSpPr>
        <p:spPr>
          <a:xfrm>
            <a:off x="3686420" y="2298714"/>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expérience</a:t>
            </a:r>
          </a:p>
        </p:txBody>
      </p:sp>
      <p:sp>
        <p:nvSpPr>
          <p:cNvPr id="58" name="Rectangle 57">
            <a:extLst>
              <a:ext uri="{FF2B5EF4-FFF2-40B4-BE49-F238E27FC236}">
                <a16:creationId xmlns:a16="http://schemas.microsoft.com/office/drawing/2014/main" id="{97B58D2D-2CD9-42A1-904F-BEAAAB8A6ECD}"/>
              </a:ext>
            </a:extLst>
          </p:cNvPr>
          <p:cNvSpPr/>
          <p:nvPr/>
        </p:nvSpPr>
        <p:spPr>
          <a:xfrm>
            <a:off x="3686422" y="357424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en raison de</a:t>
            </a:r>
          </a:p>
        </p:txBody>
      </p:sp>
      <p:sp>
        <p:nvSpPr>
          <p:cNvPr id="60" name="Rectangle: Rounded Corners 59">
            <a:extLst>
              <a:ext uri="{FF2B5EF4-FFF2-40B4-BE49-F238E27FC236}">
                <a16:creationId xmlns:a16="http://schemas.microsoft.com/office/drawing/2014/main" id="{AAA7753E-7397-C7CD-E469-255A5BC82712}"/>
              </a:ext>
            </a:extLst>
          </p:cNvPr>
          <p:cNvSpPr/>
          <p:nvPr/>
        </p:nvSpPr>
        <p:spPr>
          <a:xfrm>
            <a:off x="479835" y="1296009"/>
            <a:ext cx="8968966" cy="5303965"/>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Tree>
    <p:extLst>
      <p:ext uri="{BB962C8B-B14F-4D97-AF65-F5344CB8AC3E}">
        <p14:creationId xmlns:p14="http://schemas.microsoft.com/office/powerpoint/2010/main" val="1443682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8E25B6-59D5-BC09-771F-EF1D891A13BF}"/>
              </a:ext>
            </a:extLst>
          </p:cNvPr>
          <p:cNvSpPr>
            <a:spLocks noGrp="1"/>
          </p:cNvSpPr>
          <p:nvPr>
            <p:ph idx="13"/>
          </p:nvPr>
        </p:nvSpPr>
        <p:spPr/>
        <p:txBody>
          <a:bodyPr/>
          <a:lstStyle/>
          <a:p>
            <a:r>
              <a:rPr lang="fr-FR">
                <a:solidFill>
                  <a:srgbClr val="038842"/>
                </a:solidFill>
              </a:rPr>
              <a:t>Module 4 - Élaborer une base de référence de l’AEPE</a:t>
            </a:r>
          </a:p>
        </p:txBody>
      </p:sp>
      <p:sp>
        <p:nvSpPr>
          <p:cNvPr id="5" name="Title 2">
            <a:extLst>
              <a:ext uri="{FF2B5EF4-FFF2-40B4-BE49-F238E27FC236}">
                <a16:creationId xmlns:a16="http://schemas.microsoft.com/office/drawing/2014/main" id="{08753400-67D3-754B-8FFA-A56281BE8F1D}"/>
              </a:ext>
            </a:extLst>
          </p:cNvPr>
          <p:cNvSpPr>
            <a:spLocks noGrp="1"/>
          </p:cNvSpPr>
          <p:nvPr>
            <p:ph type="title"/>
          </p:nvPr>
        </p:nvSpPr>
        <p:spPr>
          <a:xfrm>
            <a:off x="681037" y="685800"/>
            <a:ext cx="8534389" cy="990600"/>
          </a:xfrm>
        </p:spPr>
        <p:txBody>
          <a:bodyPr>
            <a:normAutofit/>
          </a:bodyPr>
          <a:lstStyle/>
          <a:p>
            <a:r>
              <a:rPr lang="en-GB" sz="1400" b="0">
                <a:solidFill>
                  <a:srgbClr val="038842"/>
                </a:solidFill>
              </a:rPr>
              <a:t>Fiche de diagnostic</a:t>
            </a:r>
            <a:br>
              <a:rPr lang="en-GB">
                <a:solidFill>
                  <a:srgbClr val="038842"/>
                </a:solidFill>
              </a:rPr>
            </a:br>
            <a:r>
              <a:rPr lang="fr-FR">
                <a:solidFill>
                  <a:srgbClr val="038842"/>
                </a:solidFill>
              </a:rPr>
              <a:t>Élaborer une base de référence de l’AEPE</a:t>
            </a:r>
            <a:endParaRPr lang="en-GB" b="0">
              <a:solidFill>
                <a:srgbClr val="038842"/>
              </a:solidFill>
            </a:endParaRPr>
          </a:p>
        </p:txBody>
      </p:sp>
      <p:sp>
        <p:nvSpPr>
          <p:cNvPr id="7" name="Rectangle: Rounded Corners 6">
            <a:extLst>
              <a:ext uri="{FF2B5EF4-FFF2-40B4-BE49-F238E27FC236}">
                <a16:creationId xmlns:a16="http://schemas.microsoft.com/office/drawing/2014/main" id="{38582DE5-8092-B2FD-EA67-A6AD02C9B05D}"/>
              </a:ext>
            </a:extLst>
          </p:cNvPr>
          <p:cNvSpPr/>
          <p:nvPr/>
        </p:nvSpPr>
        <p:spPr>
          <a:xfrm>
            <a:off x="685800" y="1828801"/>
            <a:ext cx="8534390" cy="513708"/>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bg1"/>
                </a:solidFill>
                <a:latin typeface="Arial" panose="020B0604020202020204" pitchFamily="34" charset="0"/>
                <a:cs typeface="Arial" panose="020B0604020202020204" pitchFamily="34" charset="0"/>
              </a:rPr>
              <a:t>Quelle est la synthèse de vos principaux défis?</a:t>
            </a:r>
          </a:p>
        </p:txBody>
      </p:sp>
      <p:sp>
        <p:nvSpPr>
          <p:cNvPr id="8" name="Rectangle: Rounded Corners 7">
            <a:extLst>
              <a:ext uri="{FF2B5EF4-FFF2-40B4-BE49-F238E27FC236}">
                <a16:creationId xmlns:a16="http://schemas.microsoft.com/office/drawing/2014/main" id="{23ADBB21-8DF2-1066-1268-1A11AA7DE9D3}"/>
              </a:ext>
            </a:extLst>
          </p:cNvPr>
          <p:cNvSpPr/>
          <p:nvPr/>
        </p:nvSpPr>
        <p:spPr>
          <a:xfrm>
            <a:off x="693506" y="2342509"/>
            <a:ext cx="8526684" cy="3829691"/>
          </a:xfrm>
          <a:prstGeom prst="roundRect">
            <a:avLst>
              <a:gd name="adj" fmla="val 5759"/>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A8D6D70-3B0C-9D61-8CAD-9627AF30AF4A}"/>
              </a:ext>
            </a:extLst>
          </p:cNvPr>
          <p:cNvSpPr>
            <a:spLocks noGrp="1"/>
          </p:cNvSpPr>
          <p:nvPr>
            <p:ph type="sldNum" sz="quarter" idx="12"/>
          </p:nvPr>
        </p:nvSpPr>
        <p:spPr/>
        <p:txBody>
          <a:bodyPr/>
          <a:lstStyle/>
          <a:p>
            <a:fld id="{CE97AC88-B9C7-4AEF-9990-0777AFA0136D}" type="slidenum">
              <a:rPr lang="en-US" smtClean="0"/>
              <a:t>67</a:t>
            </a:fld>
            <a:endParaRPr lang="en-US"/>
          </a:p>
        </p:txBody>
      </p:sp>
      <p:sp>
        <p:nvSpPr>
          <p:cNvPr id="28" name="Oval 27">
            <a:hlinkClick r:id="rId2" action="ppaction://hlinksldjump"/>
            <a:extLst>
              <a:ext uri="{FF2B5EF4-FFF2-40B4-BE49-F238E27FC236}">
                <a16:creationId xmlns:a16="http://schemas.microsoft.com/office/drawing/2014/main" id="{A9463204-DDA7-4C88-9F99-7B7E984D2BB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3" action="ppaction://hlinksldjump"/>
            <a:extLst>
              <a:ext uri="{FF2B5EF4-FFF2-40B4-BE49-F238E27FC236}">
                <a16:creationId xmlns:a16="http://schemas.microsoft.com/office/drawing/2014/main" id="{75F455C0-732F-4EEE-A2CB-4960C2E93FC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2" action="ppaction://hlinksldjump"/>
            <a:extLst>
              <a:ext uri="{FF2B5EF4-FFF2-40B4-BE49-F238E27FC236}">
                <a16:creationId xmlns:a16="http://schemas.microsoft.com/office/drawing/2014/main" id="{9B809059-C524-4181-BBBF-81FFAE58CAD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8514699C-2F31-4FA2-92A0-01745B4FE04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EC437C36-EF9A-44DB-80A0-52B9822A1B12}"/>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2597F1F4-46C0-41E8-A9A3-C095735BA4E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69A5C664-FAAB-4D72-8550-34FF5D1C70E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9BAB7E1D-8377-420F-B2C6-2E52E6845BDD}"/>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6374566F-F147-49EC-8965-25E44C818B5C}"/>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1D0FA906-778A-44E5-A4FE-84B06AED5E2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ED541890-DC23-4814-B114-84D6F1B9D210}"/>
              </a:ext>
            </a:extLst>
          </p:cNvPr>
          <p:cNvGrpSpPr/>
          <p:nvPr/>
        </p:nvGrpSpPr>
        <p:grpSpPr>
          <a:xfrm>
            <a:off x="9597323" y="3065434"/>
            <a:ext cx="146522" cy="280390"/>
            <a:chOff x="5545138" y="625475"/>
            <a:chExt cx="1489075" cy="2849563"/>
          </a:xfrm>
        </p:grpSpPr>
        <p:sp>
          <p:nvSpPr>
            <p:cNvPr id="39" name="Freeform 117">
              <a:extLst>
                <a:ext uri="{FF2B5EF4-FFF2-40B4-BE49-F238E27FC236}">
                  <a16:creationId xmlns:a16="http://schemas.microsoft.com/office/drawing/2014/main" id="{5B752DC2-9136-4F45-99FA-F587A6C1D07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3598558F-89AF-41E7-9800-F333FDE553D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273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a:solidFill>
                  <a:schemeClr val="bg1"/>
                </a:solidFill>
              </a:rPr>
              <a:t>Module 5</a:t>
            </a:r>
            <a:br>
              <a:rPr lang="en-GB">
                <a:solidFill>
                  <a:schemeClr val="bg1"/>
                </a:solidFill>
              </a:rPr>
            </a:br>
            <a:r>
              <a:rPr lang="en-GB">
                <a:solidFill>
                  <a:schemeClr val="bg1"/>
                </a:solidFill>
              </a:rPr>
              <a:t>Comprendre les obstacles locaux</a:t>
            </a:r>
          </a:p>
        </p:txBody>
      </p:sp>
      <p:grpSp>
        <p:nvGrpSpPr>
          <p:cNvPr id="5" name="Group 4">
            <a:extLst>
              <a:ext uri="{FF2B5EF4-FFF2-40B4-BE49-F238E27FC236}">
                <a16:creationId xmlns:a16="http://schemas.microsoft.com/office/drawing/2014/main" id="{E708ADEB-C15E-95C6-5CC9-FD19C3D540DA}"/>
              </a:ext>
            </a:extLst>
          </p:cNvPr>
          <p:cNvGrpSpPr/>
          <p:nvPr/>
        </p:nvGrpSpPr>
        <p:grpSpPr>
          <a:xfrm>
            <a:off x="4722206" y="2829910"/>
            <a:ext cx="4289816" cy="3349911"/>
            <a:chOff x="3962400" y="3573464"/>
            <a:chExt cx="1130300" cy="882650"/>
          </a:xfrm>
        </p:grpSpPr>
        <p:sp>
          <p:nvSpPr>
            <p:cNvPr id="6" name="Freeform 2066">
              <a:extLst>
                <a:ext uri="{FF2B5EF4-FFF2-40B4-BE49-F238E27FC236}">
                  <a16:creationId xmlns:a16="http://schemas.microsoft.com/office/drawing/2014/main" id="{53F80D3B-122E-0222-90C0-407847B12E25}"/>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067">
              <a:extLst>
                <a:ext uri="{FF2B5EF4-FFF2-40B4-BE49-F238E27FC236}">
                  <a16:creationId xmlns:a16="http://schemas.microsoft.com/office/drawing/2014/main" id="{8262384F-27E2-E5BE-4518-2484330181FD}"/>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068">
              <a:extLst>
                <a:ext uri="{FF2B5EF4-FFF2-40B4-BE49-F238E27FC236}">
                  <a16:creationId xmlns:a16="http://schemas.microsoft.com/office/drawing/2014/main" id="{13E24937-7E49-4744-689E-2104204E7595}"/>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69">
              <a:extLst>
                <a:ext uri="{FF2B5EF4-FFF2-40B4-BE49-F238E27FC236}">
                  <a16:creationId xmlns:a16="http://schemas.microsoft.com/office/drawing/2014/main" id="{D5172865-FAE5-6409-30A5-B3F9BB3A7B5F}"/>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070">
              <a:extLst>
                <a:ext uri="{FF2B5EF4-FFF2-40B4-BE49-F238E27FC236}">
                  <a16:creationId xmlns:a16="http://schemas.microsoft.com/office/drawing/2014/main" id="{6C777ED0-BCB4-0F46-737F-B4FB587C81B0}"/>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71">
              <a:extLst>
                <a:ext uri="{FF2B5EF4-FFF2-40B4-BE49-F238E27FC236}">
                  <a16:creationId xmlns:a16="http://schemas.microsoft.com/office/drawing/2014/main" id="{E07681C0-767A-C13D-AAFC-26F563708AC6}"/>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72">
              <a:extLst>
                <a:ext uri="{FF2B5EF4-FFF2-40B4-BE49-F238E27FC236}">
                  <a16:creationId xmlns:a16="http://schemas.microsoft.com/office/drawing/2014/main" id="{59815B47-6EC8-F9C8-467A-DD217ECBABB5}"/>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8">
              <a:extLst>
                <a:ext uri="{FF2B5EF4-FFF2-40B4-BE49-F238E27FC236}">
                  <a16:creationId xmlns:a16="http://schemas.microsoft.com/office/drawing/2014/main" id="{15DC83F5-575F-4A6A-756F-D9A417876C0C}"/>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80">
              <a:extLst>
                <a:ext uri="{FF2B5EF4-FFF2-40B4-BE49-F238E27FC236}">
                  <a16:creationId xmlns:a16="http://schemas.microsoft.com/office/drawing/2014/main" id="{3F68707A-80CC-46A3-90F4-0ADD6F557CAD}"/>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2081">
              <a:extLst>
                <a:ext uri="{FF2B5EF4-FFF2-40B4-BE49-F238E27FC236}">
                  <a16:creationId xmlns:a16="http://schemas.microsoft.com/office/drawing/2014/main" id="{7B60994D-6E8F-6102-5F54-933FFD7AA6D0}"/>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82">
              <a:extLst>
                <a:ext uri="{FF2B5EF4-FFF2-40B4-BE49-F238E27FC236}">
                  <a16:creationId xmlns:a16="http://schemas.microsoft.com/office/drawing/2014/main" id="{0210063D-4AF3-E2A8-C24D-598B8456E75F}"/>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83">
              <a:extLst>
                <a:ext uri="{FF2B5EF4-FFF2-40B4-BE49-F238E27FC236}">
                  <a16:creationId xmlns:a16="http://schemas.microsoft.com/office/drawing/2014/main" id="{51E91109-78FA-F3B8-EB55-46C593C02F9B}"/>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84">
              <a:extLst>
                <a:ext uri="{FF2B5EF4-FFF2-40B4-BE49-F238E27FC236}">
                  <a16:creationId xmlns:a16="http://schemas.microsoft.com/office/drawing/2014/main" id="{DEDC9F12-B9C9-C96E-C5F6-7E84CD4D79ED}"/>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85">
              <a:extLst>
                <a:ext uri="{FF2B5EF4-FFF2-40B4-BE49-F238E27FC236}">
                  <a16:creationId xmlns:a16="http://schemas.microsoft.com/office/drawing/2014/main" id="{65F4DF41-FAE4-ABC7-0B9B-4216C59B6333}"/>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86">
              <a:extLst>
                <a:ext uri="{FF2B5EF4-FFF2-40B4-BE49-F238E27FC236}">
                  <a16:creationId xmlns:a16="http://schemas.microsoft.com/office/drawing/2014/main" id="{6B5C3DBC-A057-5C90-C2FD-5669957D7004}"/>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87">
              <a:extLst>
                <a:ext uri="{FF2B5EF4-FFF2-40B4-BE49-F238E27FC236}">
                  <a16:creationId xmlns:a16="http://schemas.microsoft.com/office/drawing/2014/main" id="{71DF8013-2C2D-9F3B-063F-6D8EE3078627}"/>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88">
              <a:extLst>
                <a:ext uri="{FF2B5EF4-FFF2-40B4-BE49-F238E27FC236}">
                  <a16:creationId xmlns:a16="http://schemas.microsoft.com/office/drawing/2014/main" id="{82641AF1-CD5C-AD4C-3AA4-C11DC5AA14BE}"/>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89">
              <a:extLst>
                <a:ext uri="{FF2B5EF4-FFF2-40B4-BE49-F238E27FC236}">
                  <a16:creationId xmlns:a16="http://schemas.microsoft.com/office/drawing/2014/main" id="{6CC7C2F6-C7F1-B8D9-F879-64750D3BB2FF}"/>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90">
              <a:extLst>
                <a:ext uri="{FF2B5EF4-FFF2-40B4-BE49-F238E27FC236}">
                  <a16:creationId xmlns:a16="http://schemas.microsoft.com/office/drawing/2014/main" id="{69A5ACE4-5134-A3BC-72C1-7F5CBEFCB56F}"/>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91">
              <a:extLst>
                <a:ext uri="{FF2B5EF4-FFF2-40B4-BE49-F238E27FC236}">
                  <a16:creationId xmlns:a16="http://schemas.microsoft.com/office/drawing/2014/main" id="{8B485D65-D3C9-A88F-65C6-2AFFE5CB4E46}"/>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92">
              <a:extLst>
                <a:ext uri="{FF2B5EF4-FFF2-40B4-BE49-F238E27FC236}">
                  <a16:creationId xmlns:a16="http://schemas.microsoft.com/office/drawing/2014/main" id="{A226D983-5FC5-B6D3-50B5-59A975066441}"/>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93">
              <a:extLst>
                <a:ext uri="{FF2B5EF4-FFF2-40B4-BE49-F238E27FC236}">
                  <a16:creationId xmlns:a16="http://schemas.microsoft.com/office/drawing/2014/main" id="{370FE80B-78D2-DC56-C70C-96DBA6C068B6}"/>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94">
              <a:extLst>
                <a:ext uri="{FF2B5EF4-FFF2-40B4-BE49-F238E27FC236}">
                  <a16:creationId xmlns:a16="http://schemas.microsoft.com/office/drawing/2014/main" id="{FB4F8B91-CF02-B78D-8B9F-E1ECC0E43588}"/>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CDC958FA-AB0A-91F1-CFBF-F86B2AA690FD}"/>
                </a:ext>
              </a:extLst>
            </p:cNvPr>
            <p:cNvGrpSpPr/>
            <p:nvPr/>
          </p:nvGrpSpPr>
          <p:grpSpPr>
            <a:xfrm>
              <a:off x="3962400" y="3573464"/>
              <a:ext cx="723900" cy="638175"/>
              <a:chOff x="3962400" y="3573464"/>
              <a:chExt cx="723900" cy="638175"/>
            </a:xfrm>
          </p:grpSpPr>
          <p:sp>
            <p:nvSpPr>
              <p:cNvPr id="39" name="Freeform 1933">
                <a:extLst>
                  <a:ext uri="{FF2B5EF4-FFF2-40B4-BE49-F238E27FC236}">
                    <a16:creationId xmlns:a16="http://schemas.microsoft.com/office/drawing/2014/main" id="{B8BD1BE1-1F9D-D16F-619E-3CBED52E819A}"/>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34">
                <a:extLst>
                  <a:ext uri="{FF2B5EF4-FFF2-40B4-BE49-F238E27FC236}">
                    <a16:creationId xmlns:a16="http://schemas.microsoft.com/office/drawing/2014/main" id="{2BA93E81-28AC-0996-FD9A-4B188B5BAEBF}"/>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35">
                <a:extLst>
                  <a:ext uri="{FF2B5EF4-FFF2-40B4-BE49-F238E27FC236}">
                    <a16:creationId xmlns:a16="http://schemas.microsoft.com/office/drawing/2014/main" id="{6DE20BC0-86E8-EDA6-2A35-50A03C5140EB}"/>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36">
                <a:extLst>
                  <a:ext uri="{FF2B5EF4-FFF2-40B4-BE49-F238E27FC236}">
                    <a16:creationId xmlns:a16="http://schemas.microsoft.com/office/drawing/2014/main" id="{C45675D4-DFF0-5244-A149-E4728F3CCC8C}"/>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73">
                <a:extLst>
                  <a:ext uri="{FF2B5EF4-FFF2-40B4-BE49-F238E27FC236}">
                    <a16:creationId xmlns:a16="http://schemas.microsoft.com/office/drawing/2014/main" id="{B4475A6B-1D07-9FDD-C053-100B1F52F14D}"/>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74">
                <a:extLst>
                  <a:ext uri="{FF2B5EF4-FFF2-40B4-BE49-F238E27FC236}">
                    <a16:creationId xmlns:a16="http://schemas.microsoft.com/office/drawing/2014/main" id="{D010B04C-B7DC-1EF9-6753-600F4F3A27AA}"/>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75">
                <a:extLst>
                  <a:ext uri="{FF2B5EF4-FFF2-40B4-BE49-F238E27FC236}">
                    <a16:creationId xmlns:a16="http://schemas.microsoft.com/office/drawing/2014/main" id="{4888BE70-579A-E0CD-B1D4-8F71D81B2F31}"/>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76">
                <a:extLst>
                  <a:ext uri="{FF2B5EF4-FFF2-40B4-BE49-F238E27FC236}">
                    <a16:creationId xmlns:a16="http://schemas.microsoft.com/office/drawing/2014/main" id="{9C59D142-FF34-A98A-CC02-F6BA72DF39E8}"/>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77">
                <a:extLst>
                  <a:ext uri="{FF2B5EF4-FFF2-40B4-BE49-F238E27FC236}">
                    <a16:creationId xmlns:a16="http://schemas.microsoft.com/office/drawing/2014/main" id="{C4814EE3-83C4-84EF-17C4-2B194465800A}"/>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79">
                <a:extLst>
                  <a:ext uri="{FF2B5EF4-FFF2-40B4-BE49-F238E27FC236}">
                    <a16:creationId xmlns:a16="http://schemas.microsoft.com/office/drawing/2014/main" id="{C0843DB5-C47E-5278-A34C-9EC345D34335}"/>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95">
                <a:extLst>
                  <a:ext uri="{FF2B5EF4-FFF2-40B4-BE49-F238E27FC236}">
                    <a16:creationId xmlns:a16="http://schemas.microsoft.com/office/drawing/2014/main" id="{C8BEC4E2-360A-D8A5-2487-F73C9A9FF200}"/>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96">
                <a:extLst>
                  <a:ext uri="{FF2B5EF4-FFF2-40B4-BE49-F238E27FC236}">
                    <a16:creationId xmlns:a16="http://schemas.microsoft.com/office/drawing/2014/main" id="{50B43002-EF1A-77F6-771C-C29884D90917}"/>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97">
                <a:extLst>
                  <a:ext uri="{FF2B5EF4-FFF2-40B4-BE49-F238E27FC236}">
                    <a16:creationId xmlns:a16="http://schemas.microsoft.com/office/drawing/2014/main" id="{132C5861-5A17-D0E8-5836-C6F8964E1403}"/>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98">
                <a:extLst>
                  <a:ext uri="{FF2B5EF4-FFF2-40B4-BE49-F238E27FC236}">
                    <a16:creationId xmlns:a16="http://schemas.microsoft.com/office/drawing/2014/main" id="{8088F0EB-56E8-6200-28A6-EA32967C2DB2}"/>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99">
                <a:extLst>
                  <a:ext uri="{FF2B5EF4-FFF2-40B4-BE49-F238E27FC236}">
                    <a16:creationId xmlns:a16="http://schemas.microsoft.com/office/drawing/2014/main" id="{DB1002DC-BC3C-5EF6-9714-5965FF606FA7}"/>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100">
                <a:extLst>
                  <a:ext uri="{FF2B5EF4-FFF2-40B4-BE49-F238E27FC236}">
                    <a16:creationId xmlns:a16="http://schemas.microsoft.com/office/drawing/2014/main" id="{4B83EBA8-8678-6FD9-22A1-BDE682C73AA8}"/>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101">
                <a:extLst>
                  <a:ext uri="{FF2B5EF4-FFF2-40B4-BE49-F238E27FC236}">
                    <a16:creationId xmlns:a16="http://schemas.microsoft.com/office/drawing/2014/main" id="{551D7C39-5FEF-3E97-5545-0B8D918C91EE}"/>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a:extLst>
              <a:ext uri="{FF2B5EF4-FFF2-40B4-BE49-F238E27FC236}">
                <a16:creationId xmlns:a16="http://schemas.microsoft.com/office/drawing/2014/main" id="{231CBC2A-8AF2-4BC4-8FAF-46BC1F5386BA}"/>
              </a:ext>
            </a:extLst>
          </p:cNvPr>
          <p:cNvGrpSpPr/>
          <p:nvPr/>
        </p:nvGrpSpPr>
        <p:grpSpPr>
          <a:xfrm>
            <a:off x="9573110" y="3654247"/>
            <a:ext cx="146522" cy="280390"/>
            <a:chOff x="5545138" y="625475"/>
            <a:chExt cx="1489075" cy="2849563"/>
          </a:xfrm>
        </p:grpSpPr>
        <p:sp>
          <p:nvSpPr>
            <p:cNvPr id="57" name="Freeform 117">
              <a:extLst>
                <a:ext uri="{FF2B5EF4-FFF2-40B4-BE49-F238E27FC236}">
                  <a16:creationId xmlns:a16="http://schemas.microsoft.com/office/drawing/2014/main" id="{7FF6CD94-D093-48D7-97C7-072CEA49FD7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0">
              <a:extLst>
                <a:ext uri="{FF2B5EF4-FFF2-40B4-BE49-F238E27FC236}">
                  <a16:creationId xmlns:a16="http://schemas.microsoft.com/office/drawing/2014/main" id="{4A992106-D6BC-4C6E-B174-A690C50A554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Oval 58">
            <a:hlinkClick r:id="rId2" action="ppaction://hlinksldjump"/>
            <a:extLst>
              <a:ext uri="{FF2B5EF4-FFF2-40B4-BE49-F238E27FC236}">
                <a16:creationId xmlns:a16="http://schemas.microsoft.com/office/drawing/2014/main" id="{9EE142E0-2C2E-4837-8EF8-A77CE77B253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0" name="Oval 59">
            <a:hlinkClick r:id="rId3" action="ppaction://hlinksldjump"/>
            <a:extLst>
              <a:ext uri="{FF2B5EF4-FFF2-40B4-BE49-F238E27FC236}">
                <a16:creationId xmlns:a16="http://schemas.microsoft.com/office/drawing/2014/main" id="{D8E3310D-D94F-4F16-A7FA-FCE1AA5EA1B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1" name="Oval 60">
            <a:hlinkClick r:id="rId2" action="ppaction://hlinksldjump"/>
            <a:extLst>
              <a:ext uri="{FF2B5EF4-FFF2-40B4-BE49-F238E27FC236}">
                <a16:creationId xmlns:a16="http://schemas.microsoft.com/office/drawing/2014/main" id="{7020F4B9-8EEC-49EC-880F-E28415120D7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2" name="Oval 61">
            <a:hlinkClick r:id="rId4" action="ppaction://hlinksldjump"/>
            <a:extLst>
              <a:ext uri="{FF2B5EF4-FFF2-40B4-BE49-F238E27FC236}">
                <a16:creationId xmlns:a16="http://schemas.microsoft.com/office/drawing/2014/main" id="{F21C9E48-767A-4246-A81B-4D29332401F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3" name="Oval 62">
            <a:hlinkClick r:id="rId5" action="ppaction://hlinksldjump"/>
            <a:extLst>
              <a:ext uri="{FF2B5EF4-FFF2-40B4-BE49-F238E27FC236}">
                <a16:creationId xmlns:a16="http://schemas.microsoft.com/office/drawing/2014/main" id="{E24E66E0-09CE-448C-AC1B-C839699C84A1}"/>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4" name="Oval 63">
            <a:hlinkClick r:id="rId6" action="ppaction://hlinksldjump"/>
            <a:extLst>
              <a:ext uri="{FF2B5EF4-FFF2-40B4-BE49-F238E27FC236}">
                <a16:creationId xmlns:a16="http://schemas.microsoft.com/office/drawing/2014/main" id="{23867777-391A-4DC3-BC19-24856F86E29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hlinkClick r:id="rId7" action="ppaction://hlinksldjump"/>
            <a:extLst>
              <a:ext uri="{FF2B5EF4-FFF2-40B4-BE49-F238E27FC236}">
                <a16:creationId xmlns:a16="http://schemas.microsoft.com/office/drawing/2014/main" id="{4F8AB077-633E-4B69-A6F0-B958489A940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Click r:id="rId8" action="ppaction://hlinksldjump"/>
            <a:extLst>
              <a:ext uri="{FF2B5EF4-FFF2-40B4-BE49-F238E27FC236}">
                <a16:creationId xmlns:a16="http://schemas.microsoft.com/office/drawing/2014/main" id="{CCFD4BEC-1B0B-4CC8-AB28-7953D8748EC8}"/>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Click r:id="rId9" action="ppaction://hlinksldjump"/>
            <a:extLst>
              <a:ext uri="{FF2B5EF4-FFF2-40B4-BE49-F238E27FC236}">
                <a16:creationId xmlns:a16="http://schemas.microsoft.com/office/drawing/2014/main" id="{99F7D81C-D877-4BEA-9DD4-883FCD1F21F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hlinkClick r:id="rId10" action="ppaction://hlinksldjump"/>
            <a:extLst>
              <a:ext uri="{FF2B5EF4-FFF2-40B4-BE49-F238E27FC236}">
                <a16:creationId xmlns:a16="http://schemas.microsoft.com/office/drawing/2014/main" id="{7F234E04-9CFE-4326-9089-D999C6E7DA6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lide Number Placeholder 1">
            <a:extLst>
              <a:ext uri="{FF2B5EF4-FFF2-40B4-BE49-F238E27FC236}">
                <a16:creationId xmlns:a16="http://schemas.microsoft.com/office/drawing/2014/main" id="{861D1466-B7B3-4606-A156-86F3249D58E6}"/>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68</a:t>
            </a:fld>
            <a:endParaRPr lang="en-US"/>
          </a:p>
        </p:txBody>
      </p:sp>
    </p:spTree>
    <p:extLst>
      <p:ext uri="{BB962C8B-B14F-4D97-AF65-F5344CB8AC3E}">
        <p14:creationId xmlns:p14="http://schemas.microsoft.com/office/powerpoint/2010/main" val="184922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vert="horz" lIns="91440" tIns="45720" rIns="91440" bIns="45720" rtlCol="0" anchor="t">
            <a:normAutofit/>
          </a:bodyPr>
          <a:lstStyle/>
          <a:p>
            <a:pPr>
              <a:lnSpc>
                <a:spcPct val="100000"/>
              </a:lnSpc>
            </a:pPr>
            <a:r>
              <a:rPr lang="fr-FR" sz="1200" b="0">
                <a:solidFill>
                  <a:schemeClr val="bg1"/>
                </a:solidFill>
                <a:latin typeface="Arial"/>
                <a:cs typeface="Arial"/>
              </a:rPr>
              <a:t>L'analyse des obstacles et des compétences des collectivités locales met en lumière la complexité dans laquelle elles opèrent. Elle sert ainsi de point de départ à l'identification d’éventuelles actions à réaliser.  </a:t>
            </a:r>
          </a:p>
          <a:p>
            <a:pPr>
              <a:lnSpc>
                <a:spcPct val="100000"/>
              </a:lnSpc>
            </a:pPr>
            <a:r>
              <a:rPr lang="fr-FR" sz="1200" b="0">
                <a:solidFill>
                  <a:schemeClr val="bg1"/>
                </a:solidFill>
                <a:latin typeface="Arial"/>
                <a:cs typeface="Arial"/>
              </a:rPr>
              <a:t>La mise en évidence de ces obstacles peut aider à identifier les solutions innovantes possibles, au sein des administrations ou en collaborant avec les communautés concernées, le secteur privé et les parties prenantes aux niveaux régional et national.</a:t>
            </a:r>
          </a:p>
          <a:p>
            <a:pPr>
              <a:lnSpc>
                <a:spcPct val="100000"/>
              </a:lnSpc>
            </a:pPr>
            <a:endParaRPr lang="fr-FR" sz="1200" b="0">
              <a:solidFill>
                <a:schemeClr val="bg1"/>
              </a:solidFill>
              <a:latin typeface="Arial"/>
              <a:cs typeface="Arial"/>
            </a:endParaRPr>
          </a:p>
          <a:p>
            <a:pPr>
              <a:lnSpc>
                <a:spcPct val="100000"/>
              </a:lnSpc>
            </a:pPr>
            <a:endParaRPr lang="en-GB" b="0">
              <a:solidFill>
                <a:schemeClr val="tx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7076372" cy="990600"/>
          </a:xfrm>
        </p:spPr>
        <p:txBody>
          <a:bodyPr/>
          <a:lstStyle/>
          <a:p>
            <a:r>
              <a:rPr lang="pt-BR">
                <a:solidFill>
                  <a:schemeClr val="bg1"/>
                </a:solidFill>
              </a:rPr>
              <a:t>Comprendre les </a:t>
            </a:r>
            <a:br>
              <a:rPr lang="pt-BR">
                <a:solidFill>
                  <a:schemeClr val="bg1"/>
                </a:solidFill>
              </a:rPr>
            </a:br>
            <a:r>
              <a:rPr lang="pt-BR">
                <a:solidFill>
                  <a:schemeClr val="bg1"/>
                </a:solidFill>
              </a:rPr>
              <a:t>obstacles locaux</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fr-FR">
                <a:solidFill>
                  <a:schemeClr val="bg1"/>
                </a:solidFill>
              </a:rPr>
              <a:t>Module 5 - Comprendre les obstacles locaux</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800" y="1676401"/>
            <a:ext cx="3962390" cy="4502942"/>
          </a:xfrm>
          <a:prstGeom prst="roundRect">
            <a:avLst>
              <a:gd name="adj" fmla="val 3388"/>
            </a:avLst>
          </a:prstGeom>
          <a:solidFill>
            <a:schemeClr val="bg1"/>
          </a:solidFill>
          <a:ln>
            <a:noFill/>
          </a:ln>
        </p:spPr>
        <p:txBody>
          <a:bodyPr/>
          <a:lstStyle/>
          <a:p>
            <a:r>
              <a:rPr lang="en-GB" sz="1200">
                <a:solidFill>
                  <a:srgbClr val="6AB24D"/>
                </a:solidFill>
              </a:rPr>
              <a:t>Objectifs du module</a:t>
            </a:r>
          </a:p>
          <a:p>
            <a:pPr marL="285750" indent="-285750">
              <a:buFont typeface="Arial" panose="020B0604020202020204" pitchFamily="34" charset="0"/>
              <a:buChar char="•"/>
            </a:pPr>
            <a:r>
              <a:rPr lang="fr-FR" sz="1200" b="0">
                <a:solidFill>
                  <a:srgbClr val="6AB24D"/>
                </a:solidFill>
              </a:rPr>
              <a:t>Identifier les principaux obstacles rencontrés par l’administration des collectivités locales dans la lutte contre la précarité énergétique ou l'amélioration de l'accès à l'énergie.</a:t>
            </a:r>
          </a:p>
          <a:p>
            <a:pPr marL="285750" indent="-285750">
              <a:buFont typeface="Arial" panose="020B0604020202020204" pitchFamily="34" charset="0"/>
              <a:buChar char="•"/>
            </a:pPr>
            <a:r>
              <a:rPr lang="fr-FR" sz="1200" b="0">
                <a:solidFill>
                  <a:srgbClr val="6AB24D"/>
                </a:solidFill>
              </a:rPr>
              <a:t>Discuter des obstacles qui sont évidents et tangibles, en raison du contrôle exercé par d'autres acteurs et/ou aux blocages narratifs sur ce qui est réalisable en faveur des résidents et des communautés.</a:t>
            </a:r>
          </a:p>
          <a:p>
            <a:pPr marL="285750" indent="-285750">
              <a:buFont typeface="Arial" panose="020B0604020202020204" pitchFamily="34" charset="0"/>
              <a:buChar char="•"/>
            </a:pPr>
            <a:r>
              <a:rPr lang="fr-FR" sz="1200" b="0">
                <a:solidFill>
                  <a:srgbClr val="6AB24D"/>
                </a:solidFill>
              </a:rPr>
              <a:t>Discuter des obstacles qui sont liées à l’AEPE ou à d'autres problèmes locaux et formes de pauvretés.</a:t>
            </a:r>
          </a:p>
        </p:txBody>
      </p:sp>
      <p:sp>
        <p:nvSpPr>
          <p:cNvPr id="2" name="Slide Number Placeholder 1">
            <a:extLst>
              <a:ext uri="{FF2B5EF4-FFF2-40B4-BE49-F238E27FC236}">
                <a16:creationId xmlns:a16="http://schemas.microsoft.com/office/drawing/2014/main" id="{C63F7ADE-98EE-CEC8-55F8-F9C308E6E521}"/>
              </a:ext>
            </a:extLst>
          </p:cNvPr>
          <p:cNvSpPr>
            <a:spLocks noGrp="1"/>
          </p:cNvSpPr>
          <p:nvPr>
            <p:ph type="sldNum" sz="quarter" idx="12"/>
          </p:nvPr>
        </p:nvSpPr>
        <p:spPr/>
        <p:txBody>
          <a:bodyPr/>
          <a:lstStyle/>
          <a:p>
            <a:fld id="{CE97AC88-B9C7-4AEF-9990-0777AFA0136D}" type="slidenum">
              <a:rPr lang="en-US" smtClean="0"/>
              <a:t>69</a:t>
            </a:fld>
            <a:endParaRPr lang="en-US"/>
          </a:p>
        </p:txBody>
      </p:sp>
      <p:grpSp>
        <p:nvGrpSpPr>
          <p:cNvPr id="17" name="Group 16">
            <a:extLst>
              <a:ext uri="{FF2B5EF4-FFF2-40B4-BE49-F238E27FC236}">
                <a16:creationId xmlns:a16="http://schemas.microsoft.com/office/drawing/2014/main" id="{AE7A0457-E192-4852-9BB8-6BC1C7A81BAB}"/>
              </a:ext>
            </a:extLst>
          </p:cNvPr>
          <p:cNvGrpSpPr/>
          <p:nvPr/>
        </p:nvGrpSpPr>
        <p:grpSpPr>
          <a:xfrm>
            <a:off x="9573110" y="3654247"/>
            <a:ext cx="146522" cy="280390"/>
            <a:chOff x="5545138" y="625475"/>
            <a:chExt cx="1489075" cy="2849563"/>
          </a:xfrm>
        </p:grpSpPr>
        <p:sp>
          <p:nvSpPr>
            <p:cNvPr id="18" name="Freeform 117">
              <a:extLst>
                <a:ext uri="{FF2B5EF4-FFF2-40B4-BE49-F238E27FC236}">
                  <a16:creationId xmlns:a16="http://schemas.microsoft.com/office/drawing/2014/main" id="{D225E476-0BC4-40C6-A108-6E51B62BB0E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CF9A6006-3D79-4775-B01D-61C68C982EB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3" action="ppaction://hlinksldjump"/>
            <a:extLst>
              <a:ext uri="{FF2B5EF4-FFF2-40B4-BE49-F238E27FC236}">
                <a16:creationId xmlns:a16="http://schemas.microsoft.com/office/drawing/2014/main" id="{2CC66329-531D-42AC-B3C1-36C42F6317F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4" action="ppaction://hlinksldjump"/>
            <a:extLst>
              <a:ext uri="{FF2B5EF4-FFF2-40B4-BE49-F238E27FC236}">
                <a16:creationId xmlns:a16="http://schemas.microsoft.com/office/drawing/2014/main" id="{474D0A61-7A41-4F2B-9442-27D535E048A9}"/>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3" action="ppaction://hlinksldjump"/>
            <a:extLst>
              <a:ext uri="{FF2B5EF4-FFF2-40B4-BE49-F238E27FC236}">
                <a16:creationId xmlns:a16="http://schemas.microsoft.com/office/drawing/2014/main" id="{D3FF7267-0094-4A25-B77D-5E1E38D20BC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24C69E63-F27E-42E6-8AC8-F6557FA31D1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D77AA91A-74FF-4912-AB4A-861685D215F5}"/>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0F028BE4-FBBE-4ED6-92DC-34CFE0557C7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03997139-3758-4E89-A3E1-F54D70FF7AF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C50BCB01-86C6-4992-B3EE-C2B6D6DD056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672D42C9-930B-47DA-B12E-864D87D57B8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BE707D38-E66B-4777-B318-E6BFB714DF0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0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00000"/>
              </a:lnSpc>
            </a:pPr>
            <a:r>
              <a:rPr lang="fr-FR" sz="1200" b="0">
                <a:solidFill>
                  <a:schemeClr val="bg1"/>
                </a:solidFill>
              </a:rPr>
              <a:t>Le module 1 aide les collectivités locales à appréhender les principales parties prenantes de l’AEPE et le rôle qu’elles peuvent jouer dans la planification des mesures à l'avenir.</a:t>
            </a:r>
            <a:br>
              <a:rPr lang="fr-FR" sz="1200" b="0">
                <a:solidFill>
                  <a:schemeClr val="bg1"/>
                </a:solidFill>
              </a:rPr>
            </a:br>
            <a:br>
              <a:rPr lang="fr-FR" sz="1200" b="0">
                <a:solidFill>
                  <a:schemeClr val="bg1"/>
                </a:solidFill>
              </a:rPr>
            </a:br>
            <a:r>
              <a:rPr lang="fr-FR" sz="1200" b="0">
                <a:solidFill>
                  <a:schemeClr val="bg1"/>
                </a:solidFill>
              </a:rPr>
              <a:t>Dans ce module, nous vous expliquons comment la ville du Cap, en Afrique du Sud, a utilisé la cartographie et la consultation des parties prenantes pour mettre en place des projets et des solutions. </a:t>
            </a:r>
          </a:p>
          <a:p>
            <a:pPr>
              <a:lnSpc>
                <a:spcPct val="100000"/>
              </a:lnSpc>
            </a:pPr>
            <a:r>
              <a:rPr lang="fr-FR" sz="1200" b="0">
                <a:solidFill>
                  <a:schemeClr val="bg1"/>
                </a:solidFill>
              </a:rPr>
              <a:t>L'outil du module 1 vous aidera à identifier les principales parties prenantes. Il vous permettra également de repérer d'autres parties prenantes éventuelles, ainsi que leurs rôles.</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a:t>Aperçu du module 1</a:t>
            </a:r>
            <a:br>
              <a:rPr lang="en-GB"/>
            </a:br>
            <a:r>
              <a:rPr lang="fr-FR"/>
              <a:t>Connaître les acteurs de l’AEPE</a:t>
            </a:r>
            <a:endParaRPr lang="en-GB"/>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57802" y="1833562"/>
            <a:ext cx="3962399" cy="4505325"/>
          </a:xfrm>
          <a:prstGeom prst="roundRect">
            <a:avLst>
              <a:gd name="adj" fmla="val 2601"/>
            </a:avLst>
          </a:prstGeom>
          <a:noFill/>
        </p:spPr>
        <p:txBody>
          <a:bodyPr/>
          <a:lstStyle/>
          <a:p>
            <a:r>
              <a:rPr lang="en-GB" sz="1200" err="1">
                <a:solidFill>
                  <a:srgbClr val="1C3567"/>
                </a:solidFill>
              </a:rPr>
              <a:t>Objectifs</a:t>
            </a:r>
            <a:r>
              <a:rPr lang="en-GB" sz="1200">
                <a:solidFill>
                  <a:srgbClr val="1C3567"/>
                </a:solidFill>
              </a:rPr>
              <a:t> du module</a:t>
            </a:r>
          </a:p>
          <a:p>
            <a:pPr marL="285750" indent="-285750">
              <a:buFont typeface="Arial" panose="020B0604020202020204" pitchFamily="34" charset="0"/>
              <a:buChar char="•"/>
            </a:pPr>
            <a:r>
              <a:rPr lang="fr-FR" sz="1200" b="0">
                <a:solidFill>
                  <a:srgbClr val="1C3567"/>
                </a:solidFill>
              </a:rPr>
              <a:t>Identifier les partenaires nationaux, régionaux, municipaux et communautaires pertinents</a:t>
            </a:r>
          </a:p>
          <a:p>
            <a:pPr marL="285750" indent="-285750">
              <a:buFont typeface="Arial" panose="020B0604020202020204" pitchFamily="34" charset="0"/>
              <a:buChar char="•"/>
            </a:pPr>
            <a:r>
              <a:rPr lang="fr-FR" sz="1200" b="0">
                <a:solidFill>
                  <a:srgbClr val="1C3567"/>
                </a:solidFill>
              </a:rPr>
              <a:t>Comparer les groupes les plus impliqués avec ceux qui doivent avoir la possibilité de participer et de réaliser des mesures.</a:t>
            </a:r>
            <a:endParaRPr lang="en-GB" b="0">
              <a:solidFill>
                <a:srgbClr val="1C3567"/>
              </a:solidFill>
            </a:endParaRPr>
          </a:p>
          <a:p>
            <a:pPr marL="285750" indent="-285750">
              <a:buFont typeface="Arial" panose="020B0604020202020204" pitchFamily="34" charset="0"/>
              <a:buChar char="•"/>
            </a:pPr>
            <a:endParaRPr lang="en-GB" b="0">
              <a:solidFill>
                <a:srgbClr val="1C3567"/>
              </a:solidFill>
            </a:endParaRPr>
          </a:p>
        </p:txBody>
      </p:sp>
      <p:sp>
        <p:nvSpPr>
          <p:cNvPr id="2" name="Slide Number Placeholder 1">
            <a:extLst>
              <a:ext uri="{FF2B5EF4-FFF2-40B4-BE49-F238E27FC236}">
                <a16:creationId xmlns:a16="http://schemas.microsoft.com/office/drawing/2014/main" id="{514A0387-1C09-0ACD-FC29-B02EB027B67E}"/>
              </a:ext>
            </a:extLst>
          </p:cNvPr>
          <p:cNvSpPr>
            <a:spLocks noGrp="1"/>
          </p:cNvSpPr>
          <p:nvPr>
            <p:ph type="sldNum" sz="quarter" idx="12"/>
          </p:nvPr>
        </p:nvSpPr>
        <p:spPr/>
        <p:txBody>
          <a:bodyPr/>
          <a:lstStyle/>
          <a:p>
            <a:fld id="{CE97AC88-B9C7-4AEF-9990-0777AFA0136D}" type="slidenum">
              <a:rPr lang="en-US" smtClean="0"/>
              <a:t>7</a:t>
            </a:fld>
            <a:endParaRPr lang="en-US"/>
          </a:p>
        </p:txBody>
      </p:sp>
      <p:sp>
        <p:nvSpPr>
          <p:cNvPr id="9" name="Oval 8">
            <a:hlinkClick r:id="rId3" action="ppaction://hlinksldjump"/>
            <a:extLst>
              <a:ext uri="{FF2B5EF4-FFF2-40B4-BE49-F238E27FC236}">
                <a16:creationId xmlns:a16="http://schemas.microsoft.com/office/drawing/2014/main" id="{7711EEB1-0EB2-4BFC-9AA6-9077BC28AA35}"/>
              </a:ext>
            </a:extLst>
          </p:cNvPr>
          <p:cNvSpPr/>
          <p:nvPr/>
        </p:nvSpPr>
        <p:spPr>
          <a:xfrm>
            <a:off x="9384310" y="1405478"/>
            <a:ext cx="128979" cy="12897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10" name="Group 9">
            <a:extLst>
              <a:ext uri="{FF2B5EF4-FFF2-40B4-BE49-F238E27FC236}">
                <a16:creationId xmlns:a16="http://schemas.microsoft.com/office/drawing/2014/main" id="{094DF5BD-EB2E-446E-B0AC-4B15AB679DD5}"/>
              </a:ext>
            </a:extLst>
          </p:cNvPr>
          <p:cNvGrpSpPr/>
          <p:nvPr/>
        </p:nvGrpSpPr>
        <p:grpSpPr>
          <a:xfrm>
            <a:off x="9597323" y="1329772"/>
            <a:ext cx="146522" cy="280390"/>
            <a:chOff x="5545138" y="625475"/>
            <a:chExt cx="1489075" cy="2849563"/>
          </a:xfrm>
        </p:grpSpPr>
        <p:sp>
          <p:nvSpPr>
            <p:cNvPr id="11" name="Freeform 117">
              <a:extLst>
                <a:ext uri="{FF2B5EF4-FFF2-40B4-BE49-F238E27FC236}">
                  <a16:creationId xmlns:a16="http://schemas.microsoft.com/office/drawing/2014/main" id="{366E14C0-7A0B-4519-8C33-5105B0C33DF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B487D065-A521-4A8A-B0F4-A4F19D47CD3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8609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a:normAutofit/>
          </a:bodyPr>
          <a:lstStyle/>
          <a:p>
            <a:r>
              <a:rPr lang="fr-FR" sz="1200">
                <a:solidFill>
                  <a:srgbClr val="B3DBC6"/>
                </a:solidFill>
              </a:rPr>
              <a:t>Tirer parti de l'expérience quotidienne du personnel des collectivités locales dans la mise en œuvre de solutions d’AEPE</a:t>
            </a:r>
          </a:p>
          <a:p>
            <a:pPr>
              <a:lnSpc>
                <a:spcPct val="120000"/>
              </a:lnSpc>
            </a:pPr>
            <a:r>
              <a:rPr lang="fr-FR" sz="1200" b="0">
                <a:solidFill>
                  <a:schemeClr val="bg1"/>
                </a:solidFill>
              </a:rPr>
              <a:t>Bien qu'elles soient très conscientes de la nécessité de faciliter l'accès à l'énergie et de lutter contre la précarité énergétique et qu'elles s'y soient engagées, de nombreuses collectivités locales se heurtent à des obstacles spécifiques lors de la planification et de la mise en œuvre. </a:t>
            </a:r>
          </a:p>
          <a:p>
            <a:pPr>
              <a:lnSpc>
                <a:spcPct val="120000"/>
              </a:lnSpc>
            </a:pPr>
            <a:r>
              <a:rPr lang="fr-FR" sz="1200" b="0">
                <a:solidFill>
                  <a:schemeClr val="bg1"/>
                </a:solidFill>
              </a:rPr>
              <a:t>Il est essentiel de comprendre les difficultés rencontrées par le personnel des collectivités locales lorsqu'il aborde la question de l’AEPE, afin de savoir où les efforts doivent être orientés. L’identification et l'analyse des obstacles à l’AEPE permettent de comprendre comment et pourquoi la planification des collectivités locales - et l'efficacité de leurs efforts - peut être limitée.</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Pourquoi penser aux </a:t>
            </a:r>
            <a:br>
              <a:rPr lang="en-GB">
                <a:solidFill>
                  <a:schemeClr val="bg1"/>
                </a:solidFill>
              </a:rPr>
            </a:br>
            <a:r>
              <a:rPr lang="en-GB">
                <a:solidFill>
                  <a:schemeClr val="bg1"/>
                </a:solidFill>
              </a:rPr>
              <a:t>obstacles?</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fr-FR">
                <a:solidFill>
                  <a:schemeClr val="bg1"/>
                </a:solidFill>
              </a:rPr>
              <a:t>Module 5 - Comprendre les obstacles locaux</a:t>
            </a: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solidFill>
                  <a:srgbClr val="B3DBC6"/>
                </a:solidFill>
              </a:rPr>
              <a:t>Concentrer les solutions et les ressources</a:t>
            </a:r>
          </a:p>
          <a:p>
            <a:pPr>
              <a:lnSpc>
                <a:spcPct val="120000"/>
              </a:lnSpc>
            </a:pPr>
            <a:r>
              <a:rPr lang="fr-FR" sz="1200" b="0">
                <a:solidFill>
                  <a:schemeClr val="bg1"/>
                </a:solidFill>
              </a:rPr>
              <a:t>La mise en évidence des obstacles à l’AEPE peut aider à identifier les possibilités d'innover en matière de solutions. Cela peut se faire au sein des administrations des collectivités locales ou en collaborant avec les communautés, le secteur privé et les parties prenantes concernées aux niveaux régional et national.</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fld id="{CE97AC88-B9C7-4AEF-9990-0777AFA0136D}" type="slidenum">
              <a:rPr lang="en-US" smtClean="0"/>
              <a:t>70</a:t>
            </a:fld>
            <a:endParaRPr lang="en-US"/>
          </a:p>
        </p:txBody>
      </p:sp>
      <p:grpSp>
        <p:nvGrpSpPr>
          <p:cNvPr id="17" name="Group 16">
            <a:extLst>
              <a:ext uri="{FF2B5EF4-FFF2-40B4-BE49-F238E27FC236}">
                <a16:creationId xmlns:a16="http://schemas.microsoft.com/office/drawing/2014/main" id="{2544FB72-3DA9-4E3E-8F54-71C65E6A985F}"/>
              </a:ext>
            </a:extLst>
          </p:cNvPr>
          <p:cNvGrpSpPr/>
          <p:nvPr/>
        </p:nvGrpSpPr>
        <p:grpSpPr>
          <a:xfrm>
            <a:off x="9573110" y="3654247"/>
            <a:ext cx="146522" cy="280390"/>
            <a:chOff x="5545138" y="625475"/>
            <a:chExt cx="1489075" cy="2849563"/>
          </a:xfrm>
        </p:grpSpPr>
        <p:sp>
          <p:nvSpPr>
            <p:cNvPr id="18" name="Freeform 117">
              <a:extLst>
                <a:ext uri="{FF2B5EF4-FFF2-40B4-BE49-F238E27FC236}">
                  <a16:creationId xmlns:a16="http://schemas.microsoft.com/office/drawing/2014/main" id="{D0A55D1D-0658-4110-B02B-D92073979DE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63DEBB54-4F56-48E3-90D6-D1F57EF499A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2" action="ppaction://hlinksldjump"/>
            <a:extLst>
              <a:ext uri="{FF2B5EF4-FFF2-40B4-BE49-F238E27FC236}">
                <a16:creationId xmlns:a16="http://schemas.microsoft.com/office/drawing/2014/main" id="{E053B041-E651-4AE7-8568-DD11036B770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3" action="ppaction://hlinksldjump"/>
            <a:extLst>
              <a:ext uri="{FF2B5EF4-FFF2-40B4-BE49-F238E27FC236}">
                <a16:creationId xmlns:a16="http://schemas.microsoft.com/office/drawing/2014/main" id="{C9B71B0A-4664-4E05-AE4A-04859713BBD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2" action="ppaction://hlinksldjump"/>
            <a:extLst>
              <a:ext uri="{FF2B5EF4-FFF2-40B4-BE49-F238E27FC236}">
                <a16:creationId xmlns:a16="http://schemas.microsoft.com/office/drawing/2014/main" id="{9273AD28-CA17-4A26-8002-57CB8B84F6B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5B1AA9E2-33DF-4070-8B32-B3E6699F7B76}"/>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FAEA55FC-48BD-4198-8DB4-46B735B359B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7BDC9115-931F-42B9-8258-C9899F0BC44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7" action="ppaction://hlinksldjump"/>
            <a:extLst>
              <a:ext uri="{FF2B5EF4-FFF2-40B4-BE49-F238E27FC236}">
                <a16:creationId xmlns:a16="http://schemas.microsoft.com/office/drawing/2014/main" id="{F3FDBD47-5E36-4CAE-98EF-DE22C75656B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9349B5BC-9D75-4B4F-83E6-803B52E566D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8F9DA6AE-1748-40B3-8B34-6376DCD65B5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9F54DFFE-6AAB-4424-A3F5-168B56B8B94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329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FE7E3A-3C35-121F-9A55-7F7AA9682ED8}"/>
              </a:ext>
            </a:extLst>
          </p:cNvPr>
          <p:cNvSpPr/>
          <p:nvPr/>
        </p:nvSpPr>
        <p:spPr>
          <a:xfrm>
            <a:off x="5265892" y="1835489"/>
            <a:ext cx="3954307" cy="2187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a:xfrm>
            <a:off x="685802" y="1833562"/>
            <a:ext cx="4134774" cy="4609967"/>
          </a:xfrm>
        </p:spPr>
        <p:txBody>
          <a:bodyPr>
            <a:normAutofit fontScale="92500" lnSpcReduction="10000"/>
          </a:bodyPr>
          <a:lstStyle/>
          <a:p>
            <a:r>
              <a:rPr lang="fr-FR" sz="1200">
                <a:solidFill>
                  <a:srgbClr val="B3DBC6"/>
                </a:solidFill>
              </a:rPr>
              <a:t>Obstacles constatés dans la recherche menée en 2023 </a:t>
            </a:r>
          </a:p>
          <a:p>
            <a:r>
              <a:rPr lang="fr-FR" sz="1200" b="0">
                <a:solidFill>
                  <a:schemeClr val="bg1"/>
                </a:solidFill>
              </a:rPr>
              <a:t>Les collectivités locales ont identifié sept catégories d'obstacles à l’AEPE :</a:t>
            </a:r>
          </a:p>
          <a:p>
            <a:endParaRPr lang="en-GB" sz="1200" b="0">
              <a:solidFill>
                <a:schemeClr val="bg1"/>
              </a:solidFill>
              <a:latin typeface="Arial" panose="020B0604020202020204" pitchFamily="34" charset="0"/>
              <a:cs typeface="Arial" panose="020B0604020202020204" pitchFamily="34" charset="0"/>
            </a:endParaRPr>
          </a:p>
          <a:p>
            <a:endParaRPr lang="en-GB" sz="1200" b="0">
              <a:solidFill>
                <a:schemeClr val="bg1"/>
              </a:solidFill>
            </a:endParaRPr>
          </a:p>
          <a:p>
            <a:endParaRPr lang="en-GB" sz="1200" b="0">
              <a:solidFill>
                <a:schemeClr val="bg1"/>
              </a:solidFill>
              <a:latin typeface="Arial" panose="020B0604020202020204" pitchFamily="34" charset="0"/>
              <a:cs typeface="Arial" panose="020B0604020202020204" pitchFamily="34" charset="0"/>
            </a:endParaRPr>
          </a:p>
          <a:p>
            <a:endParaRPr lang="en-GB" sz="1200" b="0">
              <a:solidFill>
                <a:schemeClr val="bg1"/>
              </a:solidFill>
            </a:endParaRPr>
          </a:p>
          <a:p>
            <a:endParaRPr lang="en-GB" sz="1200" b="0">
              <a:solidFill>
                <a:schemeClr val="bg1"/>
              </a:solidFill>
              <a:latin typeface="Arial" panose="020B0604020202020204" pitchFamily="34" charset="0"/>
              <a:cs typeface="Arial" panose="020B0604020202020204" pitchFamily="34" charset="0"/>
            </a:endParaRPr>
          </a:p>
          <a:p>
            <a:endParaRPr lang="en-GB" sz="1200" b="0">
              <a:solidFill>
                <a:schemeClr val="bg1"/>
              </a:solidFill>
              <a:latin typeface="Arial" panose="020B0604020202020204" pitchFamily="34" charset="0"/>
              <a:cs typeface="Arial" panose="020B0604020202020204" pitchFamily="34" charset="0"/>
            </a:endParaRPr>
          </a:p>
          <a:p>
            <a:endParaRPr lang="en-GB" sz="1200" b="0">
              <a:solidFill>
                <a:schemeClr val="bg1"/>
              </a:solidFill>
              <a:latin typeface="Arial" panose="020B0604020202020204" pitchFamily="34" charset="0"/>
              <a:cs typeface="Arial" panose="020B0604020202020204" pitchFamily="34" charset="0"/>
            </a:endParaRPr>
          </a:p>
          <a:p>
            <a:endParaRPr lang="en-GB" sz="1200" b="0">
              <a:solidFill>
                <a:schemeClr val="bg1"/>
              </a:solidFill>
              <a:latin typeface="Arial" panose="020B0604020202020204" pitchFamily="34" charset="0"/>
              <a:cs typeface="Arial" panose="020B0604020202020204" pitchFamily="34" charset="0"/>
            </a:endParaRPr>
          </a:p>
          <a:p>
            <a:r>
              <a:rPr lang="fr-FR" sz="1200" b="0">
                <a:solidFill>
                  <a:schemeClr val="bg1"/>
                </a:solidFill>
              </a:rPr>
              <a:t>Les types d’obstacles peuvent varier en fonction des différents domaines d'action de l’AEPE. Parmi ceux-ci, on peut citer la production d'énergie renouvelable, le parc immobilier à haut rendement énergétique, le chauffage/refroidissement à faible émission de carbone ou la fixation des prix de l'électricité et des carburants, pour n'en citer que quelques-uns. </a:t>
            </a:r>
            <a:br>
              <a:rPr lang="fr-FR" sz="1200" b="0">
                <a:solidFill>
                  <a:schemeClr val="bg1"/>
                </a:solidFill>
              </a:rPr>
            </a:br>
            <a:r>
              <a:rPr lang="fr-FR" sz="1200" b="0">
                <a:solidFill>
                  <a:schemeClr val="bg1"/>
                </a:solidFill>
              </a:rPr>
              <a:t>Si le financement peut être le principal facteur pour bon nombre de ces domaines d'action, d'autres obstacles, tels que les données, sont plus fréquents pour d’autres aspects de l'accès à l’énergie tels que la fixation des prix de l'électricité et des combustibles. </a:t>
            </a:r>
          </a:p>
          <a:p>
            <a:endParaRPr lang="en-GB" sz="1200" b="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fr-FR">
                <a:solidFill>
                  <a:schemeClr val="bg1"/>
                </a:solidFill>
              </a:rPr>
              <a:t>Les obstacles à l'accès à l'énergie </a:t>
            </a:r>
            <a:br>
              <a:rPr lang="fr-FR">
                <a:solidFill>
                  <a:schemeClr val="bg1"/>
                </a:solidFill>
              </a:rPr>
            </a:br>
            <a:r>
              <a:rPr lang="fr-FR">
                <a:solidFill>
                  <a:schemeClr val="bg1"/>
                </a:solidFill>
              </a:rPr>
              <a:t>dans les villes</a:t>
            </a:r>
            <a:endParaRPr lang="en-GB">
              <a:solidFill>
                <a:schemeClr val="bg1"/>
              </a:solidFill>
            </a:endParaRP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solidFill>
                  <a:schemeClr val="bg1"/>
                </a:solidFill>
              </a:rPr>
              <a:t>Módulo 5 - Entendendo os </a:t>
            </a:r>
            <a:r>
              <a:rPr lang="en-GB" err="1">
                <a:solidFill>
                  <a:schemeClr val="bg1"/>
                </a:solidFill>
              </a:rPr>
              <a:t>obstáculos</a:t>
            </a:r>
            <a:r>
              <a:rPr lang="en-GB">
                <a:solidFill>
                  <a:schemeClr val="bg1"/>
                </a:solidFill>
              </a:rPr>
              <a:t> </a:t>
            </a:r>
            <a:r>
              <a:rPr lang="en-GB" err="1">
                <a:solidFill>
                  <a:schemeClr val="bg1"/>
                </a:solidFill>
              </a:rPr>
              <a:t>locais</a:t>
            </a:r>
            <a:endParaRPr lang="en-GB">
              <a:solidFill>
                <a:schemeClr val="bg1"/>
              </a:solidFill>
            </a:endParaRPr>
          </a:p>
        </p:txBody>
      </p:sp>
      <p:sp>
        <p:nvSpPr>
          <p:cNvPr id="7" name="TextBox 6">
            <a:extLst>
              <a:ext uri="{FF2B5EF4-FFF2-40B4-BE49-F238E27FC236}">
                <a16:creationId xmlns:a16="http://schemas.microsoft.com/office/drawing/2014/main" id="{8A960C34-5B08-031E-B4AA-1DC335AA1361}"/>
              </a:ext>
            </a:extLst>
          </p:cNvPr>
          <p:cNvSpPr txBox="1"/>
          <p:nvPr/>
        </p:nvSpPr>
        <p:spPr>
          <a:xfrm>
            <a:off x="895884" y="2433965"/>
            <a:ext cx="3651113" cy="2123658"/>
          </a:xfrm>
          <a:prstGeom prst="rect">
            <a:avLst/>
          </a:prstGeom>
          <a:noFill/>
        </p:spPr>
        <p:txBody>
          <a:bodyPr wrap="square">
            <a:spAutoFit/>
          </a:bodyPr>
          <a:lstStyle/>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Les solutions de financement </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La capacité et la structure institutionnelles pour la mise en oeuvre</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Le manque de connaissance et de compréhension du contexte physique et humain </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La navigation dans le contexte politique</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L’implication et la collaboration avec les parties prenantes</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La disponibilité des données </a:t>
            </a:r>
          </a:p>
          <a:p>
            <a:pPr marL="342900" lvl="2" indent="-342900">
              <a:buClr>
                <a:schemeClr val="bg1"/>
              </a:buClr>
              <a:buAutoNum type="arabicPeriod"/>
            </a:pPr>
            <a:r>
              <a:rPr lang="fr-FR" sz="1200" b="0">
                <a:solidFill>
                  <a:schemeClr val="bg1"/>
                </a:solidFill>
                <a:latin typeface="Arial" panose="020B0604020202020204" pitchFamily="34" charset="0"/>
                <a:cs typeface="Arial" panose="020B0604020202020204" pitchFamily="34" charset="0"/>
              </a:rPr>
              <a:t>L’absence de leadership politique </a:t>
            </a:r>
          </a:p>
        </p:txBody>
      </p:sp>
      <p:sp>
        <p:nvSpPr>
          <p:cNvPr id="8" name="Content Placeholder 1">
            <a:extLst>
              <a:ext uri="{FF2B5EF4-FFF2-40B4-BE49-F238E27FC236}">
                <a16:creationId xmlns:a16="http://schemas.microsoft.com/office/drawing/2014/main" id="{BCA3D146-5AEC-5AC0-8E91-0B408DC0F6DC}"/>
              </a:ext>
            </a:extLst>
          </p:cNvPr>
          <p:cNvSpPr txBox="1">
            <a:spLocks/>
          </p:cNvSpPr>
          <p:nvPr/>
        </p:nvSpPr>
        <p:spPr>
          <a:xfrm>
            <a:off x="5257799" y="1833562"/>
            <a:ext cx="3752317"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a:solidFill>
                  <a:schemeClr val="bg1"/>
                </a:solidFill>
              </a:rPr>
              <a:t> </a:t>
            </a:r>
          </a:p>
        </p:txBody>
      </p:sp>
      <p:grpSp>
        <p:nvGrpSpPr>
          <p:cNvPr id="19" name="Group 18">
            <a:extLst>
              <a:ext uri="{FF2B5EF4-FFF2-40B4-BE49-F238E27FC236}">
                <a16:creationId xmlns:a16="http://schemas.microsoft.com/office/drawing/2014/main" id="{55F03F41-D852-AD73-ADB8-4DB171CF7487}"/>
              </a:ext>
            </a:extLst>
          </p:cNvPr>
          <p:cNvGrpSpPr/>
          <p:nvPr/>
        </p:nvGrpSpPr>
        <p:grpSpPr>
          <a:xfrm>
            <a:off x="5266396" y="1835489"/>
            <a:ext cx="3858802" cy="2187377"/>
            <a:chOff x="5102987" y="3744372"/>
            <a:chExt cx="3858802" cy="2187377"/>
          </a:xfrm>
        </p:grpSpPr>
        <p:grpSp>
          <p:nvGrpSpPr>
            <p:cNvPr id="13" name="Group 12">
              <a:extLst>
                <a:ext uri="{FF2B5EF4-FFF2-40B4-BE49-F238E27FC236}">
                  <a16:creationId xmlns:a16="http://schemas.microsoft.com/office/drawing/2014/main" id="{6C2429FD-CFB4-FFC7-7464-F41D6661B7F1}"/>
                </a:ext>
              </a:extLst>
            </p:cNvPr>
            <p:cNvGrpSpPr/>
            <p:nvPr/>
          </p:nvGrpSpPr>
          <p:grpSpPr>
            <a:xfrm>
              <a:off x="5346750" y="3916233"/>
              <a:ext cx="3486996" cy="1013779"/>
              <a:chOff x="5291983" y="4095695"/>
              <a:chExt cx="3486996" cy="1013779"/>
            </a:xfrm>
          </p:grpSpPr>
          <p:pic>
            <p:nvPicPr>
              <p:cNvPr id="10" name="Picture 9">
                <a:extLst>
                  <a:ext uri="{FF2B5EF4-FFF2-40B4-BE49-F238E27FC236}">
                    <a16:creationId xmlns:a16="http://schemas.microsoft.com/office/drawing/2014/main" id="{D67F73E3-42CF-B68D-3CCC-EE98F860D011}"/>
                  </a:ext>
                </a:extLst>
              </p:cNvPr>
              <p:cNvPicPr>
                <a:picLocks noChangeAspect="1"/>
              </p:cNvPicPr>
              <p:nvPr/>
            </p:nvPicPr>
            <p:blipFill>
              <a:blip r:embed="rId3"/>
              <a:stretch>
                <a:fillRect/>
              </a:stretch>
            </p:blipFill>
            <p:spPr>
              <a:xfrm>
                <a:off x="6546618" y="4095695"/>
                <a:ext cx="2232361" cy="1013779"/>
              </a:xfrm>
              <a:prstGeom prst="rect">
                <a:avLst/>
              </a:prstGeom>
            </p:spPr>
          </p:pic>
          <p:pic>
            <p:nvPicPr>
              <p:cNvPr id="12" name="Picture 11">
                <a:extLst>
                  <a:ext uri="{FF2B5EF4-FFF2-40B4-BE49-F238E27FC236}">
                    <a16:creationId xmlns:a16="http://schemas.microsoft.com/office/drawing/2014/main" id="{E27FAAA3-E1A1-D917-7F91-609103862336}"/>
                  </a:ext>
                </a:extLst>
              </p:cNvPr>
              <p:cNvPicPr>
                <a:picLocks noChangeAspect="1"/>
              </p:cNvPicPr>
              <p:nvPr/>
            </p:nvPicPr>
            <p:blipFill>
              <a:blip r:embed="rId4"/>
              <a:stretch>
                <a:fillRect/>
              </a:stretch>
            </p:blipFill>
            <p:spPr>
              <a:xfrm>
                <a:off x="5291983" y="4095695"/>
                <a:ext cx="1063624" cy="988141"/>
              </a:xfrm>
              <a:prstGeom prst="rect">
                <a:avLst/>
              </a:prstGeom>
            </p:spPr>
          </p:pic>
        </p:grpSp>
        <p:pic>
          <p:nvPicPr>
            <p:cNvPr id="15" name="Picture 14">
              <a:extLst>
                <a:ext uri="{FF2B5EF4-FFF2-40B4-BE49-F238E27FC236}">
                  <a16:creationId xmlns:a16="http://schemas.microsoft.com/office/drawing/2014/main" id="{1DB9A00E-2CEE-B43E-C530-41AF803E7D48}"/>
                </a:ext>
              </a:extLst>
            </p:cNvPr>
            <p:cNvPicPr>
              <a:picLocks noChangeAspect="1"/>
            </p:cNvPicPr>
            <p:nvPr/>
          </p:nvPicPr>
          <p:blipFill>
            <a:blip r:embed="rId5"/>
            <a:stretch>
              <a:fillRect/>
            </a:stretch>
          </p:blipFill>
          <p:spPr>
            <a:xfrm>
              <a:off x="5102987" y="3744372"/>
              <a:ext cx="209579" cy="1357500"/>
            </a:xfrm>
            <a:prstGeom prst="rect">
              <a:avLst/>
            </a:prstGeom>
          </p:spPr>
        </p:pic>
        <p:pic>
          <p:nvPicPr>
            <p:cNvPr id="17" name="Picture 16">
              <a:extLst>
                <a:ext uri="{FF2B5EF4-FFF2-40B4-BE49-F238E27FC236}">
                  <a16:creationId xmlns:a16="http://schemas.microsoft.com/office/drawing/2014/main" id="{C931E81B-1842-8920-9C83-5C8019D02AB2}"/>
                </a:ext>
              </a:extLst>
            </p:cNvPr>
            <p:cNvPicPr>
              <a:picLocks noChangeAspect="1"/>
            </p:cNvPicPr>
            <p:nvPr/>
          </p:nvPicPr>
          <p:blipFill rotWithShape="1">
            <a:blip r:embed="rId6"/>
            <a:srcRect l="57438"/>
            <a:stretch/>
          </p:blipFill>
          <p:spPr>
            <a:xfrm>
              <a:off x="5556843" y="5560308"/>
              <a:ext cx="2881307" cy="371441"/>
            </a:xfrm>
            <a:prstGeom prst="rect">
              <a:avLst/>
            </a:prstGeom>
          </p:spPr>
        </p:pic>
        <p:pic>
          <p:nvPicPr>
            <p:cNvPr id="18" name="Picture 17">
              <a:extLst>
                <a:ext uri="{FF2B5EF4-FFF2-40B4-BE49-F238E27FC236}">
                  <a16:creationId xmlns:a16="http://schemas.microsoft.com/office/drawing/2014/main" id="{B255204B-8D01-A5EB-5866-C906B1DB8569}"/>
                </a:ext>
              </a:extLst>
            </p:cNvPr>
            <p:cNvPicPr>
              <a:picLocks noChangeAspect="1"/>
            </p:cNvPicPr>
            <p:nvPr/>
          </p:nvPicPr>
          <p:blipFill rotWithShape="1">
            <a:blip r:embed="rId6"/>
            <a:srcRect r="44422" b="4751"/>
            <a:stretch/>
          </p:blipFill>
          <p:spPr>
            <a:xfrm>
              <a:off x="5199352" y="5154194"/>
              <a:ext cx="3762437" cy="353794"/>
            </a:xfrm>
            <a:prstGeom prst="rect">
              <a:avLst/>
            </a:prstGeom>
          </p:spPr>
        </p:pic>
      </p:grpSp>
      <p:sp>
        <p:nvSpPr>
          <p:cNvPr id="20" name="TextBox 19">
            <a:extLst>
              <a:ext uri="{FF2B5EF4-FFF2-40B4-BE49-F238E27FC236}">
                <a16:creationId xmlns:a16="http://schemas.microsoft.com/office/drawing/2014/main" id="{0B805CE4-403A-1D2E-A5F8-B66F6B740FDB}"/>
              </a:ext>
            </a:extLst>
          </p:cNvPr>
          <p:cNvSpPr txBox="1"/>
          <p:nvPr/>
        </p:nvSpPr>
        <p:spPr>
          <a:xfrm>
            <a:off x="5257800" y="4098924"/>
            <a:ext cx="3978479" cy="1200329"/>
          </a:xfrm>
          <a:prstGeom prst="rect">
            <a:avLst/>
          </a:prstGeom>
          <a:noFill/>
        </p:spPr>
        <p:txBody>
          <a:bodyPr wrap="square">
            <a:spAutoFit/>
          </a:bodyPr>
          <a:lstStyle/>
          <a:p>
            <a:pPr marL="0" lvl="2">
              <a:buClr>
                <a:schemeClr val="accent6">
                  <a:lumMod val="50000"/>
                </a:schemeClr>
              </a:buClr>
            </a:pPr>
            <a:r>
              <a:rPr lang="fr-FR" sz="900" i="1">
                <a:solidFill>
                  <a:schemeClr val="bg1"/>
                </a:solidFill>
                <a:latin typeface="Arial" panose="020B0604020202020204" pitchFamily="34" charset="0"/>
                <a:cs typeface="Arial" panose="020B0604020202020204" pitchFamily="34" charset="0"/>
              </a:rPr>
              <a:t>Le graphique ci-dessus est tiré du rapport de recherche 2023, </a:t>
            </a:r>
            <a:r>
              <a:rPr lang="fr-FR" sz="900" i="1">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Débloquer l'accès à l'énergie et la précarité énergétique en milieu urbain</a:t>
            </a:r>
            <a:r>
              <a:rPr lang="fr-FR" sz="900" i="1">
                <a:solidFill>
                  <a:schemeClr val="bg1"/>
                </a:solidFill>
                <a:latin typeface="Arial" panose="020B0604020202020204" pitchFamily="34" charset="0"/>
                <a:cs typeface="Arial" panose="020B0604020202020204" pitchFamily="34" charset="0"/>
              </a:rPr>
              <a:t>, dans lequel 74 signataires de la GCoM ont répondu à une enquête en ligne et à une analyse de données sur leurs obstacles, et les compétences et les initiatives des collectivités locales visant à améliorer l'accès à l'énergie et à réduire la précarité énergétique. Ce graphique présente les obstacles désignés par les répondants comme étant les plus importants pour les différents domaines d'action en matière d'accès à l'énergie. </a:t>
            </a:r>
          </a:p>
        </p:txBody>
      </p:sp>
      <p:grpSp>
        <p:nvGrpSpPr>
          <p:cNvPr id="27" name="Group 26">
            <a:extLst>
              <a:ext uri="{FF2B5EF4-FFF2-40B4-BE49-F238E27FC236}">
                <a16:creationId xmlns:a16="http://schemas.microsoft.com/office/drawing/2014/main" id="{65ECF987-BB00-4E38-9F16-620645F93ECA}"/>
              </a:ext>
            </a:extLst>
          </p:cNvPr>
          <p:cNvGrpSpPr/>
          <p:nvPr/>
        </p:nvGrpSpPr>
        <p:grpSpPr>
          <a:xfrm>
            <a:off x="9573110" y="3654247"/>
            <a:ext cx="146522" cy="280390"/>
            <a:chOff x="5545138" y="625475"/>
            <a:chExt cx="1489075" cy="2849563"/>
          </a:xfrm>
        </p:grpSpPr>
        <p:sp>
          <p:nvSpPr>
            <p:cNvPr id="28" name="Freeform 117">
              <a:extLst>
                <a:ext uri="{FF2B5EF4-FFF2-40B4-BE49-F238E27FC236}">
                  <a16:creationId xmlns:a16="http://schemas.microsoft.com/office/drawing/2014/main" id="{9403EF1E-C91D-4AEC-BFE7-D400C8328B3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AA59CBC0-565E-493B-848C-E3DB7B19C6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8" action="ppaction://hlinksldjump"/>
            <a:extLst>
              <a:ext uri="{FF2B5EF4-FFF2-40B4-BE49-F238E27FC236}">
                <a16:creationId xmlns:a16="http://schemas.microsoft.com/office/drawing/2014/main" id="{65CA4B68-EE3A-469A-9817-63B2EB8C602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9" action="ppaction://hlinksldjump"/>
            <a:extLst>
              <a:ext uri="{FF2B5EF4-FFF2-40B4-BE49-F238E27FC236}">
                <a16:creationId xmlns:a16="http://schemas.microsoft.com/office/drawing/2014/main" id="{9F13AE13-FF48-4F60-8D85-237DA6466F9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BACE7324-26D0-42D3-82CF-062044A245A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10" action="ppaction://hlinksldjump"/>
            <a:extLst>
              <a:ext uri="{FF2B5EF4-FFF2-40B4-BE49-F238E27FC236}">
                <a16:creationId xmlns:a16="http://schemas.microsoft.com/office/drawing/2014/main" id="{B3C3BA43-2798-419B-83C9-73E52BF56C2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11" action="ppaction://hlinksldjump"/>
            <a:extLst>
              <a:ext uri="{FF2B5EF4-FFF2-40B4-BE49-F238E27FC236}">
                <a16:creationId xmlns:a16="http://schemas.microsoft.com/office/drawing/2014/main" id="{03EA4092-2D9D-44A6-AC23-A3EAD7B2697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12" action="ppaction://hlinksldjump"/>
            <a:extLst>
              <a:ext uri="{FF2B5EF4-FFF2-40B4-BE49-F238E27FC236}">
                <a16:creationId xmlns:a16="http://schemas.microsoft.com/office/drawing/2014/main" id="{14281568-77D7-4EC2-A89F-541D898AF24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781E66C7-8EC8-4457-AD93-F91BC76AC13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4" action="ppaction://hlinksldjump"/>
            <a:extLst>
              <a:ext uri="{FF2B5EF4-FFF2-40B4-BE49-F238E27FC236}">
                <a16:creationId xmlns:a16="http://schemas.microsoft.com/office/drawing/2014/main" id="{6F99AE8B-DC70-466E-9A2D-86A6DFC01589}"/>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5" action="ppaction://hlinksldjump"/>
            <a:extLst>
              <a:ext uri="{FF2B5EF4-FFF2-40B4-BE49-F238E27FC236}">
                <a16:creationId xmlns:a16="http://schemas.microsoft.com/office/drawing/2014/main" id="{F84E7514-5222-467D-AA6F-666B3EF2E59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6" action="ppaction://hlinksldjump"/>
            <a:extLst>
              <a:ext uri="{FF2B5EF4-FFF2-40B4-BE49-F238E27FC236}">
                <a16:creationId xmlns:a16="http://schemas.microsoft.com/office/drawing/2014/main" id="{53D8E1ED-7802-4AA3-A943-2F90C13A15F5}"/>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lide Number Placeholder 1">
            <a:extLst>
              <a:ext uri="{FF2B5EF4-FFF2-40B4-BE49-F238E27FC236}">
                <a16:creationId xmlns:a16="http://schemas.microsoft.com/office/drawing/2014/main" id="{66216124-C3A8-4B84-8AE7-4A9EFFA7082F}"/>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71</a:t>
            </a:fld>
            <a:endParaRPr lang="en-US"/>
          </a:p>
        </p:txBody>
      </p:sp>
    </p:spTree>
    <p:extLst>
      <p:ext uri="{BB962C8B-B14F-4D97-AF65-F5344CB8AC3E}">
        <p14:creationId xmlns:p14="http://schemas.microsoft.com/office/powerpoint/2010/main" val="2678092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8C4FE38E-0328-A7F5-C44E-DB42FEEEEA80}"/>
              </a:ext>
            </a:extLst>
          </p:cNvPr>
          <p:cNvSpPr/>
          <p:nvPr/>
        </p:nvSpPr>
        <p:spPr>
          <a:xfrm>
            <a:off x="3311980" y="4296903"/>
            <a:ext cx="5908210" cy="540000"/>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L'absence d'implication et de collaboration efficaces avec les communautés, le secteur privé et d'autres parties prenantes importantes telles que les instances gouvernementales de niveau supérieur. </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a:xfrm>
            <a:off x="681038" y="583248"/>
            <a:ext cx="4576761" cy="624340"/>
          </a:xfrm>
        </p:spPr>
        <p:txBody>
          <a:bodyPr/>
          <a:lstStyle/>
          <a:p>
            <a:r>
              <a:rPr lang="en-GB">
                <a:solidFill>
                  <a:schemeClr val="bg1"/>
                </a:solidFill>
              </a:rPr>
              <a:t>Les types d’obstacles</a:t>
            </a:r>
          </a:p>
        </p:txBody>
      </p:sp>
      <p:sp>
        <p:nvSpPr>
          <p:cNvPr id="6" name="Content Placeholder 5">
            <a:extLst>
              <a:ext uri="{FF2B5EF4-FFF2-40B4-BE49-F238E27FC236}">
                <a16:creationId xmlns:a16="http://schemas.microsoft.com/office/drawing/2014/main" id="{74976611-22C2-9349-48BB-9D02159D1E2F}"/>
              </a:ext>
            </a:extLst>
          </p:cNvPr>
          <p:cNvSpPr>
            <a:spLocks noGrp="1"/>
          </p:cNvSpPr>
          <p:nvPr>
            <p:ph idx="13"/>
          </p:nvPr>
        </p:nvSpPr>
        <p:spPr/>
        <p:txBody>
          <a:bodyPr/>
          <a:lstStyle/>
          <a:p>
            <a:r>
              <a:rPr lang="fr-FR">
                <a:solidFill>
                  <a:schemeClr val="bg1"/>
                </a:solidFill>
              </a:rPr>
              <a:t>Module 5 - Comprendre les obstacles locaux</a:t>
            </a:r>
          </a:p>
        </p:txBody>
      </p:sp>
      <p:sp>
        <p:nvSpPr>
          <p:cNvPr id="17" name="Rectangle: Rounded Corners 16">
            <a:extLst>
              <a:ext uri="{FF2B5EF4-FFF2-40B4-BE49-F238E27FC236}">
                <a16:creationId xmlns:a16="http://schemas.microsoft.com/office/drawing/2014/main" id="{F5BC614A-6D18-E47E-6F26-2440451A1857}"/>
              </a:ext>
            </a:extLst>
          </p:cNvPr>
          <p:cNvSpPr/>
          <p:nvPr/>
        </p:nvSpPr>
        <p:spPr>
          <a:xfrm>
            <a:off x="685805" y="1678154"/>
            <a:ext cx="2626180" cy="540000"/>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Financement</a:t>
            </a:r>
          </a:p>
        </p:txBody>
      </p:sp>
      <p:sp>
        <p:nvSpPr>
          <p:cNvPr id="18" name="Rectangle: Rounded Corners 17">
            <a:extLst>
              <a:ext uri="{FF2B5EF4-FFF2-40B4-BE49-F238E27FC236}">
                <a16:creationId xmlns:a16="http://schemas.microsoft.com/office/drawing/2014/main" id="{796CCEC9-B33F-F836-A4C1-006EE400BA83}"/>
              </a:ext>
            </a:extLst>
          </p:cNvPr>
          <p:cNvSpPr/>
          <p:nvPr/>
        </p:nvSpPr>
        <p:spPr>
          <a:xfrm>
            <a:off x="685804" y="2332824"/>
            <a:ext cx="2626180" cy="540000"/>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Capacité et structure institutionnelles </a:t>
            </a:r>
            <a:endParaRPr lang="en-GB" sz="1500" b="1" err="1">
              <a:solidFill>
                <a:schemeClr val="bg1"/>
              </a:solidFill>
            </a:endParaRPr>
          </a:p>
        </p:txBody>
      </p:sp>
      <p:sp>
        <p:nvSpPr>
          <p:cNvPr id="19" name="Rectangle: Rounded Corners 18">
            <a:extLst>
              <a:ext uri="{FF2B5EF4-FFF2-40B4-BE49-F238E27FC236}">
                <a16:creationId xmlns:a16="http://schemas.microsoft.com/office/drawing/2014/main" id="{1DA9EE77-5870-C92D-3A39-C77D48363C10}"/>
              </a:ext>
            </a:extLst>
          </p:cNvPr>
          <p:cNvSpPr/>
          <p:nvPr/>
        </p:nvSpPr>
        <p:spPr>
          <a:xfrm>
            <a:off x="685803" y="2987494"/>
            <a:ext cx="2626180" cy="540000"/>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Contexte physique et humain</a:t>
            </a:r>
          </a:p>
        </p:txBody>
      </p:sp>
      <p:sp>
        <p:nvSpPr>
          <p:cNvPr id="20" name="Rectangle: Rounded Corners 19">
            <a:extLst>
              <a:ext uri="{FF2B5EF4-FFF2-40B4-BE49-F238E27FC236}">
                <a16:creationId xmlns:a16="http://schemas.microsoft.com/office/drawing/2014/main" id="{CC0EE2CD-2F1C-A264-8C31-B981E42B34C4}"/>
              </a:ext>
            </a:extLst>
          </p:cNvPr>
          <p:cNvSpPr/>
          <p:nvPr/>
        </p:nvSpPr>
        <p:spPr>
          <a:xfrm>
            <a:off x="685802" y="3642164"/>
            <a:ext cx="2626180" cy="540000"/>
          </a:xfrm>
          <a:prstGeom prst="roundRect">
            <a:avLst>
              <a:gd name="adj" fmla="val 12471"/>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Contexte politique</a:t>
            </a:r>
          </a:p>
        </p:txBody>
      </p:sp>
      <p:sp>
        <p:nvSpPr>
          <p:cNvPr id="22" name="Rectangle: Rounded Corners 21">
            <a:extLst>
              <a:ext uri="{FF2B5EF4-FFF2-40B4-BE49-F238E27FC236}">
                <a16:creationId xmlns:a16="http://schemas.microsoft.com/office/drawing/2014/main" id="{7414DCBF-6761-BFB8-9CF4-9498ED14A255}"/>
              </a:ext>
            </a:extLst>
          </p:cNvPr>
          <p:cNvSpPr/>
          <p:nvPr/>
        </p:nvSpPr>
        <p:spPr>
          <a:xfrm>
            <a:off x="685801" y="4296834"/>
            <a:ext cx="2626180" cy="540000"/>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Implication et collaboration</a:t>
            </a:r>
          </a:p>
        </p:txBody>
      </p:sp>
      <p:sp>
        <p:nvSpPr>
          <p:cNvPr id="23" name="Rectangle: Rounded Corners 22">
            <a:extLst>
              <a:ext uri="{FF2B5EF4-FFF2-40B4-BE49-F238E27FC236}">
                <a16:creationId xmlns:a16="http://schemas.microsoft.com/office/drawing/2014/main" id="{73023647-EF98-EB79-09AA-A80353BB7A97}"/>
              </a:ext>
            </a:extLst>
          </p:cNvPr>
          <p:cNvSpPr/>
          <p:nvPr/>
        </p:nvSpPr>
        <p:spPr>
          <a:xfrm>
            <a:off x="685801" y="4951504"/>
            <a:ext cx="2626180" cy="540000"/>
          </a:xfrm>
          <a:prstGeom prst="roundRect">
            <a:avLst>
              <a:gd name="adj" fmla="val 12471"/>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Données</a:t>
            </a:r>
          </a:p>
        </p:txBody>
      </p:sp>
      <p:sp>
        <p:nvSpPr>
          <p:cNvPr id="24" name="Rectangle: Rounded Corners 23">
            <a:extLst>
              <a:ext uri="{FF2B5EF4-FFF2-40B4-BE49-F238E27FC236}">
                <a16:creationId xmlns:a16="http://schemas.microsoft.com/office/drawing/2014/main" id="{9F36F0A9-CCEA-661A-C73C-D22793E0EA10}"/>
              </a:ext>
            </a:extLst>
          </p:cNvPr>
          <p:cNvSpPr/>
          <p:nvPr/>
        </p:nvSpPr>
        <p:spPr>
          <a:xfrm>
            <a:off x="685800" y="5606172"/>
            <a:ext cx="2626180" cy="540000"/>
          </a:xfrm>
          <a:prstGeom prst="roundRect">
            <a:avLst>
              <a:gd name="adj" fmla="val 12471"/>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Leadership politique</a:t>
            </a:r>
          </a:p>
        </p:txBody>
      </p:sp>
      <p:sp>
        <p:nvSpPr>
          <p:cNvPr id="27" name="Rectangle: Rounded Corners 26">
            <a:extLst>
              <a:ext uri="{FF2B5EF4-FFF2-40B4-BE49-F238E27FC236}">
                <a16:creationId xmlns:a16="http://schemas.microsoft.com/office/drawing/2014/main" id="{6B34FBE9-998D-6ED8-3C33-C08FD0CED899}"/>
              </a:ext>
            </a:extLst>
          </p:cNvPr>
          <p:cNvSpPr/>
          <p:nvPr/>
        </p:nvSpPr>
        <p:spPr>
          <a:xfrm>
            <a:off x="3311980" y="1678363"/>
            <a:ext cx="5908210" cy="540000"/>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obstacles liés à l'accès au financement et aux fonds provenant de sources publiques, privées et des institutions financières internationales pour le développement et l’exécution de projets visant à améliorer l'accès à l'énergie. </a:t>
            </a:r>
            <a:endParaRPr lang="fr-FR" sz="1000" err="1">
              <a:solidFill>
                <a:schemeClr val="bg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95D02A6B-CA70-EBA5-03A0-BD3E0D146A6F}"/>
              </a:ext>
            </a:extLst>
          </p:cNvPr>
          <p:cNvSpPr/>
          <p:nvPr/>
        </p:nvSpPr>
        <p:spPr>
          <a:xfrm>
            <a:off x="3311980" y="2332998"/>
            <a:ext cx="5908210" cy="540000"/>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défis liés à la capacité limitée à fournir un soutien en matière de politique et de services aux entreprises pour développer et gérer des programmes visant à améliorer l'accès à l'énergie, ainsi que les obstacles créés par la répartition/déconcentration des pouvoirs pertinents entre les différents niveaux de gouvernement. </a:t>
            </a:r>
            <a:endParaRPr lang="fr-FR" sz="1000" err="1">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74E51E8-3217-0B47-9994-A10FD05FFE42}"/>
              </a:ext>
            </a:extLst>
          </p:cNvPr>
          <p:cNvSpPr/>
          <p:nvPr/>
        </p:nvSpPr>
        <p:spPr>
          <a:xfrm>
            <a:off x="3311980" y="2987633"/>
            <a:ext cx="5908210" cy="540000"/>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défis liés à la situation géographique et aux caractéristiques démographiques d'une ville ou d'une communauté qui peuvent affecter la viabilité des projets visant à améliorer l'accès à l'énergie, y compris l'aménagement historique du territoire.</a:t>
            </a:r>
            <a:endParaRPr lang="fr-FR" sz="1000" err="1">
              <a:solidFill>
                <a:schemeClr val="bg1"/>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AA7301CE-FA77-D060-D78C-F86145098B67}"/>
              </a:ext>
            </a:extLst>
          </p:cNvPr>
          <p:cNvSpPr/>
          <p:nvPr/>
        </p:nvSpPr>
        <p:spPr>
          <a:xfrm>
            <a:off x="3311980" y="3642268"/>
            <a:ext cx="5908210" cy="540000"/>
          </a:xfrm>
          <a:prstGeom prst="roundRect">
            <a:avLst>
              <a:gd name="adj" fmla="val 12471"/>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politiques et les réglementations créent des obstacles à l'entrée sur le marché ou ne créent pas un environnement politique favorable à l'amélioration de l'accès à l'énergie. Par exemple, elles limitent la capacité des projets énergétiques à petite échelle à mettre en place des plans de financement économiquement viables. </a:t>
            </a:r>
          </a:p>
        </p:txBody>
      </p:sp>
      <p:sp>
        <p:nvSpPr>
          <p:cNvPr id="32" name="Rectangle: Rounded Corners 31">
            <a:extLst>
              <a:ext uri="{FF2B5EF4-FFF2-40B4-BE49-F238E27FC236}">
                <a16:creationId xmlns:a16="http://schemas.microsoft.com/office/drawing/2014/main" id="{B4308E8C-C0D9-51B9-03E2-14DF01C152E2}"/>
              </a:ext>
            </a:extLst>
          </p:cNvPr>
          <p:cNvSpPr/>
          <p:nvPr/>
        </p:nvSpPr>
        <p:spPr>
          <a:xfrm>
            <a:off x="3311980" y="4951538"/>
            <a:ext cx="5908210" cy="540000"/>
          </a:xfrm>
          <a:prstGeom prst="roundRect">
            <a:avLst>
              <a:gd name="adj" fmla="val 1247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défis liés à la capacité d'une collectivité locale à accéder à l'information et à acquérir les connaissances nécessaires pour prendre des décisions efficaces.</a:t>
            </a:r>
            <a:endParaRPr lang="fr-FR" sz="1000" err="1">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185B0E19-7142-6D22-8E7D-322009820D1A}"/>
              </a:ext>
            </a:extLst>
          </p:cNvPr>
          <p:cNvSpPr/>
          <p:nvPr/>
        </p:nvSpPr>
        <p:spPr>
          <a:xfrm>
            <a:off x="3312322" y="5606172"/>
            <a:ext cx="5903661" cy="540000"/>
          </a:xfrm>
          <a:prstGeom prst="roundRect">
            <a:avLst>
              <a:gd name="adj" fmla="val 12471"/>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défis liés aux idéologies ou priorités politiques dominantes, aux typologies de gouvernance, ou au poids du leadership des acteurs clés. </a:t>
            </a:r>
            <a:endParaRPr lang="fr-FR" sz="1000" err="1">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C8279D7-6166-5EEE-F3E6-61A69E073D67}"/>
              </a:ext>
            </a:extLst>
          </p:cNvPr>
          <p:cNvSpPr>
            <a:spLocks noGrp="1"/>
          </p:cNvSpPr>
          <p:nvPr>
            <p:ph type="sldNum" sz="quarter" idx="12"/>
          </p:nvPr>
        </p:nvSpPr>
        <p:spPr/>
        <p:txBody>
          <a:bodyPr/>
          <a:lstStyle/>
          <a:p>
            <a:fld id="{CE97AC88-B9C7-4AEF-9990-0777AFA0136D}" type="slidenum">
              <a:rPr lang="en-US" smtClean="0"/>
              <a:t>72</a:t>
            </a:fld>
            <a:endParaRPr lang="en-US"/>
          </a:p>
        </p:txBody>
      </p:sp>
      <p:grpSp>
        <p:nvGrpSpPr>
          <p:cNvPr id="34" name="Group 33">
            <a:extLst>
              <a:ext uri="{FF2B5EF4-FFF2-40B4-BE49-F238E27FC236}">
                <a16:creationId xmlns:a16="http://schemas.microsoft.com/office/drawing/2014/main" id="{3F90EADA-97F2-426F-8702-09404447E2B1}"/>
              </a:ext>
            </a:extLst>
          </p:cNvPr>
          <p:cNvGrpSpPr/>
          <p:nvPr/>
        </p:nvGrpSpPr>
        <p:grpSpPr>
          <a:xfrm>
            <a:off x="9573110" y="3654247"/>
            <a:ext cx="146522" cy="280390"/>
            <a:chOff x="5545138" y="625475"/>
            <a:chExt cx="1489075" cy="2849563"/>
          </a:xfrm>
        </p:grpSpPr>
        <p:sp>
          <p:nvSpPr>
            <p:cNvPr id="35" name="Freeform 117">
              <a:extLst>
                <a:ext uri="{FF2B5EF4-FFF2-40B4-BE49-F238E27FC236}">
                  <a16:creationId xmlns:a16="http://schemas.microsoft.com/office/drawing/2014/main" id="{72232342-4765-4BC5-93BF-34C857B2BFD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0">
              <a:extLst>
                <a:ext uri="{FF2B5EF4-FFF2-40B4-BE49-F238E27FC236}">
                  <a16:creationId xmlns:a16="http://schemas.microsoft.com/office/drawing/2014/main" id="{6DA7EBBD-A9FB-4A82-8839-BB020486E5F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hlinkClick r:id="rId3" action="ppaction://hlinksldjump"/>
            <a:extLst>
              <a:ext uri="{FF2B5EF4-FFF2-40B4-BE49-F238E27FC236}">
                <a16:creationId xmlns:a16="http://schemas.microsoft.com/office/drawing/2014/main" id="{16D8FC6B-25B2-46AC-89AD-93FEB4AE817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4" action="ppaction://hlinksldjump"/>
            <a:extLst>
              <a:ext uri="{FF2B5EF4-FFF2-40B4-BE49-F238E27FC236}">
                <a16:creationId xmlns:a16="http://schemas.microsoft.com/office/drawing/2014/main" id="{CF9AE6A9-6E6C-40E3-8733-0706E323BE9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3" action="ppaction://hlinksldjump"/>
            <a:extLst>
              <a:ext uri="{FF2B5EF4-FFF2-40B4-BE49-F238E27FC236}">
                <a16:creationId xmlns:a16="http://schemas.microsoft.com/office/drawing/2014/main" id="{CB5B0249-B79A-4937-B1B2-7FDBCCB6747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5" action="ppaction://hlinksldjump"/>
            <a:extLst>
              <a:ext uri="{FF2B5EF4-FFF2-40B4-BE49-F238E27FC236}">
                <a16:creationId xmlns:a16="http://schemas.microsoft.com/office/drawing/2014/main" id="{57D5B9B5-AB93-42BF-AF95-D9069E7D100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6" action="ppaction://hlinksldjump"/>
            <a:extLst>
              <a:ext uri="{FF2B5EF4-FFF2-40B4-BE49-F238E27FC236}">
                <a16:creationId xmlns:a16="http://schemas.microsoft.com/office/drawing/2014/main" id="{E03963A4-647C-487D-8702-43FB5D39A18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7" action="ppaction://hlinksldjump"/>
            <a:extLst>
              <a:ext uri="{FF2B5EF4-FFF2-40B4-BE49-F238E27FC236}">
                <a16:creationId xmlns:a16="http://schemas.microsoft.com/office/drawing/2014/main" id="{22176DAD-9F82-4DD2-898C-2EA85657F3C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8" action="ppaction://hlinksldjump"/>
            <a:extLst>
              <a:ext uri="{FF2B5EF4-FFF2-40B4-BE49-F238E27FC236}">
                <a16:creationId xmlns:a16="http://schemas.microsoft.com/office/drawing/2014/main" id="{11E2BEE2-421F-474F-ACAD-3D0BE321171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9" action="ppaction://hlinksldjump"/>
            <a:extLst>
              <a:ext uri="{FF2B5EF4-FFF2-40B4-BE49-F238E27FC236}">
                <a16:creationId xmlns:a16="http://schemas.microsoft.com/office/drawing/2014/main" id="{C62D385C-3EFE-4816-A896-9324DEF1AF9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0" action="ppaction://hlinksldjump"/>
            <a:extLst>
              <a:ext uri="{FF2B5EF4-FFF2-40B4-BE49-F238E27FC236}">
                <a16:creationId xmlns:a16="http://schemas.microsoft.com/office/drawing/2014/main" id="{4A365BA5-9208-4436-A414-A77C5C57E87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1" action="ppaction://hlinksldjump"/>
            <a:extLst>
              <a:ext uri="{FF2B5EF4-FFF2-40B4-BE49-F238E27FC236}">
                <a16:creationId xmlns:a16="http://schemas.microsoft.com/office/drawing/2014/main" id="{A99F146D-AA05-49A4-902B-E58E74FFBD7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287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a:lnSpc>
                <a:spcPct val="120000"/>
              </a:lnSpc>
            </a:pPr>
            <a:r>
              <a:rPr lang="fr-FR" sz="1200" b="0">
                <a:solidFill>
                  <a:schemeClr val="tx1"/>
                </a:solidFill>
                <a:latin typeface="Arial"/>
                <a:cs typeface="Arial"/>
              </a:rPr>
              <a:t>Cet outil vous aidera à identifier les obstacles à l’AEPE dans votre contexte local, à reconnaître les relations et les interconnexions entre ces obstacles et à identifier d'autres problèmes connexes liés à votre contexte.</a:t>
            </a:r>
          </a:p>
          <a:p>
            <a:pPr>
              <a:lnSpc>
                <a:spcPct val="120000"/>
              </a:lnSpc>
            </a:pPr>
            <a:r>
              <a:rPr lang="fr-FR" sz="1200" b="0">
                <a:solidFill>
                  <a:schemeClr val="tx1"/>
                </a:solidFill>
                <a:latin typeface="Arial"/>
                <a:cs typeface="Arial"/>
              </a:rPr>
              <a:t>Il est important de comprendre vos obstacles pour sélectionner les mesures appropriées et les mettre en œuvre efficacement. Contrairement aux témoignages basés sur les expériences concrètes du module 1, ceux-ci portent sur les défis que vous rencontrez dans votre travail quotidien en tant qu'agents de la collectivité locale dans la mise en œuvre de politiques et de solutions pour traiter la question de l’AEPE </a:t>
            </a:r>
          </a:p>
          <a:p>
            <a:pPr>
              <a:lnSpc>
                <a:spcPct val="120000"/>
              </a:lnSpc>
            </a:pPr>
            <a:r>
              <a:rPr lang="fr-FR" sz="1200" b="0">
                <a:solidFill>
                  <a:schemeClr val="tx1"/>
                </a:solidFill>
                <a:latin typeface="Arial"/>
                <a:cs typeface="Arial"/>
              </a:rPr>
              <a:t>Si vous avez suivi les modules précédents, il est utile de revenir sur le premier module pour revoir les témoignages que vous avez collectés et comprendre pourquoi ces témoignages existent, et quels sont les obstacles qui les créent.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solidFill>
                  <a:srgbClr val="6AB24D"/>
                </a:solidFill>
              </a:rPr>
              <a:t>Identifier les obstacles</a:t>
            </a:r>
            <a:endParaRPr lang="en-GB" b="0">
              <a:solidFill>
                <a:srgbClr val="6AB24D"/>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pPr marL="0" lvl="0" indent="0" algn="l" rtl="0">
              <a:lnSpc>
                <a:spcPct val="90000"/>
              </a:lnSpc>
              <a:spcBef>
                <a:spcPts val="0"/>
              </a:spcBef>
              <a:spcAft>
                <a:spcPts val="0"/>
              </a:spcAft>
              <a:buClr>
                <a:schemeClr val="accent3"/>
              </a:buClr>
              <a:buSzPts val="1000"/>
              <a:buNone/>
            </a:pPr>
            <a:r>
              <a:rPr lang="fr-FR" sz="1200">
                <a:solidFill>
                  <a:srgbClr val="6AB24D"/>
                </a:solidFill>
              </a:rPr>
              <a:t>Quand utiliser cet outil?</a:t>
            </a:r>
            <a:endParaRPr lang="fr-FR" sz="1100">
              <a:solidFill>
                <a:srgbClr val="6AB24D"/>
              </a:solidFill>
            </a:endParaRPr>
          </a:p>
          <a:p>
            <a:pPr marL="0" marR="0" lvl="0" indent="0" algn="l" rtl="0">
              <a:lnSpc>
                <a:spcPct val="120000"/>
              </a:lnSpc>
              <a:spcBef>
                <a:spcPts val="900"/>
              </a:spcBef>
              <a:spcAft>
                <a:spcPts val="0"/>
              </a:spcAft>
              <a:buClr>
                <a:schemeClr val="dk1"/>
              </a:buClr>
              <a:buSzPts val="1000"/>
              <a:buFont typeface="Arial"/>
              <a:buNone/>
            </a:pPr>
            <a:r>
              <a:rPr lang="fr-FR" sz="1200" b="0">
                <a:solidFill>
                  <a:schemeClr val="dk1"/>
                </a:solidFill>
              </a:rPr>
              <a:t>Vous pouvez utiliser cet outil lorsque vous avez une bonne connaissance de la situation de l’AEPE dans votre contexte et que vous êtes prêt à identifier les obstacles auxquels vous êtes confronté. Cet outil doit se concentrer davantage sur les obstacles liés à vos activités dans le cadre de l’AEPE, plutôt que sur les obstacles à l'accès à l’énergie dans les communautés avec lesquelles vous travaillez. </a:t>
            </a:r>
            <a:endParaRPr lang="fr-FR" sz="1100"/>
          </a:p>
          <a:p>
            <a:pPr marL="0" marR="0" lvl="0" indent="0" algn="l" rtl="0">
              <a:lnSpc>
                <a:spcPct val="120000"/>
              </a:lnSpc>
              <a:spcBef>
                <a:spcPts val="900"/>
              </a:spcBef>
              <a:spcAft>
                <a:spcPts val="0"/>
              </a:spcAft>
              <a:buClr>
                <a:schemeClr val="accent3"/>
              </a:buClr>
              <a:buSzPts val="1000"/>
              <a:buFont typeface="Arial"/>
              <a:buNone/>
            </a:pPr>
            <a:r>
              <a:rPr lang="fr-FR" sz="1200">
                <a:solidFill>
                  <a:srgbClr val="6AB24D"/>
                </a:solidFill>
              </a:rPr>
              <a:t>Qui doit participer à la conversation?</a:t>
            </a:r>
            <a:endParaRPr lang="fr-FR" sz="1100">
              <a:solidFill>
                <a:srgbClr val="6AB24D"/>
              </a:solidFill>
            </a:endParaRPr>
          </a:p>
          <a:p>
            <a:pPr marL="0" marR="0" lvl="0" indent="0" algn="l" rtl="0">
              <a:lnSpc>
                <a:spcPct val="120000"/>
              </a:lnSpc>
              <a:spcBef>
                <a:spcPts val="900"/>
              </a:spcBef>
              <a:spcAft>
                <a:spcPts val="0"/>
              </a:spcAft>
              <a:buClr>
                <a:schemeClr val="dk1"/>
              </a:buClr>
              <a:buSzPts val="1000"/>
              <a:buFont typeface="Arial"/>
              <a:buNone/>
            </a:pPr>
            <a:r>
              <a:rPr lang="fr-FR" sz="1200" b="0">
                <a:solidFill>
                  <a:schemeClr val="dk1"/>
                </a:solidFill>
              </a:rPr>
              <a:t>Le personnel de la collectivité locale qui a une vue d'ensemble de l’AEPE dans le contexte de votre ville.</a:t>
            </a:r>
            <a:endParaRPr lang="fr-FR" sz="1100"/>
          </a:p>
          <a:p>
            <a:pPr marL="0" marR="0" lvl="0" indent="0" algn="l" rtl="0">
              <a:lnSpc>
                <a:spcPct val="120000"/>
              </a:lnSpc>
              <a:spcBef>
                <a:spcPts val="900"/>
              </a:spcBef>
              <a:spcAft>
                <a:spcPts val="0"/>
              </a:spcAft>
              <a:buClr>
                <a:schemeClr val="accent3"/>
              </a:buClr>
              <a:buSzPts val="1000"/>
              <a:buFont typeface="Arial"/>
              <a:buNone/>
            </a:pPr>
            <a:r>
              <a:rPr lang="fr-FR" sz="1200">
                <a:solidFill>
                  <a:srgbClr val="6AB24D"/>
                </a:solidFill>
              </a:rPr>
              <a:t>Proposition de mise en place et de logistique</a:t>
            </a:r>
            <a:endParaRPr lang="fr-FR" sz="1100">
              <a:solidFill>
                <a:srgbClr val="6AB24D"/>
              </a:solidFill>
            </a:endParaRPr>
          </a:p>
          <a:p>
            <a:pPr marL="0" lvl="0" indent="0" algn="l" rtl="0">
              <a:lnSpc>
                <a:spcPct val="120000"/>
              </a:lnSpc>
              <a:spcBef>
                <a:spcPts val="900"/>
              </a:spcBef>
              <a:spcAft>
                <a:spcPts val="0"/>
              </a:spcAft>
              <a:buClr>
                <a:schemeClr val="dk1"/>
              </a:buClr>
              <a:buSzPts val="1000"/>
              <a:buNone/>
            </a:pPr>
            <a:r>
              <a:rPr lang="fr-FR" sz="1200" b="0">
                <a:solidFill>
                  <a:schemeClr val="dk1"/>
                </a:solidFill>
              </a:rPr>
              <a:t>Les pages suivantes peuvent être imprimées sous forme de grandes affiches. Utilisez des notes autocollantes ou des stylos pour remplir les fiches de travail.</a:t>
            </a:r>
            <a:endParaRPr lang="fr-FR" sz="120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6AB24D"/>
                </a:solidFill>
              </a:rPr>
              <a:t>Module 5 - Comprendre les obstacles locaux</a:t>
            </a:r>
          </a:p>
        </p:txBody>
      </p:sp>
      <p:sp>
        <p:nvSpPr>
          <p:cNvPr id="4" name="Slide Number Placeholder 3">
            <a:extLst>
              <a:ext uri="{FF2B5EF4-FFF2-40B4-BE49-F238E27FC236}">
                <a16:creationId xmlns:a16="http://schemas.microsoft.com/office/drawing/2014/main" id="{ABAA4C52-15DB-C138-C041-6F7EAF2B2E9B}"/>
              </a:ext>
            </a:extLst>
          </p:cNvPr>
          <p:cNvSpPr>
            <a:spLocks noGrp="1"/>
          </p:cNvSpPr>
          <p:nvPr>
            <p:ph type="sldNum" sz="quarter" idx="12"/>
          </p:nvPr>
        </p:nvSpPr>
        <p:spPr/>
        <p:txBody>
          <a:bodyPr/>
          <a:lstStyle/>
          <a:p>
            <a:fld id="{CE97AC88-B9C7-4AEF-9990-0777AFA0136D}" type="slidenum">
              <a:rPr lang="en-US" smtClean="0"/>
              <a:t>73</a:t>
            </a:fld>
            <a:endParaRPr lang="en-US"/>
          </a:p>
        </p:txBody>
      </p:sp>
      <p:sp>
        <p:nvSpPr>
          <p:cNvPr id="28" name="Oval 27">
            <a:hlinkClick r:id="rId3" action="ppaction://hlinksldjump"/>
            <a:extLst>
              <a:ext uri="{FF2B5EF4-FFF2-40B4-BE49-F238E27FC236}">
                <a16:creationId xmlns:a16="http://schemas.microsoft.com/office/drawing/2014/main" id="{D8D58B89-4ABC-4195-88F5-76DDFFBC6DA5}"/>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4" action="ppaction://hlinksldjump"/>
            <a:extLst>
              <a:ext uri="{FF2B5EF4-FFF2-40B4-BE49-F238E27FC236}">
                <a16:creationId xmlns:a16="http://schemas.microsoft.com/office/drawing/2014/main" id="{9023B48E-179F-49FA-AA06-A836533424B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FD85A4B8-C327-428C-9C1D-AEB966B4624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4C40F587-6A63-41F8-A8C4-63297B4B8EE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DCFCEBC6-BC89-4CE9-8FB5-3DAE25874C4C}"/>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443D1225-DBB1-4B17-8DBF-AC7E3510E79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08348447-6FEA-4CA6-AD2D-0568D3977F5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73A9664D-B29B-4734-85F5-0A25422201E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F522EF73-CB63-4BF8-8B26-5C94E27DAF9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C140734C-9959-46FF-9F8B-C4BB0DE8E757}"/>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60294D47-FC2A-4DDD-8A57-A7AFEB9D50BB}"/>
              </a:ext>
            </a:extLst>
          </p:cNvPr>
          <p:cNvGrpSpPr/>
          <p:nvPr/>
        </p:nvGrpSpPr>
        <p:grpSpPr>
          <a:xfrm>
            <a:off x="9573110" y="3654247"/>
            <a:ext cx="146522" cy="280390"/>
            <a:chOff x="5545138" y="625475"/>
            <a:chExt cx="1489075" cy="2849563"/>
          </a:xfrm>
        </p:grpSpPr>
        <p:sp>
          <p:nvSpPr>
            <p:cNvPr id="39" name="Freeform 117">
              <a:extLst>
                <a:ext uri="{FF2B5EF4-FFF2-40B4-BE49-F238E27FC236}">
                  <a16:creationId xmlns:a16="http://schemas.microsoft.com/office/drawing/2014/main" id="{1BBA0AAB-0A40-4CF0-93CF-C1B1AE2040F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0B579111-6192-4437-9BD4-023E85F5DF3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0353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4F2D-FB8D-B9BE-91A8-FCC958E6E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EE138C-3F17-DEB8-2096-0A6BBA81B804}"/>
              </a:ext>
            </a:extLst>
          </p:cNvPr>
          <p:cNvPicPr>
            <a:picLocks noChangeAspect="1"/>
          </p:cNvPicPr>
          <p:nvPr/>
        </p:nvPicPr>
        <p:blipFill>
          <a:blip r:embed="rId3">
            <a:alphaModFix amt="70000"/>
          </a:blip>
          <a:stretch>
            <a:fillRect/>
          </a:stretch>
        </p:blipFill>
        <p:spPr>
          <a:xfrm>
            <a:off x="1713164" y="1686274"/>
            <a:ext cx="6479671" cy="4485926"/>
          </a:xfrm>
          <a:prstGeom prst="rect">
            <a:avLst/>
          </a:prstGeom>
          <a:ln>
            <a:solidFill>
              <a:schemeClr val="accent3">
                <a:lumMod val="20000"/>
                <a:lumOff val="80000"/>
              </a:schemeClr>
            </a:solidFill>
          </a:ln>
        </p:spPr>
      </p:pic>
      <p:sp>
        <p:nvSpPr>
          <p:cNvPr id="3" name="Title 2">
            <a:extLst>
              <a:ext uri="{FF2B5EF4-FFF2-40B4-BE49-F238E27FC236}">
                <a16:creationId xmlns:a16="http://schemas.microsoft.com/office/drawing/2014/main" id="{F10006F3-0A61-F3D4-FD12-F24F55B04822}"/>
              </a:ext>
            </a:extLst>
          </p:cNvPr>
          <p:cNvSpPr>
            <a:spLocks noGrp="1"/>
          </p:cNvSpPr>
          <p:nvPr>
            <p:ph type="title"/>
          </p:nvPr>
        </p:nvSpPr>
        <p:spPr>
          <a:xfrm>
            <a:off x="681038" y="685800"/>
            <a:ext cx="8555242" cy="990600"/>
          </a:xfrm>
        </p:spPr>
        <p:txBody>
          <a:bodyPr>
            <a:normAutofit/>
          </a:bodyPr>
          <a:lstStyle/>
          <a:p>
            <a:r>
              <a:rPr lang="fr-FR">
                <a:solidFill>
                  <a:srgbClr val="6AB24D"/>
                </a:solidFill>
              </a:rPr>
              <a:t>Outil et guide de facilitation</a:t>
            </a:r>
            <a:br>
              <a:rPr lang="en-GB">
                <a:solidFill>
                  <a:srgbClr val="6AB24D"/>
                </a:solidFill>
              </a:rPr>
            </a:br>
            <a:r>
              <a:rPr lang="fr-FR" sz="2000" b="0">
                <a:solidFill>
                  <a:srgbClr val="6AB24D"/>
                </a:solidFill>
              </a:rPr>
              <a:t>Identifier les obstacles rencontrés par les collectivités locales</a:t>
            </a:r>
            <a:endParaRPr lang="en-GB" sz="2000" b="0">
              <a:solidFill>
                <a:srgbClr val="6AB24D"/>
              </a:solidFill>
            </a:endParaRPr>
          </a:p>
        </p:txBody>
      </p:sp>
      <p:sp>
        <p:nvSpPr>
          <p:cNvPr id="5" name="Content Placeholder 4">
            <a:extLst>
              <a:ext uri="{FF2B5EF4-FFF2-40B4-BE49-F238E27FC236}">
                <a16:creationId xmlns:a16="http://schemas.microsoft.com/office/drawing/2014/main" id="{07C1FBD1-ADF6-510E-23D1-654A45DFAB28}"/>
              </a:ext>
            </a:extLst>
          </p:cNvPr>
          <p:cNvSpPr>
            <a:spLocks noGrp="1"/>
          </p:cNvSpPr>
          <p:nvPr>
            <p:ph idx="14"/>
          </p:nvPr>
        </p:nvSpPr>
        <p:spPr/>
        <p:txBody>
          <a:bodyPr/>
          <a:lstStyle/>
          <a:p>
            <a:r>
              <a:rPr lang="fr-FR">
                <a:solidFill>
                  <a:srgbClr val="6AB24D"/>
                </a:solidFill>
              </a:rPr>
              <a:t>Module 5 - Comprendre les obstacles locaux</a:t>
            </a:r>
          </a:p>
        </p:txBody>
      </p:sp>
      <p:sp>
        <p:nvSpPr>
          <p:cNvPr id="4" name="Slide Number Placeholder 3">
            <a:extLst>
              <a:ext uri="{FF2B5EF4-FFF2-40B4-BE49-F238E27FC236}">
                <a16:creationId xmlns:a16="http://schemas.microsoft.com/office/drawing/2014/main" id="{8C5747D1-8362-A4A6-D6E9-A07AD70181C5}"/>
              </a:ext>
            </a:extLst>
          </p:cNvPr>
          <p:cNvSpPr>
            <a:spLocks noGrp="1"/>
          </p:cNvSpPr>
          <p:nvPr>
            <p:ph type="sldNum" sz="quarter" idx="12"/>
          </p:nvPr>
        </p:nvSpPr>
        <p:spPr/>
        <p:txBody>
          <a:bodyPr/>
          <a:lstStyle/>
          <a:p>
            <a:fld id="{CE97AC88-B9C7-4AEF-9990-0777AFA0136D}" type="slidenum">
              <a:rPr lang="en-US" smtClean="0"/>
              <a:t>74</a:t>
            </a:fld>
            <a:endParaRPr lang="en-US"/>
          </a:p>
        </p:txBody>
      </p:sp>
      <p:sp>
        <p:nvSpPr>
          <p:cNvPr id="7" name="Teardrop 6">
            <a:extLst>
              <a:ext uri="{FF2B5EF4-FFF2-40B4-BE49-F238E27FC236}">
                <a16:creationId xmlns:a16="http://schemas.microsoft.com/office/drawing/2014/main" id="{2810BF25-5F46-25BB-1D4F-50943E4E9422}"/>
              </a:ext>
            </a:extLst>
          </p:cNvPr>
          <p:cNvSpPr/>
          <p:nvPr/>
        </p:nvSpPr>
        <p:spPr>
          <a:xfrm>
            <a:off x="192965" y="3034512"/>
            <a:ext cx="4199804" cy="799693"/>
          </a:xfrm>
          <a:custGeom>
            <a:avLst/>
            <a:gdLst>
              <a:gd name="connsiteX0" fmla="*/ 0 w 4199804"/>
              <a:gd name="connsiteY0" fmla="*/ 399847 h 799693"/>
              <a:gd name="connsiteX1" fmla="*/ 2099902 w 4199804"/>
              <a:gd name="connsiteY1" fmla="*/ 0 h 799693"/>
              <a:gd name="connsiteX2" fmla="*/ 4191971 w 4199804"/>
              <a:gd name="connsiteY2" fmla="*/ 1491 h 799693"/>
              <a:gd name="connsiteX3" fmla="*/ 4199804 w 4199804"/>
              <a:gd name="connsiteY3" fmla="*/ 399847 h 799693"/>
              <a:gd name="connsiteX4" fmla="*/ 2099902 w 4199804"/>
              <a:gd name="connsiteY4" fmla="*/ 799694 h 799693"/>
              <a:gd name="connsiteX5" fmla="*/ 0 w 4199804"/>
              <a:gd name="connsiteY5" fmla="*/ 399847 h 79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804" h="799693" fill="none" extrusionOk="0">
                <a:moveTo>
                  <a:pt x="0" y="399847"/>
                </a:moveTo>
                <a:cubicBezTo>
                  <a:pt x="14692" y="148940"/>
                  <a:pt x="959720" y="-107135"/>
                  <a:pt x="2099902" y="0"/>
                </a:cubicBezTo>
                <a:cubicBezTo>
                  <a:pt x="2860260" y="116166"/>
                  <a:pt x="3541532" y="77331"/>
                  <a:pt x="4191971" y="1491"/>
                </a:cubicBezTo>
                <a:cubicBezTo>
                  <a:pt x="4209498" y="141597"/>
                  <a:pt x="4199829" y="280936"/>
                  <a:pt x="4199804" y="399847"/>
                </a:cubicBezTo>
                <a:cubicBezTo>
                  <a:pt x="4182410" y="618485"/>
                  <a:pt x="3235010" y="815454"/>
                  <a:pt x="2099902" y="799694"/>
                </a:cubicBezTo>
                <a:cubicBezTo>
                  <a:pt x="941966" y="810252"/>
                  <a:pt x="4954" y="641273"/>
                  <a:pt x="0" y="399847"/>
                </a:cubicBezTo>
                <a:close/>
              </a:path>
              <a:path w="4199804" h="799693" stroke="0" extrusionOk="0">
                <a:moveTo>
                  <a:pt x="0" y="399847"/>
                </a:moveTo>
                <a:cubicBezTo>
                  <a:pt x="-40514" y="142728"/>
                  <a:pt x="967913" y="115713"/>
                  <a:pt x="2099902" y="0"/>
                </a:cubicBezTo>
                <a:cubicBezTo>
                  <a:pt x="2618555" y="155615"/>
                  <a:pt x="3567740" y="86222"/>
                  <a:pt x="4191971" y="1491"/>
                </a:cubicBezTo>
                <a:cubicBezTo>
                  <a:pt x="4200971" y="136260"/>
                  <a:pt x="4203884" y="254863"/>
                  <a:pt x="4199804" y="399847"/>
                </a:cubicBezTo>
                <a:cubicBezTo>
                  <a:pt x="4327519" y="625669"/>
                  <a:pt x="3202212" y="904921"/>
                  <a:pt x="2099902" y="799694"/>
                </a:cubicBezTo>
                <a:cubicBezTo>
                  <a:pt x="914327" y="821399"/>
                  <a:pt x="33200" y="609766"/>
                  <a:pt x="0" y="39984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96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fr-FR" sz="1200">
                <a:solidFill>
                  <a:sysClr val="windowText" lastClr="000000"/>
                </a:solidFill>
                <a:latin typeface="Arial" panose="020B0604020202020204" pitchFamily="34" charset="0"/>
                <a:cs typeface="Arial" panose="020B0604020202020204" pitchFamily="34" charset="0"/>
              </a:rPr>
              <a:t>Ajoutez des notes autocollantes pour chaque obstacle existant dans la collectivité locale que vous et/ou votre équipe rencontrez dans le cadre de l’AEPE.</a:t>
            </a:r>
          </a:p>
        </p:txBody>
      </p:sp>
      <p:sp>
        <p:nvSpPr>
          <p:cNvPr id="17" name="Wave 16">
            <a:extLst>
              <a:ext uri="{FF2B5EF4-FFF2-40B4-BE49-F238E27FC236}">
                <a16:creationId xmlns:a16="http://schemas.microsoft.com/office/drawing/2014/main" id="{2060D58E-EE53-84CE-0C27-6F60A4AF18A1}"/>
              </a:ext>
            </a:extLst>
          </p:cNvPr>
          <p:cNvSpPr/>
          <p:nvPr/>
        </p:nvSpPr>
        <p:spPr>
          <a:xfrm flipH="1">
            <a:off x="192965" y="4317596"/>
            <a:ext cx="3441148" cy="1749441"/>
          </a:xfrm>
          <a:custGeom>
            <a:avLst/>
            <a:gdLst>
              <a:gd name="connsiteX0" fmla="*/ 0 w 3441148"/>
              <a:gd name="connsiteY0" fmla="*/ 30388 h 1749441"/>
              <a:gd name="connsiteX1" fmla="*/ 3441148 w 3441148"/>
              <a:gd name="connsiteY1" fmla="*/ 30388 h 1749441"/>
              <a:gd name="connsiteX2" fmla="*/ 3441148 w 3441148"/>
              <a:gd name="connsiteY2" fmla="*/ 1719053 h 1749441"/>
              <a:gd name="connsiteX3" fmla="*/ 0 w 3441148"/>
              <a:gd name="connsiteY3" fmla="*/ 1719053 h 1749441"/>
              <a:gd name="connsiteX4" fmla="*/ 0 w 3441148"/>
              <a:gd name="connsiteY4" fmla="*/ 30388 h 174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148" h="1749441" fill="none" extrusionOk="0">
                <a:moveTo>
                  <a:pt x="0" y="30388"/>
                </a:moveTo>
                <a:cubicBezTo>
                  <a:pt x="1128906" y="-55660"/>
                  <a:pt x="2323410" y="122048"/>
                  <a:pt x="3441148" y="30388"/>
                </a:cubicBezTo>
                <a:cubicBezTo>
                  <a:pt x="3560452" y="613735"/>
                  <a:pt x="3291442" y="1296968"/>
                  <a:pt x="3441148" y="1719053"/>
                </a:cubicBezTo>
                <a:cubicBezTo>
                  <a:pt x="2391552" y="1960944"/>
                  <a:pt x="1124374" y="1582248"/>
                  <a:pt x="0" y="1719053"/>
                </a:cubicBezTo>
                <a:cubicBezTo>
                  <a:pt x="-135978" y="1227720"/>
                  <a:pt x="74039" y="857620"/>
                  <a:pt x="0" y="30388"/>
                </a:cubicBezTo>
                <a:close/>
              </a:path>
              <a:path w="3441148" h="1749441" stroke="0" extrusionOk="0">
                <a:moveTo>
                  <a:pt x="0" y="30388"/>
                </a:moveTo>
                <a:cubicBezTo>
                  <a:pt x="1026864" y="-178557"/>
                  <a:pt x="2318894" y="235055"/>
                  <a:pt x="3441148" y="30388"/>
                </a:cubicBezTo>
                <a:cubicBezTo>
                  <a:pt x="3519095" y="306665"/>
                  <a:pt x="3496091" y="1075863"/>
                  <a:pt x="3441148" y="1719053"/>
                </a:cubicBezTo>
                <a:cubicBezTo>
                  <a:pt x="2459788" y="1907360"/>
                  <a:pt x="1190049" y="1489184"/>
                  <a:pt x="0" y="1719053"/>
                </a:cubicBezTo>
                <a:cubicBezTo>
                  <a:pt x="-56934" y="995887"/>
                  <a:pt x="-111709" y="528673"/>
                  <a:pt x="0" y="3038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chemeClr val="tx1"/>
                </a:solidFill>
                <a:latin typeface="Arial" panose="020B0604020202020204" pitchFamily="34" charset="0"/>
                <a:cs typeface="Arial" panose="020B0604020202020204" pitchFamily="34" charset="0"/>
              </a:rPr>
              <a:t>Notes de l'animateur</a:t>
            </a:r>
          </a:p>
          <a:p>
            <a:pPr marL="0" marR="0" lvl="0" indent="0" algn="l" rtl="0">
              <a:spcBef>
                <a:spcPts val="0"/>
              </a:spcBef>
              <a:spcAft>
                <a:spcPts val="0"/>
              </a:spcAft>
              <a:buNone/>
            </a:pPr>
            <a:r>
              <a:rPr lang="fr-FR" sz="1200">
                <a:solidFill>
                  <a:schemeClr val="tx1"/>
                </a:solidFill>
                <a:latin typeface="Arial" panose="020B0604020202020204" pitchFamily="34" charset="0"/>
                <a:ea typeface="Arial"/>
                <a:cs typeface="Arial" panose="020B0604020202020204" pitchFamily="34" charset="0"/>
                <a:sym typeface="Arial"/>
              </a:rPr>
              <a:t>Lors du </a:t>
            </a:r>
            <a:r>
              <a:rPr lang="fr-FR" sz="1200">
                <a:solidFill>
                  <a:schemeClr val="tx1"/>
                </a:solidFill>
                <a:latin typeface="Arial" panose="020B0604020202020204" pitchFamily="34" charset="0"/>
                <a:cs typeface="Arial" panose="020B0604020202020204" pitchFamily="34" charset="0"/>
              </a:rPr>
              <a:t>brainstorming</a:t>
            </a:r>
            <a:r>
              <a:rPr lang="fr-FR" sz="1200">
                <a:solidFill>
                  <a:schemeClr val="tx1"/>
                </a:solidFill>
                <a:latin typeface="Arial" panose="020B0604020202020204" pitchFamily="34" charset="0"/>
                <a:ea typeface="Arial"/>
                <a:cs typeface="Arial" panose="020B0604020202020204" pitchFamily="34" charset="0"/>
                <a:sym typeface="Arial"/>
              </a:rPr>
              <a:t> sur les obstacles, il peut être utile de réfléchir aux points suivants: </a:t>
            </a:r>
            <a:endParaRPr lang="fr-FR" sz="1800">
              <a:solidFill>
                <a:schemeClr val="tx1"/>
              </a:solidFill>
              <a:latin typeface="Arial" panose="020B0604020202020204" pitchFamily="34" charset="0"/>
              <a:cs typeface="Arial" panose="020B0604020202020204" pitchFamily="34" charset="0"/>
            </a:endParaRPr>
          </a:p>
          <a:p>
            <a:pPr marL="203200" marR="0" lvl="0" indent="-203200" algn="l" rtl="0">
              <a:spcBef>
                <a:spcPts val="0"/>
              </a:spcBef>
              <a:spcAft>
                <a:spcPts val="0"/>
              </a:spcAft>
              <a:buClr>
                <a:srgbClr val="000000"/>
              </a:buClr>
              <a:buSzPts val="1000"/>
              <a:buFont typeface="Calibri"/>
              <a:buAutoNum type="arabicPeriod"/>
            </a:pPr>
            <a:r>
              <a:rPr lang="fr-FR" sz="1200">
                <a:solidFill>
                  <a:schemeClr val="tx1"/>
                </a:solidFill>
                <a:latin typeface="Arial" panose="020B0604020202020204" pitchFamily="34" charset="0"/>
                <a:ea typeface="Arial"/>
                <a:cs typeface="Arial" panose="020B0604020202020204" pitchFamily="34" charset="0"/>
                <a:sym typeface="Arial"/>
              </a:rPr>
              <a:t>Quels sont les obstacles administratifs auxquels nous sommes confrontés? </a:t>
            </a:r>
            <a:endParaRPr lang="fr-FR" sz="1800">
              <a:solidFill>
                <a:schemeClr val="tx1"/>
              </a:solidFill>
              <a:latin typeface="Arial" panose="020B0604020202020204" pitchFamily="34" charset="0"/>
              <a:cs typeface="Arial" panose="020B0604020202020204" pitchFamily="34" charset="0"/>
            </a:endParaRPr>
          </a:p>
          <a:p>
            <a:pPr marL="203200" marR="0" lvl="0" indent="-203200" algn="l" rtl="0">
              <a:spcBef>
                <a:spcPts val="0"/>
              </a:spcBef>
              <a:spcAft>
                <a:spcPts val="0"/>
              </a:spcAft>
              <a:buClr>
                <a:srgbClr val="000000"/>
              </a:buClr>
              <a:buSzPts val="1000"/>
              <a:buFont typeface="Calibri"/>
              <a:buAutoNum type="arabicPeriod"/>
            </a:pPr>
            <a:r>
              <a:rPr lang="fr-FR" sz="1200">
                <a:solidFill>
                  <a:schemeClr val="tx1"/>
                </a:solidFill>
                <a:latin typeface="Arial" panose="020B0604020202020204" pitchFamily="34" charset="0"/>
                <a:ea typeface="Arial"/>
                <a:cs typeface="Arial" panose="020B0604020202020204" pitchFamily="34" charset="0"/>
                <a:sym typeface="Arial"/>
              </a:rPr>
              <a:t>Existe-t-il des obstacles politiques?</a:t>
            </a:r>
            <a:endParaRPr lang="fr-FR" sz="1800">
              <a:solidFill>
                <a:schemeClr val="tx1"/>
              </a:solidFill>
              <a:latin typeface="Arial" panose="020B0604020202020204" pitchFamily="34" charset="0"/>
              <a:cs typeface="Arial" panose="020B0604020202020204" pitchFamily="34" charset="0"/>
            </a:endParaRPr>
          </a:p>
          <a:p>
            <a:pPr marL="203200" marR="0" lvl="0" indent="-203200" algn="l" rtl="0">
              <a:spcBef>
                <a:spcPts val="0"/>
              </a:spcBef>
              <a:spcAft>
                <a:spcPts val="0"/>
              </a:spcAft>
              <a:buClr>
                <a:srgbClr val="000000"/>
              </a:buClr>
              <a:buSzPts val="1000"/>
              <a:buFont typeface="Calibri"/>
              <a:buAutoNum type="arabicPeriod"/>
            </a:pPr>
            <a:r>
              <a:rPr lang="fr-FR" sz="1200">
                <a:solidFill>
                  <a:schemeClr val="tx1"/>
                </a:solidFill>
                <a:latin typeface="Arial" panose="020B0604020202020204" pitchFamily="34" charset="0"/>
                <a:ea typeface="Arial"/>
                <a:cs typeface="Arial" panose="020B0604020202020204" pitchFamily="34" charset="0"/>
                <a:sym typeface="Arial"/>
              </a:rPr>
              <a:t>Qu</a:t>
            </a:r>
            <a:r>
              <a:rPr lang="fr-FR" sz="1200">
                <a:solidFill>
                  <a:schemeClr val="tx1"/>
                </a:solidFill>
                <a:latin typeface="Arial" panose="020B0604020202020204" pitchFamily="34" charset="0"/>
                <a:cs typeface="Arial" panose="020B0604020202020204" pitchFamily="34" charset="0"/>
              </a:rPr>
              <a:t>’est ce qui dans notre quotidien</a:t>
            </a:r>
            <a:r>
              <a:rPr lang="fr-FR" sz="1200">
                <a:solidFill>
                  <a:schemeClr val="tx1"/>
                </a:solidFill>
                <a:latin typeface="Arial" panose="020B0604020202020204" pitchFamily="34" charset="0"/>
                <a:ea typeface="Arial"/>
                <a:cs typeface="Arial" panose="020B0604020202020204" pitchFamily="34" charset="0"/>
                <a:sym typeface="Arial"/>
              </a:rPr>
              <a:t> nous donne l'impression qu'une solution ou une politique n'est pas possible? </a:t>
            </a:r>
            <a:endParaRPr lang="fr-FR" sz="1800">
              <a:solidFill>
                <a:schemeClr val="tx1"/>
              </a:solidFill>
              <a:latin typeface="Arial" panose="020B0604020202020204" pitchFamily="34" charset="0"/>
              <a:cs typeface="Arial" panose="020B0604020202020204" pitchFamily="34" charset="0"/>
            </a:endParaRPr>
          </a:p>
        </p:txBody>
      </p:sp>
      <p:sp>
        <p:nvSpPr>
          <p:cNvPr id="19" name="Wave 18">
            <a:extLst>
              <a:ext uri="{FF2B5EF4-FFF2-40B4-BE49-F238E27FC236}">
                <a16:creationId xmlns:a16="http://schemas.microsoft.com/office/drawing/2014/main" id="{AAA73A29-A479-6994-9E2A-E98571660A91}"/>
              </a:ext>
            </a:extLst>
          </p:cNvPr>
          <p:cNvSpPr/>
          <p:nvPr/>
        </p:nvSpPr>
        <p:spPr>
          <a:xfrm flipH="1">
            <a:off x="5950424" y="3284537"/>
            <a:ext cx="2812576" cy="2307507"/>
          </a:xfrm>
          <a:custGeom>
            <a:avLst/>
            <a:gdLst>
              <a:gd name="connsiteX0" fmla="*/ 0 w 2812576"/>
              <a:gd name="connsiteY0" fmla="*/ 34567 h 1990056"/>
              <a:gd name="connsiteX1" fmla="*/ 2812576 w 2812576"/>
              <a:gd name="connsiteY1" fmla="*/ 34567 h 1990056"/>
              <a:gd name="connsiteX2" fmla="*/ 2812576 w 2812576"/>
              <a:gd name="connsiteY2" fmla="*/ 1955489 h 1990056"/>
              <a:gd name="connsiteX3" fmla="*/ 0 w 2812576"/>
              <a:gd name="connsiteY3" fmla="*/ 1955489 h 1990056"/>
              <a:gd name="connsiteX4" fmla="*/ 0 w 2812576"/>
              <a:gd name="connsiteY4" fmla="*/ 34567 h 199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6" h="1990056" fill="none" extrusionOk="0">
                <a:moveTo>
                  <a:pt x="0" y="34567"/>
                </a:moveTo>
                <a:cubicBezTo>
                  <a:pt x="902225" y="-50995"/>
                  <a:pt x="2050586" y="92112"/>
                  <a:pt x="2812576" y="34567"/>
                </a:cubicBezTo>
                <a:cubicBezTo>
                  <a:pt x="2820506" y="936750"/>
                  <a:pt x="2757596" y="1426491"/>
                  <a:pt x="2812576" y="1955489"/>
                </a:cubicBezTo>
                <a:cubicBezTo>
                  <a:pt x="1950985" y="2180265"/>
                  <a:pt x="902167" y="1784886"/>
                  <a:pt x="0" y="1955489"/>
                </a:cubicBezTo>
                <a:cubicBezTo>
                  <a:pt x="-23259" y="1715712"/>
                  <a:pt x="-34099" y="420097"/>
                  <a:pt x="0" y="34567"/>
                </a:cubicBezTo>
                <a:close/>
              </a:path>
              <a:path w="2812576" h="1990056" stroke="0" extrusionOk="0">
                <a:moveTo>
                  <a:pt x="0" y="34567"/>
                </a:moveTo>
                <a:cubicBezTo>
                  <a:pt x="835236" y="-172280"/>
                  <a:pt x="1913828" y="311459"/>
                  <a:pt x="2812576" y="34567"/>
                </a:cubicBezTo>
                <a:cubicBezTo>
                  <a:pt x="2657331" y="388084"/>
                  <a:pt x="2727400" y="1558318"/>
                  <a:pt x="2812576" y="1955489"/>
                </a:cubicBezTo>
                <a:cubicBezTo>
                  <a:pt x="1980415" y="2126047"/>
                  <a:pt x="970703" y="1741056"/>
                  <a:pt x="0" y="1955489"/>
                </a:cubicBezTo>
                <a:cubicBezTo>
                  <a:pt x="-113690" y="1358555"/>
                  <a:pt x="-115302" y="737295"/>
                  <a:pt x="0" y="3456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812576"/>
                      <a:gd name="connsiteY0" fmla="*/ 40081 h 2307507"/>
                      <a:gd name="connsiteX1" fmla="*/ 2812576 w 2812576"/>
                      <a:gd name="connsiteY1" fmla="*/ 40081 h 2307507"/>
                      <a:gd name="connsiteX2" fmla="*/ 2812576 w 2812576"/>
                      <a:gd name="connsiteY2" fmla="*/ 2267426 h 2307507"/>
                      <a:gd name="connsiteX3" fmla="*/ 0 w 2812576"/>
                      <a:gd name="connsiteY3" fmla="*/ 2267426 h 2307507"/>
                      <a:gd name="connsiteX4" fmla="*/ 0 w 2812576"/>
                      <a:gd name="connsiteY4" fmla="*/ 40081 h 2307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6" h="2307507" fill="none" extrusionOk="0">
                        <a:moveTo>
                          <a:pt x="0" y="40081"/>
                        </a:moveTo>
                        <a:cubicBezTo>
                          <a:pt x="913395" y="-73247"/>
                          <a:pt x="1937076" y="153305"/>
                          <a:pt x="2812576" y="40081"/>
                        </a:cubicBezTo>
                        <a:cubicBezTo>
                          <a:pt x="2820506" y="432273"/>
                          <a:pt x="2757596" y="1558565"/>
                          <a:pt x="2812576" y="2267426"/>
                        </a:cubicBezTo>
                        <a:cubicBezTo>
                          <a:pt x="1895651" y="2430750"/>
                          <a:pt x="848462" y="1994330"/>
                          <a:pt x="0" y="2267426"/>
                        </a:cubicBezTo>
                        <a:cubicBezTo>
                          <a:pt x="-23259" y="1593058"/>
                          <a:pt x="-34099" y="852464"/>
                          <a:pt x="0" y="40081"/>
                        </a:cubicBezTo>
                        <a:close/>
                      </a:path>
                      <a:path w="2812576" h="2307507" stroke="0" extrusionOk="0">
                        <a:moveTo>
                          <a:pt x="0" y="40081"/>
                        </a:moveTo>
                        <a:cubicBezTo>
                          <a:pt x="888272" y="-137640"/>
                          <a:pt x="1918437" y="354567"/>
                          <a:pt x="2812576" y="40081"/>
                        </a:cubicBezTo>
                        <a:cubicBezTo>
                          <a:pt x="2657331" y="429926"/>
                          <a:pt x="2727400" y="1213337"/>
                          <a:pt x="2812576" y="2267426"/>
                        </a:cubicBezTo>
                        <a:cubicBezTo>
                          <a:pt x="1957675" y="2444422"/>
                          <a:pt x="972609" y="2028913"/>
                          <a:pt x="0" y="2267426"/>
                        </a:cubicBezTo>
                        <a:cubicBezTo>
                          <a:pt x="-113690" y="1843950"/>
                          <a:pt x="-115302" y="1126294"/>
                          <a:pt x="0" y="400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chemeClr val="tx1"/>
                </a:solidFill>
                <a:latin typeface="Arial" panose="020B0604020202020204" pitchFamily="34" charset="0"/>
                <a:cs typeface="Arial" panose="020B0604020202020204" pitchFamily="34" charset="0"/>
              </a:rPr>
              <a:t>Notes de l'animateur</a:t>
            </a:r>
          </a:p>
          <a:p>
            <a:pPr marL="0" marR="0" lvl="0" indent="0" algn="l" rtl="0">
              <a:spcBef>
                <a:spcPts val="0"/>
              </a:spcBef>
              <a:spcAft>
                <a:spcPts val="0"/>
              </a:spcAft>
              <a:buNone/>
            </a:pPr>
            <a:r>
              <a:rPr lang="fr-FR" sz="1200">
                <a:solidFill>
                  <a:schemeClr val="tx1"/>
                </a:solidFill>
                <a:latin typeface="Arial" panose="020B0604020202020204" pitchFamily="34" charset="0"/>
                <a:ea typeface="Arial"/>
                <a:cs typeface="Arial" panose="020B0604020202020204" pitchFamily="34" charset="0"/>
                <a:sym typeface="Arial"/>
              </a:rPr>
              <a:t>Pour faciliter la discussion, imprimez des copies supplémentaires de cette f</a:t>
            </a:r>
            <a:r>
              <a:rPr lang="fr-FR" sz="1200">
                <a:solidFill>
                  <a:schemeClr val="tx1"/>
                </a:solidFill>
                <a:latin typeface="Arial" panose="020B0604020202020204" pitchFamily="34" charset="0"/>
                <a:cs typeface="Arial" panose="020B0604020202020204" pitchFamily="34" charset="0"/>
              </a:rPr>
              <a:t>iche</a:t>
            </a:r>
            <a:r>
              <a:rPr lang="fr-FR" sz="1200">
                <a:solidFill>
                  <a:schemeClr val="tx1"/>
                </a:solidFill>
                <a:latin typeface="Arial" panose="020B0604020202020204" pitchFamily="34" charset="0"/>
                <a:ea typeface="Arial"/>
                <a:cs typeface="Arial" panose="020B0604020202020204" pitchFamily="34" charset="0"/>
                <a:sym typeface="Arial"/>
              </a:rPr>
              <a:t> de travail </a:t>
            </a:r>
            <a:r>
              <a:rPr lang="fr-FR" sz="1200">
                <a:solidFill>
                  <a:schemeClr val="tx1"/>
                </a:solidFill>
                <a:latin typeface="Arial" panose="020B0604020202020204" pitchFamily="34" charset="0"/>
                <a:cs typeface="Arial" panose="020B0604020202020204" pitchFamily="34" charset="0"/>
              </a:rPr>
              <a:t>pour:</a:t>
            </a:r>
            <a:r>
              <a:rPr lang="fr-FR" sz="1200">
                <a:solidFill>
                  <a:schemeClr val="tx1"/>
                </a:solidFill>
                <a:latin typeface="Arial" panose="020B0604020202020204" pitchFamily="34" charset="0"/>
                <a:ea typeface="Arial"/>
                <a:cs typeface="Arial" panose="020B0604020202020204" pitchFamily="34" charset="0"/>
                <a:sym typeface="Arial"/>
              </a:rPr>
              <a:t> </a:t>
            </a:r>
            <a:endParaRPr lang="fr-FR" sz="1800">
              <a:solidFill>
                <a:schemeClr val="tx1"/>
              </a:solidFill>
              <a:latin typeface="Arial" panose="020B0604020202020204" pitchFamily="34" charset="0"/>
              <a:cs typeface="Arial" panose="020B0604020202020204" pitchFamily="34" charset="0"/>
            </a:endParaRPr>
          </a:p>
          <a:p>
            <a:pPr marL="152400" marR="0" lvl="0" indent="-152400" algn="l" rtl="0">
              <a:spcBef>
                <a:spcPts val="0"/>
              </a:spcBef>
              <a:spcAft>
                <a:spcPts val="0"/>
              </a:spcAft>
              <a:buClr>
                <a:srgbClr val="000000"/>
              </a:buClr>
              <a:buSzPts val="1000"/>
              <a:buFont typeface="Arial"/>
              <a:buChar char="•"/>
            </a:pPr>
            <a:r>
              <a:rPr lang="fr-FR" sz="1200">
                <a:solidFill>
                  <a:schemeClr val="tx1"/>
                </a:solidFill>
                <a:latin typeface="Arial" panose="020B0604020202020204" pitchFamily="34" charset="0"/>
                <a:ea typeface="Arial"/>
                <a:cs typeface="Arial" panose="020B0604020202020204" pitchFamily="34" charset="0"/>
                <a:sym typeface="Arial"/>
              </a:rPr>
              <a:t>Permett</a:t>
            </a:r>
            <a:r>
              <a:rPr lang="fr-FR" sz="1200">
                <a:solidFill>
                  <a:schemeClr val="tx1"/>
                </a:solidFill>
                <a:latin typeface="Arial" panose="020B0604020202020204" pitchFamily="34" charset="0"/>
                <a:cs typeface="Arial" panose="020B0604020202020204" pitchFamily="34" charset="0"/>
              </a:rPr>
              <a:t>re</a:t>
            </a:r>
            <a:r>
              <a:rPr lang="fr-FR" sz="1200">
                <a:solidFill>
                  <a:schemeClr val="tx1"/>
                </a:solidFill>
                <a:latin typeface="Arial" panose="020B0604020202020204" pitchFamily="34" charset="0"/>
                <a:ea typeface="Arial"/>
                <a:cs typeface="Arial" panose="020B0604020202020204" pitchFamily="34" charset="0"/>
                <a:sym typeface="Arial"/>
              </a:rPr>
              <a:t> aux collègues de faire un</a:t>
            </a:r>
            <a:r>
              <a:rPr lang="fr-FR" sz="1200">
                <a:solidFill>
                  <a:schemeClr val="tx1"/>
                </a:solidFill>
                <a:latin typeface="Arial" panose="020B0604020202020204" pitchFamily="34" charset="0"/>
                <a:cs typeface="Arial" panose="020B0604020202020204" pitchFamily="34" charset="0"/>
              </a:rPr>
              <a:t> brainstorming</a:t>
            </a:r>
            <a:r>
              <a:rPr lang="fr-FR" sz="1200">
                <a:solidFill>
                  <a:schemeClr val="tx1"/>
                </a:solidFill>
                <a:latin typeface="Arial" panose="020B0604020202020204" pitchFamily="34" charset="0"/>
                <a:ea typeface="Arial"/>
                <a:cs typeface="Arial" panose="020B0604020202020204" pitchFamily="34" charset="0"/>
                <a:sym typeface="Arial"/>
              </a:rPr>
              <a:t> sur des f</a:t>
            </a:r>
            <a:r>
              <a:rPr lang="fr-FR" sz="1200">
                <a:solidFill>
                  <a:schemeClr val="tx1"/>
                </a:solidFill>
                <a:latin typeface="Arial" panose="020B0604020202020204" pitchFamily="34" charset="0"/>
                <a:cs typeface="Arial" panose="020B0604020202020204" pitchFamily="34" charset="0"/>
              </a:rPr>
              <a:t>iches</a:t>
            </a:r>
            <a:r>
              <a:rPr lang="fr-FR" sz="1200">
                <a:solidFill>
                  <a:schemeClr val="tx1"/>
                </a:solidFill>
                <a:latin typeface="Arial" panose="020B0604020202020204" pitchFamily="34" charset="0"/>
                <a:ea typeface="Arial"/>
                <a:cs typeface="Arial" panose="020B0604020202020204" pitchFamily="34" charset="0"/>
                <a:sym typeface="Arial"/>
              </a:rPr>
              <a:t> de travail individuelles avant une discussion de groupe </a:t>
            </a:r>
            <a:endParaRPr lang="fr-FR" sz="1800">
              <a:solidFill>
                <a:schemeClr val="tx1"/>
              </a:solidFill>
              <a:latin typeface="Arial" panose="020B0604020202020204" pitchFamily="34" charset="0"/>
              <a:cs typeface="Arial" panose="020B0604020202020204" pitchFamily="34" charset="0"/>
            </a:endParaRPr>
          </a:p>
          <a:p>
            <a:pPr marL="152400" marR="0" lvl="0" indent="-152400" algn="l" rtl="0">
              <a:spcBef>
                <a:spcPts val="0"/>
              </a:spcBef>
              <a:spcAft>
                <a:spcPts val="0"/>
              </a:spcAft>
              <a:buClr>
                <a:srgbClr val="000000"/>
              </a:buClr>
              <a:buSzPts val="1000"/>
              <a:buFont typeface="Arial"/>
              <a:buChar char="•"/>
            </a:pPr>
            <a:r>
              <a:rPr lang="fr-FR" sz="1200">
                <a:solidFill>
                  <a:schemeClr val="tx1"/>
                </a:solidFill>
                <a:latin typeface="Arial" panose="020B0604020202020204" pitchFamily="34" charset="0"/>
                <a:cs typeface="Arial" panose="020B0604020202020204" pitchFamily="34" charset="0"/>
              </a:rPr>
              <a:t>Obtenir u</a:t>
            </a:r>
            <a:r>
              <a:rPr lang="fr-FR" sz="1200">
                <a:solidFill>
                  <a:schemeClr val="tx1"/>
                </a:solidFill>
                <a:latin typeface="Arial" panose="020B0604020202020204" pitchFamily="34" charset="0"/>
                <a:ea typeface="Arial"/>
                <a:cs typeface="Arial" panose="020B0604020202020204" pitchFamily="34" charset="0"/>
                <a:sym typeface="Arial"/>
              </a:rPr>
              <a:t>ne f</a:t>
            </a:r>
            <a:r>
              <a:rPr lang="fr-FR" sz="1200">
                <a:solidFill>
                  <a:schemeClr val="tx1"/>
                </a:solidFill>
                <a:latin typeface="Arial" panose="020B0604020202020204" pitchFamily="34" charset="0"/>
                <a:cs typeface="Arial" panose="020B0604020202020204" pitchFamily="34" charset="0"/>
              </a:rPr>
              <a:t>iche</a:t>
            </a:r>
            <a:r>
              <a:rPr lang="fr-FR" sz="1200">
                <a:solidFill>
                  <a:schemeClr val="tx1"/>
                </a:solidFill>
                <a:latin typeface="Arial" panose="020B0604020202020204" pitchFamily="34" charset="0"/>
                <a:ea typeface="Arial"/>
                <a:cs typeface="Arial" panose="020B0604020202020204" pitchFamily="34" charset="0"/>
                <a:sym typeface="Arial"/>
              </a:rPr>
              <a:t> de travail plus grande pour discuter et résumer les obstacles de votre </a:t>
            </a:r>
            <a:r>
              <a:rPr lang="fr-FR" sz="1200">
                <a:solidFill>
                  <a:schemeClr val="tx1"/>
                </a:solidFill>
                <a:latin typeface="Arial" panose="020B0604020202020204" pitchFamily="34" charset="0"/>
                <a:cs typeface="Arial" panose="020B0604020202020204" pitchFamily="34" charset="0"/>
              </a:rPr>
              <a:t>collectivité locale </a:t>
            </a:r>
            <a:r>
              <a:rPr lang="fr-FR" sz="1200">
                <a:solidFill>
                  <a:schemeClr val="tx1"/>
                </a:solidFill>
                <a:latin typeface="Arial" panose="020B0604020202020204" pitchFamily="34" charset="0"/>
                <a:ea typeface="Arial"/>
                <a:cs typeface="Arial" panose="020B0604020202020204" pitchFamily="34" charset="0"/>
                <a:sym typeface="Arial"/>
              </a:rPr>
              <a:t>dans chaque catégorie.</a:t>
            </a:r>
            <a:endParaRPr lang="fr-FR" sz="1800">
              <a:solidFill>
                <a:schemeClr val="tx1"/>
              </a:solidFill>
              <a:latin typeface="Arial" panose="020B0604020202020204" pitchFamily="34" charset="0"/>
              <a:cs typeface="Arial" panose="020B0604020202020204" pitchFamily="34" charset="0"/>
            </a:endParaRPr>
          </a:p>
        </p:txBody>
      </p:sp>
      <p:sp>
        <p:nvSpPr>
          <p:cNvPr id="30" name="Oval 29">
            <a:hlinkClick r:id="rId4" action="ppaction://hlinksldjump"/>
            <a:extLst>
              <a:ext uri="{FF2B5EF4-FFF2-40B4-BE49-F238E27FC236}">
                <a16:creationId xmlns:a16="http://schemas.microsoft.com/office/drawing/2014/main" id="{FD1A0218-6630-44E0-ABD4-7BF3EE6D91C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1EEC63D5-E644-4363-9669-598210909BE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C612A945-39B5-4A32-B615-A57F3579B14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9FF784CD-4782-417E-8C1E-1FB34CE3258D}"/>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9876AC1E-E77E-48EC-8642-5FFBAA13D99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95297BF5-3314-4038-B8FB-0CA9243C8A00}"/>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2E71CFB7-9AEB-4939-A604-83DA222355D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4C186213-3747-4E41-B5C6-296F4EFF074B}"/>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CD714359-86DE-40B3-A274-7960B2AB484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38940424-079F-43D7-9757-719A68B6199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490C5F71-BCBD-40F9-AC23-E008F599F17B}"/>
              </a:ext>
            </a:extLst>
          </p:cNvPr>
          <p:cNvGrpSpPr/>
          <p:nvPr/>
        </p:nvGrpSpPr>
        <p:grpSpPr>
          <a:xfrm>
            <a:off x="9573110" y="3654247"/>
            <a:ext cx="146522" cy="280390"/>
            <a:chOff x="5545138" y="625475"/>
            <a:chExt cx="1489075" cy="2849563"/>
          </a:xfrm>
        </p:grpSpPr>
        <p:sp>
          <p:nvSpPr>
            <p:cNvPr id="41" name="Freeform 117">
              <a:extLst>
                <a:ext uri="{FF2B5EF4-FFF2-40B4-BE49-F238E27FC236}">
                  <a16:creationId xmlns:a16="http://schemas.microsoft.com/office/drawing/2014/main" id="{512821C5-DC10-4046-899E-88FC2D04AEF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6056F7C8-11CB-410D-A78D-80A6477D23E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8645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9E32AB-8B1E-4E92-80C5-CABA166931CA}"/>
              </a:ext>
            </a:extLst>
          </p:cNvPr>
          <p:cNvSpPr/>
          <p:nvPr/>
        </p:nvSpPr>
        <p:spPr>
          <a:xfrm>
            <a:off x="1146749" y="6172200"/>
            <a:ext cx="1304144" cy="21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91539CC-528E-A866-1AA6-D87A3E4110B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75895D9E-1D37-DC12-A264-0FF9017348FC}"/>
              </a:ext>
            </a:extLst>
          </p:cNvPr>
          <p:cNvSpPr>
            <a:spLocks noGrp="1"/>
          </p:cNvSpPr>
          <p:nvPr>
            <p:ph idx="13"/>
          </p:nvPr>
        </p:nvSpPr>
        <p:spPr/>
        <p:txBody>
          <a:bodyPr/>
          <a:lstStyle/>
          <a:p>
            <a:r>
              <a:rPr lang="fr-FR">
                <a:solidFill>
                  <a:schemeClr val="accent3"/>
                </a:solidFill>
              </a:rPr>
              <a:t>Module 5 - Comprendre les obstacles locaux</a:t>
            </a:r>
          </a:p>
        </p:txBody>
      </p:sp>
      <p:sp>
        <p:nvSpPr>
          <p:cNvPr id="3" name="Rectangle: Rounded Corners 2">
            <a:extLst>
              <a:ext uri="{FF2B5EF4-FFF2-40B4-BE49-F238E27FC236}">
                <a16:creationId xmlns:a16="http://schemas.microsoft.com/office/drawing/2014/main" id="{9BE99171-D03C-26D3-0978-35103F950F17}"/>
              </a:ext>
            </a:extLst>
          </p:cNvPr>
          <p:cNvSpPr/>
          <p:nvPr/>
        </p:nvSpPr>
        <p:spPr>
          <a:xfrm>
            <a:off x="5031496" y="1275015"/>
            <a:ext cx="2160971" cy="2595757"/>
          </a:xfrm>
          <a:prstGeom prst="roundRect">
            <a:avLst>
              <a:gd name="adj" fmla="val 12471"/>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Capacité et structure institutionnelles </a:t>
            </a:r>
            <a:endParaRPr lang="en-GB" sz="1400" b="1" err="1">
              <a:solidFill>
                <a:sysClr val="windowText" lastClr="00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A031E6EF-122D-1003-5E11-A67E20A6F44C}"/>
              </a:ext>
            </a:extLst>
          </p:cNvPr>
          <p:cNvSpPr/>
          <p:nvPr/>
        </p:nvSpPr>
        <p:spPr>
          <a:xfrm>
            <a:off x="449918" y="1275015"/>
            <a:ext cx="2160971" cy="2595757"/>
          </a:xfrm>
          <a:prstGeom prst="roundRect">
            <a:avLst>
              <a:gd name="adj" fmla="val 12471"/>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Contexte physique et humain</a:t>
            </a:r>
          </a:p>
        </p:txBody>
      </p:sp>
      <p:sp>
        <p:nvSpPr>
          <p:cNvPr id="5" name="Rectangle: Rounded Corners 4">
            <a:extLst>
              <a:ext uri="{FF2B5EF4-FFF2-40B4-BE49-F238E27FC236}">
                <a16:creationId xmlns:a16="http://schemas.microsoft.com/office/drawing/2014/main" id="{766A536A-1149-B087-3C40-3BBFD3E7127F}"/>
              </a:ext>
            </a:extLst>
          </p:cNvPr>
          <p:cNvSpPr/>
          <p:nvPr/>
        </p:nvSpPr>
        <p:spPr>
          <a:xfrm>
            <a:off x="2740707" y="1275015"/>
            <a:ext cx="2160971" cy="2595757"/>
          </a:xfrm>
          <a:prstGeom prst="roundRect">
            <a:avLst>
              <a:gd name="adj" fmla="val 12471"/>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Contexte politique</a:t>
            </a:r>
          </a:p>
        </p:txBody>
      </p:sp>
      <p:sp>
        <p:nvSpPr>
          <p:cNvPr id="10" name="Rectangle: Rounded Corners 9">
            <a:extLst>
              <a:ext uri="{FF2B5EF4-FFF2-40B4-BE49-F238E27FC236}">
                <a16:creationId xmlns:a16="http://schemas.microsoft.com/office/drawing/2014/main" id="{890E6B06-B649-1644-A753-BCC58A2663A7}"/>
              </a:ext>
            </a:extLst>
          </p:cNvPr>
          <p:cNvSpPr/>
          <p:nvPr/>
        </p:nvSpPr>
        <p:spPr>
          <a:xfrm>
            <a:off x="7322285" y="1275015"/>
            <a:ext cx="2160971" cy="2595757"/>
          </a:xfrm>
          <a:prstGeom prst="roundRect">
            <a:avLst>
              <a:gd name="adj" fmla="val 12471"/>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Leadership politique</a:t>
            </a:r>
          </a:p>
        </p:txBody>
      </p:sp>
      <p:sp>
        <p:nvSpPr>
          <p:cNvPr id="11" name="Rectangle 10">
            <a:extLst>
              <a:ext uri="{FF2B5EF4-FFF2-40B4-BE49-F238E27FC236}">
                <a16:creationId xmlns:a16="http://schemas.microsoft.com/office/drawing/2014/main" id="{57032A9E-E56A-56DC-CE7A-048B9E5FB5E1}"/>
              </a:ext>
            </a:extLst>
          </p:cNvPr>
          <p:cNvSpPr/>
          <p:nvPr/>
        </p:nvSpPr>
        <p:spPr>
          <a:xfrm>
            <a:off x="690081" y="693010"/>
            <a:ext cx="8554092" cy="564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a:solidFill>
                  <a:schemeClr val="tx1"/>
                </a:solidFill>
                <a:latin typeface="Arial" panose="020B0604020202020204" pitchFamily="34" charset="0"/>
                <a:cs typeface="Arial" panose="020B0604020202020204" pitchFamily="34" charset="0"/>
              </a:rPr>
              <a:t>1. Identifier vos obstacles</a:t>
            </a:r>
          </a:p>
          <a:p>
            <a:r>
              <a:rPr lang="fr-FR" sz="1200">
                <a:solidFill>
                  <a:schemeClr val="tx1"/>
                </a:solidFill>
                <a:latin typeface="Arial" panose="020B0604020202020204" pitchFamily="34" charset="0"/>
                <a:cs typeface="Arial" panose="020B0604020202020204" pitchFamily="34" charset="0"/>
              </a:rPr>
              <a:t>Utilisez les cases de cette page pour identifier les obstacles auxquels vous êtes confronté lorsque vous abordez la question de l’AEPE, compte tenu de votre compréhension de l’AEPE dans votre contexte spécifique.</a:t>
            </a:r>
          </a:p>
        </p:txBody>
      </p:sp>
      <p:sp>
        <p:nvSpPr>
          <p:cNvPr id="9" name="Rectangle: Rounded Corners 8">
            <a:extLst>
              <a:ext uri="{FF2B5EF4-FFF2-40B4-BE49-F238E27FC236}">
                <a16:creationId xmlns:a16="http://schemas.microsoft.com/office/drawing/2014/main" id="{75A19327-EAD1-2399-F51E-AC223DBC714D}"/>
              </a:ext>
            </a:extLst>
          </p:cNvPr>
          <p:cNvSpPr/>
          <p:nvPr/>
        </p:nvSpPr>
        <p:spPr>
          <a:xfrm>
            <a:off x="5994637" y="3993275"/>
            <a:ext cx="2160971" cy="2595757"/>
          </a:xfrm>
          <a:prstGeom prst="roundRect">
            <a:avLst>
              <a:gd name="adj" fmla="val 12471"/>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Données</a:t>
            </a:r>
            <a:endParaRPr lang="en-GB" sz="1600" b="1">
              <a:solidFill>
                <a:sysClr val="windowText" lastClr="00000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AEE43867-9244-A327-4ECB-D8CB7F4F3E21}"/>
              </a:ext>
            </a:extLst>
          </p:cNvPr>
          <p:cNvSpPr/>
          <p:nvPr/>
        </p:nvSpPr>
        <p:spPr>
          <a:xfrm>
            <a:off x="3694865" y="3993275"/>
            <a:ext cx="2160971" cy="2595757"/>
          </a:xfrm>
          <a:prstGeom prst="roundRect">
            <a:avLst>
              <a:gd name="adj" fmla="val 12471"/>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Implication et collaboration</a:t>
            </a:r>
          </a:p>
        </p:txBody>
      </p:sp>
      <p:sp>
        <p:nvSpPr>
          <p:cNvPr id="28" name="Rectangle: Rounded Corners 27">
            <a:extLst>
              <a:ext uri="{FF2B5EF4-FFF2-40B4-BE49-F238E27FC236}">
                <a16:creationId xmlns:a16="http://schemas.microsoft.com/office/drawing/2014/main" id="{D9ACDFA6-34D7-8296-12E1-AF29D280F18A}"/>
              </a:ext>
            </a:extLst>
          </p:cNvPr>
          <p:cNvSpPr/>
          <p:nvPr/>
        </p:nvSpPr>
        <p:spPr>
          <a:xfrm>
            <a:off x="1395093" y="3993275"/>
            <a:ext cx="2160971" cy="2595757"/>
          </a:xfrm>
          <a:prstGeom prst="roundRect">
            <a:avLst>
              <a:gd name="adj" fmla="val 12471"/>
            </a:avLst>
          </a:prstGeom>
          <a:noFill/>
          <a:ln w="19050">
            <a:solidFill>
              <a:srgbClr val="19336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Finances</a:t>
            </a:r>
            <a:endParaRPr lang="en-GB" sz="1600" b="1">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9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26E5A3-F400-C7ED-5665-EF4F7545480C}"/>
              </a:ext>
            </a:extLst>
          </p:cNvPr>
          <p:cNvSpPr>
            <a:spLocks noGrp="1"/>
          </p:cNvSpPr>
          <p:nvPr>
            <p:ph idx="13"/>
          </p:nvPr>
        </p:nvSpPr>
        <p:spPr/>
        <p:txBody>
          <a:bodyPr>
            <a:normAutofit/>
          </a:bodyPr>
          <a:lstStyle/>
          <a:p>
            <a:r>
              <a:rPr lang="fr-FR">
                <a:solidFill>
                  <a:srgbClr val="6AB24D"/>
                </a:solidFill>
              </a:rPr>
              <a:t>Module 5 - Comprendre les obstacles locaux</a:t>
            </a:r>
          </a:p>
        </p:txBody>
      </p:sp>
      <p:sp>
        <p:nvSpPr>
          <p:cNvPr id="10" name="Title 2">
            <a:extLst>
              <a:ext uri="{FF2B5EF4-FFF2-40B4-BE49-F238E27FC236}">
                <a16:creationId xmlns:a16="http://schemas.microsoft.com/office/drawing/2014/main" id="{34DA8B99-1FFA-4740-546F-B7570C3B3C15}"/>
              </a:ext>
            </a:extLst>
          </p:cNvPr>
          <p:cNvSpPr txBox="1">
            <a:spLocks/>
          </p:cNvSpPr>
          <p:nvPr/>
        </p:nvSpPr>
        <p:spPr>
          <a:xfrm>
            <a:off x="685800" y="685102"/>
            <a:ext cx="7472081"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a:lstStyle>
          <a:p>
            <a:r>
              <a:rPr lang="en-GB" sz="1400" b="0">
                <a:solidFill>
                  <a:srgbClr val="6AB24D"/>
                </a:solidFill>
              </a:rPr>
              <a:t>Fiche de diagnostic</a:t>
            </a:r>
            <a:br>
              <a:rPr lang="en-GB">
                <a:solidFill>
                  <a:srgbClr val="6AB24D"/>
                </a:solidFill>
              </a:rPr>
            </a:br>
            <a:r>
              <a:rPr lang="en-GB" sz="3300">
                <a:solidFill>
                  <a:srgbClr val="6AB24D"/>
                </a:solidFill>
              </a:rPr>
              <a:t>Comprendre les obstacles locaux</a:t>
            </a:r>
            <a:endParaRPr lang="en-GB" sz="3300" b="0">
              <a:solidFill>
                <a:srgbClr val="6AB24D"/>
              </a:solidFill>
            </a:endParaRPr>
          </a:p>
        </p:txBody>
      </p:sp>
      <p:grpSp>
        <p:nvGrpSpPr>
          <p:cNvPr id="21" name="Group 20">
            <a:extLst>
              <a:ext uri="{FF2B5EF4-FFF2-40B4-BE49-F238E27FC236}">
                <a16:creationId xmlns:a16="http://schemas.microsoft.com/office/drawing/2014/main" id="{F4003F89-5764-FA53-4AE1-FD5A6718D1A8}"/>
              </a:ext>
            </a:extLst>
          </p:cNvPr>
          <p:cNvGrpSpPr/>
          <p:nvPr/>
        </p:nvGrpSpPr>
        <p:grpSpPr>
          <a:xfrm>
            <a:off x="685801" y="1828800"/>
            <a:ext cx="2749728" cy="4124472"/>
            <a:chOff x="352425" y="1795361"/>
            <a:chExt cx="2886075" cy="4124472"/>
          </a:xfrm>
        </p:grpSpPr>
        <p:sp>
          <p:nvSpPr>
            <p:cNvPr id="11" name="Rectangle: Rounded Corners 10">
              <a:extLst>
                <a:ext uri="{FF2B5EF4-FFF2-40B4-BE49-F238E27FC236}">
                  <a16:creationId xmlns:a16="http://schemas.microsoft.com/office/drawing/2014/main" id="{384BA6E4-1447-73D8-7964-39C140199B4D}"/>
                </a:ext>
              </a:extLst>
            </p:cNvPr>
            <p:cNvSpPr/>
            <p:nvPr/>
          </p:nvSpPr>
          <p:spPr>
            <a:xfrm>
              <a:off x="352425" y="1795361"/>
              <a:ext cx="2886075" cy="886193"/>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0" err="1">
                  <a:latin typeface="Arial" panose="020B0604020202020204" pitchFamily="34" charset="0"/>
                  <a:cs typeface="Arial" panose="020B0604020202020204" pitchFamily="34" charset="0"/>
                </a:rPr>
                <a:t>Quais</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são</a:t>
              </a:r>
              <a:r>
                <a:rPr lang="en-GB" sz="1200" b="0">
                  <a:latin typeface="Arial" panose="020B0604020202020204" pitchFamily="34" charset="0"/>
                  <a:cs typeface="Arial" panose="020B0604020202020204" pitchFamily="34" charset="0"/>
                </a:rPr>
                <a:t> as </a:t>
              </a:r>
              <a:r>
                <a:rPr lang="en-GB" sz="1200" b="0" err="1">
                  <a:latin typeface="Arial" panose="020B0604020202020204" pitchFamily="34" charset="0"/>
                  <a:cs typeface="Arial" panose="020B0604020202020204" pitchFamily="34" charset="0"/>
                </a:rPr>
                <a:t>principais</a:t>
              </a:r>
              <a:r>
                <a:rPr lang="en-GB" sz="1200" b="0">
                  <a:latin typeface="Arial" panose="020B0604020202020204" pitchFamily="34" charset="0"/>
                  <a:cs typeface="Arial" panose="020B0604020202020204" pitchFamily="34" charset="0"/>
                </a:rPr>
                <a:t> barreiras </a:t>
              </a:r>
            </a:p>
            <a:p>
              <a:r>
                <a:rPr lang="en-GB" sz="1200" b="0" err="1">
                  <a:latin typeface="Arial" panose="020B0604020202020204" pitchFamily="34" charset="0"/>
                  <a:cs typeface="Arial" panose="020B0604020202020204" pitchFamily="34" charset="0"/>
                </a:rPr>
                <a:t>sua</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experiência</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em</a:t>
              </a:r>
              <a:r>
                <a:rPr lang="en-GB" sz="1200" b="0">
                  <a:latin typeface="Arial" panose="020B0604020202020204" pitchFamily="34" charset="0"/>
                  <a:cs typeface="Arial" panose="020B0604020202020204" pitchFamily="34" charset="0"/>
                </a:rPr>
                <a:t> lidar com a </a:t>
              </a:r>
              <a:br>
                <a:rPr lang="en-GB" sz="1200" b="0">
                  <a:latin typeface="Arial" panose="020B0604020202020204" pitchFamily="34" charset="0"/>
                  <a:cs typeface="Arial" panose="020B0604020202020204" pitchFamily="34" charset="0"/>
                </a:rPr>
              </a:br>
              <a:r>
                <a:rPr lang="en-GB" sz="1200" b="0" err="1">
                  <a:latin typeface="Arial" panose="020B0604020202020204" pitchFamily="34" charset="0"/>
                  <a:cs typeface="Arial" panose="020B0604020202020204" pitchFamily="34" charset="0"/>
                </a:rPr>
                <a:t>pobreza</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energética</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ou</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na</a:t>
              </a:r>
              <a:r>
                <a:rPr lang="en-GB" sz="1200" b="0">
                  <a:latin typeface="Arial" panose="020B0604020202020204" pitchFamily="34" charset="0"/>
                  <a:cs typeface="Arial" panose="020B0604020202020204" pitchFamily="34" charset="0"/>
                </a:rPr>
                <a:t> </a:t>
              </a:r>
              <a:r>
                <a:rPr lang="en-GB" sz="1200" b="0" err="1">
                  <a:latin typeface="Arial" panose="020B0604020202020204" pitchFamily="34" charset="0"/>
                  <a:cs typeface="Arial" panose="020B0604020202020204" pitchFamily="34" charset="0"/>
                </a:rPr>
                <a:t>melhoria</a:t>
              </a:r>
              <a:r>
                <a:rPr lang="en-GB" sz="1200" b="0">
                  <a:latin typeface="Arial" panose="020B0604020202020204" pitchFamily="34" charset="0"/>
                  <a:cs typeface="Arial" panose="020B0604020202020204" pitchFamily="34" charset="0"/>
                </a:rPr>
                <a:t> da </a:t>
              </a:r>
            </a:p>
            <a:p>
              <a:r>
                <a:rPr lang="en-GB" sz="1200" b="0" err="1">
                  <a:latin typeface="Arial" panose="020B0604020202020204" pitchFamily="34" charset="0"/>
                  <a:cs typeface="Arial" panose="020B0604020202020204" pitchFamily="34" charset="0"/>
                </a:rPr>
                <a:t>acesso</a:t>
              </a:r>
              <a:r>
                <a:rPr lang="en-GB" sz="1200" b="0">
                  <a:latin typeface="Arial" panose="020B0604020202020204" pitchFamily="34" charset="0"/>
                  <a:cs typeface="Arial" panose="020B0604020202020204" pitchFamily="34" charset="0"/>
                </a:rPr>
                <a:t> à </a:t>
              </a:r>
              <a:r>
                <a:rPr lang="en-GB" sz="1200" b="0" err="1">
                  <a:latin typeface="Arial" panose="020B0604020202020204" pitchFamily="34" charset="0"/>
                  <a:cs typeface="Arial" panose="020B0604020202020204" pitchFamily="34" charset="0"/>
                </a:rPr>
                <a:t>energia</a:t>
              </a:r>
              <a:r>
                <a:rPr lang="en-GB" sz="1200" b="0">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998EB434-283E-7D46-E544-0B8A63ACEA24}"/>
                </a:ext>
              </a:extLst>
            </p:cNvPr>
            <p:cNvSpPr/>
            <p:nvPr/>
          </p:nvSpPr>
          <p:spPr>
            <a:xfrm>
              <a:off x="352425" y="2691827"/>
              <a:ext cx="2886075" cy="3228006"/>
            </a:xfrm>
            <a:prstGeom prst="roundRect">
              <a:avLst>
                <a:gd name="adj" fmla="val 634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pSp>
      <p:sp>
        <p:nvSpPr>
          <p:cNvPr id="15" name="Rectangle: Rounded Corners 14">
            <a:extLst>
              <a:ext uri="{FF2B5EF4-FFF2-40B4-BE49-F238E27FC236}">
                <a16:creationId xmlns:a16="http://schemas.microsoft.com/office/drawing/2014/main" id="{CABDF242-FDED-5390-785F-23F9131E3019}"/>
              </a:ext>
            </a:extLst>
          </p:cNvPr>
          <p:cNvSpPr/>
          <p:nvPr/>
        </p:nvSpPr>
        <p:spPr>
          <a:xfrm>
            <a:off x="3578137" y="1828801"/>
            <a:ext cx="2749728" cy="886192"/>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a:latin typeface="Arial" panose="020B0604020202020204" pitchFamily="34" charset="0"/>
                <a:cs typeface="Arial" panose="020B0604020202020204" pitchFamily="34" charset="0"/>
              </a:rPr>
              <a:t>Quel est le type d'obstacle le plus difficile à surmonter pour votre collectivité locale?</a:t>
            </a:r>
          </a:p>
        </p:txBody>
      </p:sp>
      <p:sp>
        <p:nvSpPr>
          <p:cNvPr id="17" name="Rectangle: Rounded Corners 16">
            <a:extLst>
              <a:ext uri="{FF2B5EF4-FFF2-40B4-BE49-F238E27FC236}">
                <a16:creationId xmlns:a16="http://schemas.microsoft.com/office/drawing/2014/main" id="{0AA85A98-24EB-2273-93A3-61C677E75809}"/>
              </a:ext>
            </a:extLst>
          </p:cNvPr>
          <p:cNvSpPr/>
          <p:nvPr/>
        </p:nvSpPr>
        <p:spPr>
          <a:xfrm>
            <a:off x="6470462" y="1828800"/>
            <a:ext cx="2749728" cy="886191"/>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a:latin typeface="Arial" panose="020B0604020202020204" pitchFamily="34" charset="0"/>
                <a:cs typeface="Arial" panose="020B0604020202020204" pitchFamily="34" charset="0"/>
              </a:rPr>
              <a:t>Quels sont les obstacles liés </a:t>
            </a:r>
            <a:br>
              <a:rPr lang="fr-FR" sz="1200" b="1">
                <a:latin typeface="Arial" panose="020B0604020202020204" pitchFamily="34" charset="0"/>
                <a:cs typeface="Arial" panose="020B0604020202020204" pitchFamily="34" charset="0"/>
              </a:rPr>
            </a:br>
            <a:r>
              <a:rPr lang="fr-FR" sz="1200" b="1">
                <a:latin typeface="Arial" panose="020B0604020202020204" pitchFamily="34" charset="0"/>
                <a:cs typeface="Arial" panose="020B0604020202020204" pitchFamily="34" charset="0"/>
              </a:rPr>
              <a:t>à d'autres problèmes (ou formes de précarité) dans votre contexte?</a:t>
            </a:r>
            <a:endParaRPr lang="fr-FR" sz="1200" b="1" err="1">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3D49B5D2-7403-5FE9-6F1A-BEA2662B5FE5}"/>
              </a:ext>
            </a:extLst>
          </p:cNvPr>
          <p:cNvSpPr/>
          <p:nvPr/>
        </p:nvSpPr>
        <p:spPr>
          <a:xfrm>
            <a:off x="3578136" y="2725266"/>
            <a:ext cx="2749728" cy="3228006"/>
          </a:xfrm>
          <a:prstGeom prst="roundRect">
            <a:avLst>
              <a:gd name="adj" fmla="val 634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 name="Rectangle: Rounded Corners 2">
            <a:extLst>
              <a:ext uri="{FF2B5EF4-FFF2-40B4-BE49-F238E27FC236}">
                <a16:creationId xmlns:a16="http://schemas.microsoft.com/office/drawing/2014/main" id="{5C46CA21-7C12-1238-6615-97D102F527E5}"/>
              </a:ext>
            </a:extLst>
          </p:cNvPr>
          <p:cNvSpPr/>
          <p:nvPr/>
        </p:nvSpPr>
        <p:spPr>
          <a:xfrm>
            <a:off x="6470460"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4" name="Slide Number Placeholder 3">
            <a:extLst>
              <a:ext uri="{FF2B5EF4-FFF2-40B4-BE49-F238E27FC236}">
                <a16:creationId xmlns:a16="http://schemas.microsoft.com/office/drawing/2014/main" id="{4E1AE6B4-94EE-9998-84C2-D7FC6151C438}"/>
              </a:ext>
            </a:extLst>
          </p:cNvPr>
          <p:cNvSpPr>
            <a:spLocks noGrp="1"/>
          </p:cNvSpPr>
          <p:nvPr>
            <p:ph type="sldNum" sz="quarter" idx="12"/>
          </p:nvPr>
        </p:nvSpPr>
        <p:spPr/>
        <p:txBody>
          <a:bodyPr/>
          <a:lstStyle/>
          <a:p>
            <a:fld id="{CE97AC88-B9C7-4AEF-9990-0777AFA0136D}" type="slidenum">
              <a:rPr lang="en-US" smtClean="0"/>
              <a:t>76</a:t>
            </a:fld>
            <a:endParaRPr lang="en-US"/>
          </a:p>
        </p:txBody>
      </p:sp>
      <p:sp>
        <p:nvSpPr>
          <p:cNvPr id="24" name="Rectangle: Rounded Corners 23">
            <a:extLst>
              <a:ext uri="{FF2B5EF4-FFF2-40B4-BE49-F238E27FC236}">
                <a16:creationId xmlns:a16="http://schemas.microsoft.com/office/drawing/2014/main" id="{CFC303A3-39AC-A581-0276-996969BB991C}"/>
              </a:ext>
            </a:extLst>
          </p:cNvPr>
          <p:cNvSpPr/>
          <p:nvPr/>
        </p:nvSpPr>
        <p:spPr>
          <a:xfrm>
            <a:off x="685802" y="1828800"/>
            <a:ext cx="2749728" cy="886193"/>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a:latin typeface="Arial" panose="020B0604020202020204" pitchFamily="34" charset="0"/>
                <a:cs typeface="Arial" panose="020B0604020202020204" pitchFamily="34" charset="0"/>
              </a:rPr>
              <a:t>Quels sont les principaux obstacles que vous rencontrez dans la lutte contre la précarité énergétique ou l'amélioration de l'accès à l'énergie?</a:t>
            </a:r>
            <a:endParaRPr lang="fr-FR" sz="1200" b="1" err="1">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0470CEC8-0AB6-B77E-0872-CC69C94AD549}"/>
              </a:ext>
            </a:extLst>
          </p:cNvPr>
          <p:cNvSpPr/>
          <p:nvPr/>
        </p:nvSpPr>
        <p:spPr>
          <a:xfrm>
            <a:off x="685802"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26" name="Rectangle: Rounded Corners 25">
            <a:extLst>
              <a:ext uri="{FF2B5EF4-FFF2-40B4-BE49-F238E27FC236}">
                <a16:creationId xmlns:a16="http://schemas.microsoft.com/office/drawing/2014/main" id="{BA993703-7754-DCC7-C248-8C23F47F1AF6}"/>
              </a:ext>
            </a:extLst>
          </p:cNvPr>
          <p:cNvSpPr/>
          <p:nvPr/>
        </p:nvSpPr>
        <p:spPr>
          <a:xfrm>
            <a:off x="3578137"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6" name="Oval 35">
            <a:hlinkClick r:id="rId3" action="ppaction://hlinksldjump"/>
            <a:extLst>
              <a:ext uri="{FF2B5EF4-FFF2-40B4-BE49-F238E27FC236}">
                <a16:creationId xmlns:a16="http://schemas.microsoft.com/office/drawing/2014/main" id="{3781A66D-D41A-47EB-A3BC-42B364E2B9D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4" action="ppaction://hlinksldjump"/>
            <a:extLst>
              <a:ext uri="{FF2B5EF4-FFF2-40B4-BE49-F238E27FC236}">
                <a16:creationId xmlns:a16="http://schemas.microsoft.com/office/drawing/2014/main" id="{B9DD6235-E789-4087-A0DD-B720C562C52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3" action="ppaction://hlinksldjump"/>
            <a:extLst>
              <a:ext uri="{FF2B5EF4-FFF2-40B4-BE49-F238E27FC236}">
                <a16:creationId xmlns:a16="http://schemas.microsoft.com/office/drawing/2014/main" id="{17B4817F-B906-4388-8205-66B503F17D1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5" action="ppaction://hlinksldjump"/>
            <a:extLst>
              <a:ext uri="{FF2B5EF4-FFF2-40B4-BE49-F238E27FC236}">
                <a16:creationId xmlns:a16="http://schemas.microsoft.com/office/drawing/2014/main" id="{2D31C76F-6B61-4310-8C69-C1B319BA83C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6" action="ppaction://hlinksldjump"/>
            <a:extLst>
              <a:ext uri="{FF2B5EF4-FFF2-40B4-BE49-F238E27FC236}">
                <a16:creationId xmlns:a16="http://schemas.microsoft.com/office/drawing/2014/main" id="{F901E5C8-9B9F-4E8B-B4DB-62CA2C32E73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7" action="ppaction://hlinksldjump"/>
            <a:extLst>
              <a:ext uri="{FF2B5EF4-FFF2-40B4-BE49-F238E27FC236}">
                <a16:creationId xmlns:a16="http://schemas.microsoft.com/office/drawing/2014/main" id="{182AC17B-32D5-4F85-BCD2-B84B270B429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8" action="ppaction://hlinksldjump"/>
            <a:extLst>
              <a:ext uri="{FF2B5EF4-FFF2-40B4-BE49-F238E27FC236}">
                <a16:creationId xmlns:a16="http://schemas.microsoft.com/office/drawing/2014/main" id="{B8A2A89A-AE7A-4E12-9665-75EE0F09B44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9" action="ppaction://hlinksldjump"/>
            <a:extLst>
              <a:ext uri="{FF2B5EF4-FFF2-40B4-BE49-F238E27FC236}">
                <a16:creationId xmlns:a16="http://schemas.microsoft.com/office/drawing/2014/main" id="{4E1BF8CF-B9A4-4B3B-9B04-2CC5F70FF5E4}"/>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0" action="ppaction://hlinksldjump"/>
            <a:extLst>
              <a:ext uri="{FF2B5EF4-FFF2-40B4-BE49-F238E27FC236}">
                <a16:creationId xmlns:a16="http://schemas.microsoft.com/office/drawing/2014/main" id="{A889694E-8D79-4521-9426-0721B23602D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1" action="ppaction://hlinksldjump"/>
            <a:extLst>
              <a:ext uri="{FF2B5EF4-FFF2-40B4-BE49-F238E27FC236}">
                <a16:creationId xmlns:a16="http://schemas.microsoft.com/office/drawing/2014/main" id="{65096C7D-0B2A-4518-9A83-AFA2A3FEE96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E0F105EF-0682-465B-9B17-ED9913EE32FD}"/>
              </a:ext>
            </a:extLst>
          </p:cNvPr>
          <p:cNvGrpSpPr/>
          <p:nvPr/>
        </p:nvGrpSpPr>
        <p:grpSpPr>
          <a:xfrm>
            <a:off x="9573110" y="3654247"/>
            <a:ext cx="146522" cy="280390"/>
            <a:chOff x="5545138" y="625475"/>
            <a:chExt cx="1489075" cy="2849563"/>
          </a:xfrm>
        </p:grpSpPr>
        <p:sp>
          <p:nvSpPr>
            <p:cNvPr id="47" name="Freeform 117">
              <a:extLst>
                <a:ext uri="{FF2B5EF4-FFF2-40B4-BE49-F238E27FC236}">
                  <a16:creationId xmlns:a16="http://schemas.microsoft.com/office/drawing/2014/main" id="{AB7DDC22-554B-4878-99C3-DE0EBC902FD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B8186882-9D7A-4B79-A706-715C63D1344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0803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799" y="685800"/>
            <a:ext cx="9282659" cy="2387600"/>
          </a:xfrm>
        </p:spPr>
        <p:txBody>
          <a:bodyPr>
            <a:normAutofit fontScale="90000"/>
          </a:bodyPr>
          <a:lstStyle/>
          <a:p>
            <a:r>
              <a:rPr lang="en-GB" b="0">
                <a:solidFill>
                  <a:schemeClr val="bg1"/>
                </a:solidFill>
              </a:rPr>
              <a:t>Module 6</a:t>
            </a:r>
            <a:br>
              <a:rPr lang="en-GB">
                <a:solidFill>
                  <a:schemeClr val="bg1"/>
                </a:solidFill>
              </a:rPr>
            </a:br>
            <a:r>
              <a:rPr lang="fr-FR" spc="-120">
                <a:solidFill>
                  <a:schemeClr val="bg1"/>
                </a:solidFill>
              </a:rPr>
              <a:t>Optimiser les compétences disponibles localement</a:t>
            </a:r>
            <a:endParaRPr lang="en-GB" spc="-120">
              <a:solidFill>
                <a:schemeClr val="bg1"/>
              </a:solidFill>
            </a:endParaRP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4A33758C-4BA0-BA15-FCDA-AA5558900E77}"/>
              </a:ext>
            </a:extLst>
          </p:cNvPr>
          <p:cNvSpPr>
            <a:spLocks noGrp="1"/>
          </p:cNvSpPr>
          <p:nvPr>
            <p:ph type="sldNum" sz="quarter" idx="12"/>
          </p:nvPr>
        </p:nvSpPr>
        <p:spPr/>
        <p:txBody>
          <a:bodyPr/>
          <a:lstStyle/>
          <a:p>
            <a:fld id="{CE97AC88-B9C7-4AEF-9990-0777AFA0136D}" type="slidenum">
              <a:rPr lang="en-US" smtClean="0"/>
              <a:t>77</a:t>
            </a:fld>
            <a:endParaRPr lang="en-US"/>
          </a:p>
        </p:txBody>
      </p:sp>
      <p:grpSp>
        <p:nvGrpSpPr>
          <p:cNvPr id="15" name="Group 14">
            <a:extLst>
              <a:ext uri="{FF2B5EF4-FFF2-40B4-BE49-F238E27FC236}">
                <a16:creationId xmlns:a16="http://schemas.microsoft.com/office/drawing/2014/main" id="{591633B9-1259-4941-ED91-B153E1604AE4}"/>
              </a:ext>
            </a:extLst>
          </p:cNvPr>
          <p:cNvGrpSpPr/>
          <p:nvPr/>
        </p:nvGrpSpPr>
        <p:grpSpPr>
          <a:xfrm>
            <a:off x="3799490" y="3355340"/>
            <a:ext cx="5213910" cy="2799832"/>
            <a:chOff x="4362366" y="4131690"/>
            <a:chExt cx="3768173" cy="2023482"/>
          </a:xfrm>
        </p:grpSpPr>
        <p:grpSp>
          <p:nvGrpSpPr>
            <p:cNvPr id="16" name="Group 15">
              <a:extLst>
                <a:ext uri="{FF2B5EF4-FFF2-40B4-BE49-F238E27FC236}">
                  <a16:creationId xmlns:a16="http://schemas.microsoft.com/office/drawing/2014/main" id="{581D0428-49D4-1356-CDE9-0CA47E5BC859}"/>
                </a:ext>
              </a:extLst>
            </p:cNvPr>
            <p:cNvGrpSpPr/>
            <p:nvPr/>
          </p:nvGrpSpPr>
          <p:grpSpPr>
            <a:xfrm>
              <a:off x="4362366" y="5023799"/>
              <a:ext cx="1537846" cy="1002749"/>
              <a:chOff x="2601913" y="3706813"/>
              <a:chExt cx="542925" cy="354013"/>
            </a:xfrm>
          </p:grpSpPr>
          <p:sp>
            <p:nvSpPr>
              <p:cNvPr id="60" name="Freeform 1816">
                <a:extLst>
                  <a:ext uri="{FF2B5EF4-FFF2-40B4-BE49-F238E27FC236}">
                    <a16:creationId xmlns:a16="http://schemas.microsoft.com/office/drawing/2014/main" id="{E2555F66-E6DE-2C12-9816-741437D643B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17">
                <a:extLst>
                  <a:ext uri="{FF2B5EF4-FFF2-40B4-BE49-F238E27FC236}">
                    <a16:creationId xmlns:a16="http://schemas.microsoft.com/office/drawing/2014/main" id="{E3B3CE69-0E24-7AEC-42F4-F5B618115593}"/>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18">
                <a:extLst>
                  <a:ext uri="{FF2B5EF4-FFF2-40B4-BE49-F238E27FC236}">
                    <a16:creationId xmlns:a16="http://schemas.microsoft.com/office/drawing/2014/main" id="{ADB592AE-313E-859D-FA26-ADEB631C9B80}"/>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19">
                <a:extLst>
                  <a:ext uri="{FF2B5EF4-FFF2-40B4-BE49-F238E27FC236}">
                    <a16:creationId xmlns:a16="http://schemas.microsoft.com/office/drawing/2014/main" id="{149BB63A-10A6-01B3-5150-BAB9B93F291C}"/>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20">
                <a:extLst>
                  <a:ext uri="{FF2B5EF4-FFF2-40B4-BE49-F238E27FC236}">
                    <a16:creationId xmlns:a16="http://schemas.microsoft.com/office/drawing/2014/main" id="{27B38577-41F1-FD17-BEE7-B92F9B130D56}"/>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21">
                <a:extLst>
                  <a:ext uri="{FF2B5EF4-FFF2-40B4-BE49-F238E27FC236}">
                    <a16:creationId xmlns:a16="http://schemas.microsoft.com/office/drawing/2014/main" id="{6C0EBA81-98C1-6DC0-3EE2-8F41070CC258}"/>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22">
                <a:extLst>
                  <a:ext uri="{FF2B5EF4-FFF2-40B4-BE49-F238E27FC236}">
                    <a16:creationId xmlns:a16="http://schemas.microsoft.com/office/drawing/2014/main" id="{2049C574-16F6-CA5E-25B0-64AC79B500F6}"/>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23">
                <a:extLst>
                  <a:ext uri="{FF2B5EF4-FFF2-40B4-BE49-F238E27FC236}">
                    <a16:creationId xmlns:a16="http://schemas.microsoft.com/office/drawing/2014/main" id="{88823AFF-FF63-8AC5-E7CF-54363E021742}"/>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24">
                <a:extLst>
                  <a:ext uri="{FF2B5EF4-FFF2-40B4-BE49-F238E27FC236}">
                    <a16:creationId xmlns:a16="http://schemas.microsoft.com/office/drawing/2014/main" id="{53F6CC1C-1172-2136-37FA-77F3A69C32AC}"/>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25">
                <a:extLst>
                  <a:ext uri="{FF2B5EF4-FFF2-40B4-BE49-F238E27FC236}">
                    <a16:creationId xmlns:a16="http://schemas.microsoft.com/office/drawing/2014/main" id="{B821A550-0863-8C65-8498-9C25A9E6905B}"/>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26">
                <a:extLst>
                  <a:ext uri="{FF2B5EF4-FFF2-40B4-BE49-F238E27FC236}">
                    <a16:creationId xmlns:a16="http://schemas.microsoft.com/office/drawing/2014/main" id="{A46CF8FD-D1C1-5B84-CC5B-DAE5B02A5A3A}"/>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27">
                <a:extLst>
                  <a:ext uri="{FF2B5EF4-FFF2-40B4-BE49-F238E27FC236}">
                    <a16:creationId xmlns:a16="http://schemas.microsoft.com/office/drawing/2014/main" id="{2C3BF008-D839-E04E-9AC6-1C3E145CAEC8}"/>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28">
                <a:extLst>
                  <a:ext uri="{FF2B5EF4-FFF2-40B4-BE49-F238E27FC236}">
                    <a16:creationId xmlns:a16="http://schemas.microsoft.com/office/drawing/2014/main" id="{D7098380-0D8A-DB16-F761-80D759654112}"/>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29">
                <a:extLst>
                  <a:ext uri="{FF2B5EF4-FFF2-40B4-BE49-F238E27FC236}">
                    <a16:creationId xmlns:a16="http://schemas.microsoft.com/office/drawing/2014/main" id="{309C60F3-0D7C-F742-A996-CB36EE7BCDD9}"/>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30">
                <a:extLst>
                  <a:ext uri="{FF2B5EF4-FFF2-40B4-BE49-F238E27FC236}">
                    <a16:creationId xmlns:a16="http://schemas.microsoft.com/office/drawing/2014/main" id="{F2DC681A-37A2-D0EA-7318-FB5FD25E6AB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831">
                <a:extLst>
                  <a:ext uri="{FF2B5EF4-FFF2-40B4-BE49-F238E27FC236}">
                    <a16:creationId xmlns:a16="http://schemas.microsoft.com/office/drawing/2014/main" id="{E8292130-8458-A269-F7B4-CD5266788CB0}"/>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32">
                <a:extLst>
                  <a:ext uri="{FF2B5EF4-FFF2-40B4-BE49-F238E27FC236}">
                    <a16:creationId xmlns:a16="http://schemas.microsoft.com/office/drawing/2014/main" id="{1904E8BB-37D3-D318-EDBB-208F25ECFE96}"/>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33">
                <a:extLst>
                  <a:ext uri="{FF2B5EF4-FFF2-40B4-BE49-F238E27FC236}">
                    <a16:creationId xmlns:a16="http://schemas.microsoft.com/office/drawing/2014/main" id="{EACF1425-D81D-5129-41A4-54F93D9F5DBF}"/>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B39C88A5-482E-5AD3-FE1C-6C6C30EBB227}"/>
                </a:ext>
              </a:extLst>
            </p:cNvPr>
            <p:cNvGrpSpPr/>
            <p:nvPr/>
          </p:nvGrpSpPr>
          <p:grpSpPr>
            <a:xfrm>
              <a:off x="6179006" y="4131690"/>
              <a:ext cx="1951533" cy="2023482"/>
              <a:chOff x="2017713" y="4791076"/>
              <a:chExt cx="688974" cy="714375"/>
            </a:xfrm>
          </p:grpSpPr>
          <p:sp>
            <p:nvSpPr>
              <p:cNvPr id="18" name="Oval 2132">
                <a:extLst>
                  <a:ext uri="{FF2B5EF4-FFF2-40B4-BE49-F238E27FC236}">
                    <a16:creationId xmlns:a16="http://schemas.microsoft.com/office/drawing/2014/main" id="{09687392-F4E4-2010-0D8E-CB41B98BBFCB}"/>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33">
                <a:extLst>
                  <a:ext uri="{FF2B5EF4-FFF2-40B4-BE49-F238E27FC236}">
                    <a16:creationId xmlns:a16="http://schemas.microsoft.com/office/drawing/2014/main" id="{292AD8CE-EF7F-6354-FC80-78C1E784F426}"/>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34">
                <a:extLst>
                  <a:ext uri="{FF2B5EF4-FFF2-40B4-BE49-F238E27FC236}">
                    <a16:creationId xmlns:a16="http://schemas.microsoft.com/office/drawing/2014/main" id="{6E5ECCFC-BF5F-5B9F-08E0-5A99B5D169BE}"/>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2135">
                <a:extLst>
                  <a:ext uri="{FF2B5EF4-FFF2-40B4-BE49-F238E27FC236}">
                    <a16:creationId xmlns:a16="http://schemas.microsoft.com/office/drawing/2014/main" id="{F64679EA-C41C-094B-FD12-EF6B41696FE6}"/>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36">
                <a:extLst>
                  <a:ext uri="{FF2B5EF4-FFF2-40B4-BE49-F238E27FC236}">
                    <a16:creationId xmlns:a16="http://schemas.microsoft.com/office/drawing/2014/main" id="{E7CD0375-A153-DC9B-9BBD-C2384B4550C6}"/>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37">
                <a:extLst>
                  <a:ext uri="{FF2B5EF4-FFF2-40B4-BE49-F238E27FC236}">
                    <a16:creationId xmlns:a16="http://schemas.microsoft.com/office/drawing/2014/main" id="{9E042F6C-E529-E8E9-1711-79B75E485F7B}"/>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38">
                <a:extLst>
                  <a:ext uri="{FF2B5EF4-FFF2-40B4-BE49-F238E27FC236}">
                    <a16:creationId xmlns:a16="http://schemas.microsoft.com/office/drawing/2014/main" id="{BC6A15B8-1FDA-2F7E-79F0-0171DFB37527}"/>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39">
                <a:extLst>
                  <a:ext uri="{FF2B5EF4-FFF2-40B4-BE49-F238E27FC236}">
                    <a16:creationId xmlns:a16="http://schemas.microsoft.com/office/drawing/2014/main" id="{BE2CA853-2CD9-DBE7-0EA4-AE11B4DD8983}"/>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40">
                <a:extLst>
                  <a:ext uri="{FF2B5EF4-FFF2-40B4-BE49-F238E27FC236}">
                    <a16:creationId xmlns:a16="http://schemas.microsoft.com/office/drawing/2014/main" id="{626A3635-A7F0-248F-5FB0-B28074AAF63F}"/>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1">
                <a:extLst>
                  <a:ext uri="{FF2B5EF4-FFF2-40B4-BE49-F238E27FC236}">
                    <a16:creationId xmlns:a16="http://schemas.microsoft.com/office/drawing/2014/main" id="{11B41017-D4D3-C22E-FB8B-471C8EB66B67}"/>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42">
                <a:extLst>
                  <a:ext uri="{FF2B5EF4-FFF2-40B4-BE49-F238E27FC236}">
                    <a16:creationId xmlns:a16="http://schemas.microsoft.com/office/drawing/2014/main" id="{E5BACC69-8071-FC50-777C-DC9943781B0C}"/>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43">
                <a:extLst>
                  <a:ext uri="{FF2B5EF4-FFF2-40B4-BE49-F238E27FC236}">
                    <a16:creationId xmlns:a16="http://schemas.microsoft.com/office/drawing/2014/main" id="{9F522D5B-0559-6972-4886-7A6EF59F2EB7}"/>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44">
                <a:extLst>
                  <a:ext uri="{FF2B5EF4-FFF2-40B4-BE49-F238E27FC236}">
                    <a16:creationId xmlns:a16="http://schemas.microsoft.com/office/drawing/2014/main" id="{6F6A82BD-25D1-36FB-108E-56EE00241804}"/>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45">
                <a:extLst>
                  <a:ext uri="{FF2B5EF4-FFF2-40B4-BE49-F238E27FC236}">
                    <a16:creationId xmlns:a16="http://schemas.microsoft.com/office/drawing/2014/main" id="{82AD3BEB-605D-3D20-F4F3-BEAB219F395E}"/>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46">
                <a:extLst>
                  <a:ext uri="{FF2B5EF4-FFF2-40B4-BE49-F238E27FC236}">
                    <a16:creationId xmlns:a16="http://schemas.microsoft.com/office/drawing/2014/main" id="{7826EA36-DF8C-09BF-197A-A08536C6ECDF}"/>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47">
                <a:extLst>
                  <a:ext uri="{FF2B5EF4-FFF2-40B4-BE49-F238E27FC236}">
                    <a16:creationId xmlns:a16="http://schemas.microsoft.com/office/drawing/2014/main" id="{71BF13DD-7EDB-09F2-B52C-122AC84BD505}"/>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48">
                <a:extLst>
                  <a:ext uri="{FF2B5EF4-FFF2-40B4-BE49-F238E27FC236}">
                    <a16:creationId xmlns:a16="http://schemas.microsoft.com/office/drawing/2014/main" id="{57E426C7-E58F-B8E2-0AED-C67CBDD4E62B}"/>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49">
                <a:extLst>
                  <a:ext uri="{FF2B5EF4-FFF2-40B4-BE49-F238E27FC236}">
                    <a16:creationId xmlns:a16="http://schemas.microsoft.com/office/drawing/2014/main" id="{9DB75B56-AFE9-3E61-1BD4-D97324F13A10}"/>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50">
                <a:extLst>
                  <a:ext uri="{FF2B5EF4-FFF2-40B4-BE49-F238E27FC236}">
                    <a16:creationId xmlns:a16="http://schemas.microsoft.com/office/drawing/2014/main" id="{A7699450-3A34-B7A9-621C-84A7D06EFE61}"/>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51">
                <a:extLst>
                  <a:ext uri="{FF2B5EF4-FFF2-40B4-BE49-F238E27FC236}">
                    <a16:creationId xmlns:a16="http://schemas.microsoft.com/office/drawing/2014/main" id="{2D73C956-396D-7C08-D26F-57509656C333}"/>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52">
                <a:extLst>
                  <a:ext uri="{FF2B5EF4-FFF2-40B4-BE49-F238E27FC236}">
                    <a16:creationId xmlns:a16="http://schemas.microsoft.com/office/drawing/2014/main" id="{27565DF7-D360-9F53-8481-2FB11115A0F7}"/>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53">
                <a:extLst>
                  <a:ext uri="{FF2B5EF4-FFF2-40B4-BE49-F238E27FC236}">
                    <a16:creationId xmlns:a16="http://schemas.microsoft.com/office/drawing/2014/main" id="{6380FEC8-1917-3F04-B1F4-1A80C98A3840}"/>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54">
                <a:extLst>
                  <a:ext uri="{FF2B5EF4-FFF2-40B4-BE49-F238E27FC236}">
                    <a16:creationId xmlns:a16="http://schemas.microsoft.com/office/drawing/2014/main" id="{FD3224B9-B076-6725-7D0C-2A9DC3AE9A82}"/>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56">
                <a:extLst>
                  <a:ext uri="{FF2B5EF4-FFF2-40B4-BE49-F238E27FC236}">
                    <a16:creationId xmlns:a16="http://schemas.microsoft.com/office/drawing/2014/main" id="{1A669AF2-AECB-0BB9-EAD3-7011E2DEAC58}"/>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57">
                <a:extLst>
                  <a:ext uri="{FF2B5EF4-FFF2-40B4-BE49-F238E27FC236}">
                    <a16:creationId xmlns:a16="http://schemas.microsoft.com/office/drawing/2014/main" id="{1438446B-209E-D8D8-87E3-644C6F6F108E}"/>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158">
                <a:extLst>
                  <a:ext uri="{FF2B5EF4-FFF2-40B4-BE49-F238E27FC236}">
                    <a16:creationId xmlns:a16="http://schemas.microsoft.com/office/drawing/2014/main" id="{DCB46CB0-8B87-60C0-4066-0031EE252BA0}"/>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59">
                <a:extLst>
                  <a:ext uri="{FF2B5EF4-FFF2-40B4-BE49-F238E27FC236}">
                    <a16:creationId xmlns:a16="http://schemas.microsoft.com/office/drawing/2014/main" id="{EE0F7A5E-B99B-15DF-F712-2CEF14995458}"/>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60">
                <a:extLst>
                  <a:ext uri="{FF2B5EF4-FFF2-40B4-BE49-F238E27FC236}">
                    <a16:creationId xmlns:a16="http://schemas.microsoft.com/office/drawing/2014/main" id="{BA44D28C-97AD-8D35-7267-63EEE993A909}"/>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61">
                <a:extLst>
                  <a:ext uri="{FF2B5EF4-FFF2-40B4-BE49-F238E27FC236}">
                    <a16:creationId xmlns:a16="http://schemas.microsoft.com/office/drawing/2014/main" id="{6767218F-5A70-5EF9-C71B-7BA107F28293}"/>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62">
                <a:extLst>
                  <a:ext uri="{FF2B5EF4-FFF2-40B4-BE49-F238E27FC236}">
                    <a16:creationId xmlns:a16="http://schemas.microsoft.com/office/drawing/2014/main" id="{A730E3AC-39BF-5870-121C-3829D65C76A0}"/>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63">
                <a:extLst>
                  <a:ext uri="{FF2B5EF4-FFF2-40B4-BE49-F238E27FC236}">
                    <a16:creationId xmlns:a16="http://schemas.microsoft.com/office/drawing/2014/main" id="{BA07B921-1512-4D6E-A89C-C633DAF0F0BF}"/>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64">
                <a:extLst>
                  <a:ext uri="{FF2B5EF4-FFF2-40B4-BE49-F238E27FC236}">
                    <a16:creationId xmlns:a16="http://schemas.microsoft.com/office/drawing/2014/main" id="{25834904-6ACC-FB7D-6D4F-D57693994A92}"/>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65">
                <a:extLst>
                  <a:ext uri="{FF2B5EF4-FFF2-40B4-BE49-F238E27FC236}">
                    <a16:creationId xmlns:a16="http://schemas.microsoft.com/office/drawing/2014/main" id="{E53E6732-E0DD-7577-D994-A02F4AF5BDEE}"/>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66">
                <a:extLst>
                  <a:ext uri="{FF2B5EF4-FFF2-40B4-BE49-F238E27FC236}">
                    <a16:creationId xmlns:a16="http://schemas.microsoft.com/office/drawing/2014/main" id="{CC90DA2E-0923-3F50-491F-210F6E78F8A9}"/>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67">
                <a:extLst>
                  <a:ext uri="{FF2B5EF4-FFF2-40B4-BE49-F238E27FC236}">
                    <a16:creationId xmlns:a16="http://schemas.microsoft.com/office/drawing/2014/main" id="{F3C068CF-6417-C80B-FD3D-9DF45994769D}"/>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68">
                <a:extLst>
                  <a:ext uri="{FF2B5EF4-FFF2-40B4-BE49-F238E27FC236}">
                    <a16:creationId xmlns:a16="http://schemas.microsoft.com/office/drawing/2014/main" id="{6352E177-C576-487C-AD55-238BE4E2CA10}"/>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69">
                <a:extLst>
                  <a:ext uri="{FF2B5EF4-FFF2-40B4-BE49-F238E27FC236}">
                    <a16:creationId xmlns:a16="http://schemas.microsoft.com/office/drawing/2014/main" id="{00A590AC-3746-43C2-6849-1B534892EA6F}"/>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70">
                <a:extLst>
                  <a:ext uri="{FF2B5EF4-FFF2-40B4-BE49-F238E27FC236}">
                    <a16:creationId xmlns:a16="http://schemas.microsoft.com/office/drawing/2014/main" id="{166456F5-B6D6-2ED0-23BB-829C4668FF1C}"/>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71">
                <a:extLst>
                  <a:ext uri="{FF2B5EF4-FFF2-40B4-BE49-F238E27FC236}">
                    <a16:creationId xmlns:a16="http://schemas.microsoft.com/office/drawing/2014/main" id="{711AC93D-C77A-66E7-7138-56D0676D2AE6}"/>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72">
                <a:extLst>
                  <a:ext uri="{FF2B5EF4-FFF2-40B4-BE49-F238E27FC236}">
                    <a16:creationId xmlns:a16="http://schemas.microsoft.com/office/drawing/2014/main" id="{3984B225-E98D-1F77-9750-5DEF3984E234}"/>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24">
                <a:extLst>
                  <a:ext uri="{FF2B5EF4-FFF2-40B4-BE49-F238E27FC236}">
                    <a16:creationId xmlns:a16="http://schemas.microsoft.com/office/drawing/2014/main" id="{65F956E3-DECA-F90B-7D9C-E4066E3A0D89}"/>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78">
            <a:extLst>
              <a:ext uri="{FF2B5EF4-FFF2-40B4-BE49-F238E27FC236}">
                <a16:creationId xmlns:a16="http://schemas.microsoft.com/office/drawing/2014/main" id="{43D78F40-E683-4BEB-9BE6-34033BB4319B}"/>
              </a:ext>
            </a:extLst>
          </p:cNvPr>
          <p:cNvGrpSpPr/>
          <p:nvPr/>
        </p:nvGrpSpPr>
        <p:grpSpPr>
          <a:xfrm>
            <a:off x="9573110" y="4214701"/>
            <a:ext cx="146522" cy="280390"/>
            <a:chOff x="5545138" y="625475"/>
            <a:chExt cx="1489075" cy="2849563"/>
          </a:xfrm>
        </p:grpSpPr>
        <p:sp>
          <p:nvSpPr>
            <p:cNvPr id="80" name="Freeform 117">
              <a:extLst>
                <a:ext uri="{FF2B5EF4-FFF2-40B4-BE49-F238E27FC236}">
                  <a16:creationId xmlns:a16="http://schemas.microsoft.com/office/drawing/2014/main" id="{EC86FDE2-4622-44F7-B0C6-E234259E44D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067EB3DA-F7C3-499C-A6C1-6144C31B7B9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2" name="Oval 81">
            <a:hlinkClick r:id="rId3" action="ppaction://hlinksldjump"/>
            <a:extLst>
              <a:ext uri="{FF2B5EF4-FFF2-40B4-BE49-F238E27FC236}">
                <a16:creationId xmlns:a16="http://schemas.microsoft.com/office/drawing/2014/main" id="{C2A36F15-958E-4925-A129-EA587A5A0DE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3" name="Oval 82">
            <a:hlinkClick r:id="rId4" action="ppaction://hlinksldjump"/>
            <a:extLst>
              <a:ext uri="{FF2B5EF4-FFF2-40B4-BE49-F238E27FC236}">
                <a16:creationId xmlns:a16="http://schemas.microsoft.com/office/drawing/2014/main" id="{09147B4D-233E-4C53-B981-431DDA3B719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4" name="Oval 83">
            <a:hlinkClick r:id="rId3" action="ppaction://hlinksldjump"/>
            <a:extLst>
              <a:ext uri="{FF2B5EF4-FFF2-40B4-BE49-F238E27FC236}">
                <a16:creationId xmlns:a16="http://schemas.microsoft.com/office/drawing/2014/main" id="{41C69D33-4308-4819-A36E-2C650A40FEF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5" name="Oval 84">
            <a:hlinkClick r:id="rId5" action="ppaction://hlinksldjump"/>
            <a:extLst>
              <a:ext uri="{FF2B5EF4-FFF2-40B4-BE49-F238E27FC236}">
                <a16:creationId xmlns:a16="http://schemas.microsoft.com/office/drawing/2014/main" id="{80368ED6-6416-4F45-B8E0-561578530B4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6" name="Oval 85">
            <a:hlinkClick r:id="rId6" action="ppaction://hlinksldjump"/>
            <a:extLst>
              <a:ext uri="{FF2B5EF4-FFF2-40B4-BE49-F238E27FC236}">
                <a16:creationId xmlns:a16="http://schemas.microsoft.com/office/drawing/2014/main" id="{D633A081-3716-4B4E-8B25-523E9ED7C99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7" name="Oval 86">
            <a:hlinkClick r:id="rId7" action="ppaction://hlinksldjump"/>
            <a:extLst>
              <a:ext uri="{FF2B5EF4-FFF2-40B4-BE49-F238E27FC236}">
                <a16:creationId xmlns:a16="http://schemas.microsoft.com/office/drawing/2014/main" id="{EAD82B09-74A8-401B-913D-11FECB82EA2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hlinkClick r:id="rId8" action="ppaction://hlinksldjump"/>
            <a:extLst>
              <a:ext uri="{FF2B5EF4-FFF2-40B4-BE49-F238E27FC236}">
                <a16:creationId xmlns:a16="http://schemas.microsoft.com/office/drawing/2014/main" id="{349A00AB-90E0-4A01-A319-2DFDC5171799}"/>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hlinkClick r:id="rId9" action="ppaction://hlinksldjump"/>
            <a:extLst>
              <a:ext uri="{FF2B5EF4-FFF2-40B4-BE49-F238E27FC236}">
                <a16:creationId xmlns:a16="http://schemas.microsoft.com/office/drawing/2014/main" id="{746A591E-E5BA-4426-B75C-56AC37EA2BB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hlinkClick r:id="rId10" action="ppaction://hlinksldjump"/>
            <a:extLst>
              <a:ext uri="{FF2B5EF4-FFF2-40B4-BE49-F238E27FC236}">
                <a16:creationId xmlns:a16="http://schemas.microsoft.com/office/drawing/2014/main" id="{F914E84F-2EEE-440F-9075-0ABBBEF2C60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hlinkClick r:id="rId11" action="ppaction://hlinksldjump"/>
            <a:extLst>
              <a:ext uri="{FF2B5EF4-FFF2-40B4-BE49-F238E27FC236}">
                <a16:creationId xmlns:a16="http://schemas.microsoft.com/office/drawing/2014/main" id="{7426CE09-EF5E-494D-8DD6-6979E8C5DF1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79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Módulo 6 - </a:t>
            </a:r>
            <a:r>
              <a:rPr lang="en-GB" err="1">
                <a:solidFill>
                  <a:schemeClr val="bg1"/>
                </a:solidFill>
              </a:rPr>
              <a:t>Maximizando</a:t>
            </a:r>
            <a:r>
              <a:rPr lang="en-GB">
                <a:solidFill>
                  <a:schemeClr val="bg1"/>
                </a:solidFill>
              </a:rPr>
              <a:t> os </a:t>
            </a:r>
            <a:r>
              <a:rPr lang="en-GB" err="1">
                <a:solidFill>
                  <a:schemeClr val="bg1"/>
                </a:solidFill>
              </a:rPr>
              <a:t>poderes</a:t>
            </a:r>
            <a:r>
              <a:rPr lang="en-GB">
                <a:solidFill>
                  <a:schemeClr val="bg1"/>
                </a:solidFill>
              </a:rPr>
              <a:t> </a:t>
            </a:r>
            <a:r>
              <a:rPr lang="en-GB" err="1">
                <a:solidFill>
                  <a:schemeClr val="bg1"/>
                </a:solidFill>
              </a:rPr>
              <a:t>locais</a:t>
            </a:r>
            <a:r>
              <a:rPr lang="en-GB">
                <a:solidFill>
                  <a:schemeClr val="bg1"/>
                </a:solidFill>
              </a:rPr>
              <a:t> </a:t>
            </a:r>
            <a:r>
              <a:rPr lang="en-GB" err="1">
                <a:solidFill>
                  <a:schemeClr val="bg1"/>
                </a:solidFill>
              </a:rPr>
              <a:t>disponíveis</a:t>
            </a:r>
            <a:endParaRPr lang="en-GB">
              <a:solidFill>
                <a:schemeClr val="bg1"/>
              </a:solidFill>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681162"/>
            <a:ext cx="3962399" cy="4500563"/>
          </a:xfrm>
          <a:prstGeom prst="roundRect">
            <a:avLst>
              <a:gd name="adj" fmla="val 4151"/>
            </a:avLst>
          </a:prstGeom>
          <a:solidFill>
            <a:schemeClr val="bg1"/>
          </a:solidFill>
        </p:spPr>
        <p:txBody>
          <a:bodyPr/>
          <a:lstStyle/>
          <a:p>
            <a:pPr marL="0" lvl="0" indent="0" algn="l" rtl="0">
              <a:lnSpc>
                <a:spcPct val="90000"/>
              </a:lnSpc>
              <a:spcBef>
                <a:spcPts val="0"/>
              </a:spcBef>
              <a:spcAft>
                <a:spcPts val="0"/>
              </a:spcAft>
              <a:buClr>
                <a:schemeClr val="accent4"/>
              </a:buClr>
              <a:buSzPts val="1000"/>
              <a:buNone/>
            </a:pPr>
            <a:r>
              <a:rPr lang="fr-FR" sz="1100">
                <a:solidFill>
                  <a:srgbClr val="99B63C"/>
                </a:solidFill>
              </a:rPr>
              <a:t>Objectifs du module</a:t>
            </a:r>
            <a:endParaRPr lang="fr-FR" sz="1050">
              <a:solidFill>
                <a:srgbClr val="99B63C"/>
              </a:solidFill>
            </a:endParaRPr>
          </a:p>
          <a:p>
            <a:pPr marL="241300" lvl="0" indent="-241300" algn="l" rtl="0">
              <a:lnSpc>
                <a:spcPct val="90000"/>
              </a:lnSpc>
              <a:spcBef>
                <a:spcPts val="900"/>
              </a:spcBef>
              <a:spcAft>
                <a:spcPts val="0"/>
              </a:spcAft>
              <a:buClr>
                <a:schemeClr val="accent4"/>
              </a:buClr>
              <a:buSzPts val="1000"/>
              <a:buFont typeface="Arial"/>
              <a:buChar char="•"/>
            </a:pPr>
            <a:r>
              <a:rPr lang="fr-FR" sz="1100" b="0">
                <a:solidFill>
                  <a:srgbClr val="99B63C"/>
                </a:solidFill>
              </a:rPr>
              <a:t>Identifier par soi-même les actifs de l’AEPE pour lesquels les collectivités locales ont une capacité d’influence forte, partagée ou inexistante pour déterminer la politique et mettre en œuvre des solutions.</a:t>
            </a:r>
            <a:endParaRPr lang="fr-FR" sz="1050">
              <a:solidFill>
                <a:srgbClr val="99B63C"/>
              </a:solidFill>
            </a:endParaRPr>
          </a:p>
          <a:p>
            <a:pPr marL="241300" lvl="0" indent="-241300" algn="l" rtl="0">
              <a:lnSpc>
                <a:spcPct val="90000"/>
              </a:lnSpc>
              <a:spcBef>
                <a:spcPts val="900"/>
              </a:spcBef>
              <a:spcAft>
                <a:spcPts val="0"/>
              </a:spcAft>
              <a:buClr>
                <a:schemeClr val="accent4"/>
              </a:buClr>
              <a:buSzPts val="1000"/>
              <a:buFont typeface="Arial"/>
              <a:buChar char="•"/>
            </a:pPr>
            <a:r>
              <a:rPr lang="fr-FR" sz="1100" b="0">
                <a:solidFill>
                  <a:srgbClr val="99B63C"/>
                </a:solidFill>
              </a:rPr>
              <a:t>Analyser et réfléchir à la manière et au cadre dans lequel les collectivités locales peuvent mobiliser et effectuer un plaidoyer.</a:t>
            </a:r>
            <a:endParaRPr lang="fr-FR" sz="1050">
              <a:solidFill>
                <a:srgbClr val="99B63C"/>
              </a:solidFill>
            </a:endParaRPr>
          </a:p>
          <a:p>
            <a:pPr marL="241300" lvl="0" indent="-177800" algn="l" rtl="0">
              <a:lnSpc>
                <a:spcPct val="90000"/>
              </a:lnSpc>
              <a:spcBef>
                <a:spcPts val="900"/>
              </a:spcBef>
              <a:spcAft>
                <a:spcPts val="0"/>
              </a:spcAft>
              <a:buClr>
                <a:schemeClr val="accent3"/>
              </a:buClr>
              <a:buSzPts val="1000"/>
              <a:buFont typeface="Arial"/>
              <a:buNone/>
            </a:pPr>
            <a:endParaRPr lang="fr-FR" sz="1100" b="0">
              <a:solidFill>
                <a:srgbClr val="99B63C"/>
              </a:solidFill>
            </a:endParaRPr>
          </a:p>
          <a:p>
            <a:pPr marL="0" marR="0" lvl="0" indent="0" algn="l" rtl="0">
              <a:lnSpc>
                <a:spcPct val="90000"/>
              </a:lnSpc>
              <a:spcBef>
                <a:spcPts val="900"/>
              </a:spcBef>
              <a:spcAft>
                <a:spcPts val="0"/>
              </a:spcAft>
              <a:buClr>
                <a:schemeClr val="accent4"/>
              </a:buClr>
              <a:buSzPts val="1000"/>
              <a:buNone/>
            </a:pPr>
            <a:r>
              <a:rPr lang="fr-FR" sz="1100">
                <a:solidFill>
                  <a:srgbClr val="99B63C"/>
                </a:solidFill>
              </a:rPr>
              <a:t>Autres ressources utiles</a:t>
            </a:r>
            <a:endParaRPr lang="fr-FR" sz="1050">
              <a:solidFill>
                <a:srgbClr val="99B63C"/>
              </a:solidFill>
            </a:endParaRPr>
          </a:p>
          <a:p>
            <a:pPr marL="241300" marR="0" lvl="0" indent="-241300" algn="l" rtl="0">
              <a:lnSpc>
                <a:spcPct val="90000"/>
              </a:lnSpc>
              <a:spcBef>
                <a:spcPts val="900"/>
              </a:spcBef>
              <a:spcAft>
                <a:spcPts val="0"/>
              </a:spcAft>
              <a:buClr>
                <a:schemeClr val="accent4"/>
              </a:buClr>
              <a:buSzPts val="1000"/>
              <a:buFont typeface="Arial"/>
              <a:buChar char="•"/>
            </a:pPr>
            <a:r>
              <a:rPr lang="fr-FR" sz="1100" b="0" u="sng">
                <a:solidFill>
                  <a:srgbClr val="99B63C"/>
                </a:solidFill>
                <a:hlinkClick r:id="rId3">
                  <a:extLst>
                    <a:ext uri="{A12FA001-AC4F-418D-AE19-62706E023703}">
                      <ahyp:hlinkClr xmlns:ahyp="http://schemas.microsoft.com/office/drawing/2018/hyperlinkcolor" val="tx"/>
                    </a:ext>
                  </a:extLst>
                </a:hlinkClick>
              </a:rPr>
              <a:t>Assurer une transition énergétique juste dans les villes européennes grâce à l'allègement, à la rénovation et aux énergies renouvelables : Dossier de ressources pour les villes</a:t>
            </a:r>
            <a:r>
              <a:rPr lang="fr-FR" sz="1100" b="0">
                <a:solidFill>
                  <a:srgbClr val="99B63C"/>
                </a:solidFill>
              </a:rPr>
              <a:t> </a:t>
            </a:r>
            <a:r>
              <a:rPr lang="fr-FR" sz="1100" b="0" u="none" strike="noStrike" cap="none">
                <a:solidFill>
                  <a:srgbClr val="99B63C"/>
                </a:solidFill>
                <a:latin typeface="Arial"/>
                <a:ea typeface="Arial"/>
                <a:cs typeface="Arial"/>
                <a:sym typeface="Arial"/>
              </a:rPr>
              <a:t>- C40 cities </a:t>
            </a:r>
            <a:r>
              <a:rPr lang="fr-FR" sz="1100" b="0">
                <a:solidFill>
                  <a:srgbClr val="99B63C"/>
                </a:solidFill>
              </a:rPr>
              <a:t>(seulement disponible en </a:t>
            </a:r>
            <a:r>
              <a:rPr lang="fr-FR" sz="1100" b="0" u="sng">
                <a:solidFill>
                  <a:srgbClr val="99B63C"/>
                </a:solidFill>
              </a:rPr>
              <a:t>anglais</a:t>
            </a:r>
            <a:r>
              <a:rPr lang="fr-FR" sz="1100" b="0">
                <a:solidFill>
                  <a:srgbClr val="99B63C"/>
                </a:solidFill>
              </a:rPr>
              <a:t>)</a:t>
            </a:r>
            <a:endParaRPr lang="fr-FR" sz="1050">
              <a:solidFill>
                <a:srgbClr val="99B63C"/>
              </a:solidFill>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marL="0" lvl="0" indent="0" algn="l" rtl="0">
              <a:lnSpc>
                <a:spcPct val="120000"/>
              </a:lnSpc>
              <a:spcBef>
                <a:spcPts val="0"/>
              </a:spcBef>
              <a:spcAft>
                <a:spcPts val="0"/>
              </a:spcAft>
              <a:buClr>
                <a:schemeClr val="lt1"/>
              </a:buClr>
              <a:buSzPts val="1000"/>
              <a:buNone/>
            </a:pPr>
            <a:r>
              <a:rPr lang="fr-FR" sz="1200">
                <a:solidFill>
                  <a:schemeClr val="bg1"/>
                </a:solidFill>
              </a:rPr>
              <a:t>Cibler les actions en fonction des compétences et des ressources disponibles</a:t>
            </a:r>
            <a:endParaRPr lang="fr-FR" sz="1100">
              <a:solidFill>
                <a:schemeClr val="bg1"/>
              </a:solidFill>
            </a:endParaRPr>
          </a:p>
          <a:p>
            <a:pPr marL="0" lvl="0" indent="0" algn="l" rtl="0">
              <a:lnSpc>
                <a:spcPct val="120000"/>
              </a:lnSpc>
              <a:spcBef>
                <a:spcPts val="900"/>
              </a:spcBef>
              <a:spcAft>
                <a:spcPts val="0"/>
              </a:spcAft>
              <a:buClr>
                <a:schemeClr val="lt1"/>
              </a:buClr>
              <a:buSzPts val="1000"/>
              <a:buNone/>
            </a:pPr>
            <a:r>
              <a:rPr lang="fr-FR" sz="1200" b="0">
                <a:solidFill>
                  <a:schemeClr val="bg1"/>
                </a:solidFill>
              </a:rPr>
              <a:t>Les collectivités locales ont souvent des compétences directes limitées pour gérer les </a:t>
            </a:r>
            <a:r>
              <a:rPr lang="fr-FR" sz="1200" b="0" u="sng">
                <a:solidFill>
                  <a:schemeClr val="bg1"/>
                </a:solidFill>
                <a:hlinkClick r:id="rId4" action="ppaction://hlinksldjump">
                  <a:extLst>
                    <a:ext uri="{A12FA001-AC4F-418D-AE19-62706E023703}">
                      <ahyp:hlinkClr xmlns:ahyp="http://schemas.microsoft.com/office/drawing/2018/hyperlinkcolor" val="tx"/>
                    </a:ext>
                  </a:extLst>
                </a:hlinkClick>
              </a:rPr>
              <a:t>activités et les actifs urbains qui produisent et fournissent de l'énergie</a:t>
            </a:r>
            <a:r>
              <a:rPr lang="fr-FR" sz="1200" b="0">
                <a:solidFill>
                  <a:schemeClr val="bg1"/>
                </a:solidFill>
              </a:rPr>
              <a:t>. </a:t>
            </a:r>
          </a:p>
          <a:p>
            <a:pPr marL="0" lvl="0" indent="0" algn="l" rtl="0">
              <a:lnSpc>
                <a:spcPct val="120000"/>
              </a:lnSpc>
              <a:spcBef>
                <a:spcPts val="900"/>
              </a:spcBef>
              <a:spcAft>
                <a:spcPts val="0"/>
              </a:spcAft>
              <a:buClr>
                <a:schemeClr val="lt1"/>
              </a:buClr>
              <a:buSzPts val="1000"/>
              <a:buNone/>
            </a:pPr>
            <a:r>
              <a:rPr lang="fr-FR" sz="1200" b="0">
                <a:solidFill>
                  <a:schemeClr val="bg1"/>
                </a:solidFill>
              </a:rPr>
              <a:t>Pour pouvoir aider les collectivités locales à prendre des mesures efficaces et efficientes grâce à une collaboration ciblée, il est utile de comprendre où les différents niveaux de gouvernement, les services publics et les autres parties prenantes ont des compétences.</a:t>
            </a:r>
            <a:endParaRPr lang="fr-FR" sz="110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7816822" cy="990600"/>
          </a:xfrm>
        </p:spPr>
        <p:txBody>
          <a:bodyPr/>
          <a:lstStyle/>
          <a:p>
            <a:r>
              <a:rPr lang="fr-FR">
                <a:solidFill>
                  <a:schemeClr val="bg1"/>
                </a:solidFill>
              </a:rPr>
              <a:t>Optimiser les compétences disponibles localement</a:t>
            </a:r>
            <a:endParaRPr lang="en-GB">
              <a:solidFill>
                <a:schemeClr val="bg1"/>
              </a:solidFill>
            </a:endParaRPr>
          </a:p>
        </p:txBody>
      </p:sp>
      <p:sp>
        <p:nvSpPr>
          <p:cNvPr id="6" name="Slide Number Placeholder 5">
            <a:extLst>
              <a:ext uri="{FF2B5EF4-FFF2-40B4-BE49-F238E27FC236}">
                <a16:creationId xmlns:a16="http://schemas.microsoft.com/office/drawing/2014/main" id="{B78E1490-12EE-EC9F-B106-23444D07CA92}"/>
              </a:ext>
            </a:extLst>
          </p:cNvPr>
          <p:cNvSpPr>
            <a:spLocks noGrp="1"/>
          </p:cNvSpPr>
          <p:nvPr>
            <p:ph type="sldNum" sz="quarter" idx="12"/>
          </p:nvPr>
        </p:nvSpPr>
        <p:spPr/>
        <p:txBody>
          <a:bodyPr/>
          <a:lstStyle/>
          <a:p>
            <a:fld id="{CE97AC88-B9C7-4AEF-9990-0777AFA0136D}" type="slidenum">
              <a:rPr lang="en-US" smtClean="0"/>
              <a:t>78</a:t>
            </a:fld>
            <a:endParaRPr lang="en-US"/>
          </a:p>
        </p:txBody>
      </p:sp>
      <p:grpSp>
        <p:nvGrpSpPr>
          <p:cNvPr id="18" name="Group 17">
            <a:extLst>
              <a:ext uri="{FF2B5EF4-FFF2-40B4-BE49-F238E27FC236}">
                <a16:creationId xmlns:a16="http://schemas.microsoft.com/office/drawing/2014/main" id="{4AB2E7C1-4AC5-46AF-9D58-791FA8CA05BD}"/>
              </a:ext>
            </a:extLst>
          </p:cNvPr>
          <p:cNvGrpSpPr/>
          <p:nvPr/>
        </p:nvGrpSpPr>
        <p:grpSpPr>
          <a:xfrm>
            <a:off x="9573110" y="4214701"/>
            <a:ext cx="146522" cy="280390"/>
            <a:chOff x="5545138" y="625475"/>
            <a:chExt cx="1489075" cy="2849563"/>
          </a:xfrm>
        </p:grpSpPr>
        <p:sp>
          <p:nvSpPr>
            <p:cNvPr id="19" name="Freeform 117">
              <a:extLst>
                <a:ext uri="{FF2B5EF4-FFF2-40B4-BE49-F238E27FC236}">
                  <a16:creationId xmlns:a16="http://schemas.microsoft.com/office/drawing/2014/main" id="{419C5834-7D43-475E-B3F3-82C9FF868B0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27FEAB5C-BE98-45F7-A100-5287572B02B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5" action="ppaction://hlinksldjump"/>
            <a:extLst>
              <a:ext uri="{FF2B5EF4-FFF2-40B4-BE49-F238E27FC236}">
                <a16:creationId xmlns:a16="http://schemas.microsoft.com/office/drawing/2014/main" id="{DAA14B16-0D30-46CD-AD2F-4B05E8F8283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8D5B166F-662B-440D-A7F2-4BCC298CE64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24DE55F4-B4BC-405B-901D-86170CDBD5E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532E91FE-9472-44EC-B019-C0A934633C46}"/>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8" action="ppaction://hlinksldjump"/>
            <a:extLst>
              <a:ext uri="{FF2B5EF4-FFF2-40B4-BE49-F238E27FC236}">
                <a16:creationId xmlns:a16="http://schemas.microsoft.com/office/drawing/2014/main" id="{A8F92017-12EE-440E-A631-437FE17161C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9" action="ppaction://hlinksldjump"/>
            <a:extLst>
              <a:ext uri="{FF2B5EF4-FFF2-40B4-BE49-F238E27FC236}">
                <a16:creationId xmlns:a16="http://schemas.microsoft.com/office/drawing/2014/main" id="{911E861C-0C9C-4F71-AEEE-0DBF35504B76}"/>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ABDC8AAE-2BBB-4D37-9292-1E731EC742E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66EE0511-8C22-4F42-A854-0F0989BE2F4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159C2586-2BE9-4D67-9BBF-F5003D16B0C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91AE0714-8733-4151-9938-1CF37D07B7E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309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292BC-40CD-A1F2-3E24-1F4632E03C83}"/>
              </a:ext>
            </a:extLst>
          </p:cNvPr>
          <p:cNvSpPr>
            <a:spLocks noGrp="1"/>
          </p:cNvSpPr>
          <p:nvPr>
            <p:ph type="title"/>
          </p:nvPr>
        </p:nvSpPr>
        <p:spPr>
          <a:xfrm>
            <a:off x="681038" y="685800"/>
            <a:ext cx="7286234" cy="990600"/>
          </a:xfrm>
        </p:spPr>
        <p:txBody>
          <a:bodyPr>
            <a:normAutofit/>
          </a:bodyPr>
          <a:lstStyle/>
          <a:p>
            <a:r>
              <a:rPr lang="fr-FR">
                <a:solidFill>
                  <a:schemeClr val="bg1"/>
                </a:solidFill>
              </a:rPr>
              <a:t>Les compétences des collectivités locales dans les secteurs de l’AEPE</a:t>
            </a:r>
            <a:endParaRPr lang="en-GB">
              <a:solidFill>
                <a:schemeClr val="bg1"/>
              </a:solidFill>
            </a:endParaRPr>
          </a:p>
        </p:txBody>
      </p:sp>
      <p:sp>
        <p:nvSpPr>
          <p:cNvPr id="5" name="Content Placeholder 4">
            <a:extLst>
              <a:ext uri="{FF2B5EF4-FFF2-40B4-BE49-F238E27FC236}">
                <a16:creationId xmlns:a16="http://schemas.microsoft.com/office/drawing/2014/main" id="{D319433F-B2EF-B4B4-F684-F33035BA06D6}"/>
              </a:ext>
            </a:extLst>
          </p:cNvPr>
          <p:cNvSpPr>
            <a:spLocks noGrp="1"/>
          </p:cNvSpPr>
          <p:nvPr>
            <p:ph idx="14"/>
          </p:nvPr>
        </p:nvSpPr>
        <p:spPr/>
        <p:txBody>
          <a:bodyPr/>
          <a:lstStyle/>
          <a:p>
            <a:r>
              <a:rPr lang="en-GB">
                <a:solidFill>
                  <a:schemeClr val="bg1"/>
                </a:solidFill>
              </a:rPr>
              <a:t>Módulo 6 - </a:t>
            </a:r>
            <a:r>
              <a:rPr lang="en-GB" err="1">
                <a:solidFill>
                  <a:schemeClr val="bg1"/>
                </a:solidFill>
              </a:rPr>
              <a:t>Maximizando</a:t>
            </a:r>
            <a:r>
              <a:rPr lang="en-GB">
                <a:solidFill>
                  <a:schemeClr val="bg1"/>
                </a:solidFill>
              </a:rPr>
              <a:t> os </a:t>
            </a:r>
            <a:r>
              <a:rPr lang="en-GB" err="1">
                <a:solidFill>
                  <a:schemeClr val="bg1"/>
                </a:solidFill>
              </a:rPr>
              <a:t>poderes</a:t>
            </a:r>
            <a:r>
              <a:rPr lang="en-GB">
                <a:solidFill>
                  <a:schemeClr val="bg1"/>
                </a:solidFill>
              </a:rPr>
              <a:t> </a:t>
            </a:r>
            <a:r>
              <a:rPr lang="en-GB" err="1">
                <a:solidFill>
                  <a:schemeClr val="bg1"/>
                </a:solidFill>
              </a:rPr>
              <a:t>locais</a:t>
            </a:r>
            <a:r>
              <a:rPr lang="en-GB">
                <a:solidFill>
                  <a:schemeClr val="bg1"/>
                </a:solidFill>
              </a:rPr>
              <a:t> </a:t>
            </a:r>
            <a:r>
              <a:rPr lang="en-GB" err="1">
                <a:solidFill>
                  <a:schemeClr val="bg1"/>
                </a:solidFill>
              </a:rPr>
              <a:t>disponíveis</a:t>
            </a:r>
            <a:endParaRPr lang="en-GB">
              <a:solidFill>
                <a:schemeClr val="bg1"/>
              </a:solidFill>
            </a:endParaRPr>
          </a:p>
        </p:txBody>
      </p:sp>
      <p:sp>
        <p:nvSpPr>
          <p:cNvPr id="14" name="Rectangle: Rounded Corners 13">
            <a:extLst>
              <a:ext uri="{FF2B5EF4-FFF2-40B4-BE49-F238E27FC236}">
                <a16:creationId xmlns:a16="http://schemas.microsoft.com/office/drawing/2014/main" id="{2BB906FB-5E3B-F635-666F-27642EAF8210}"/>
              </a:ext>
            </a:extLst>
          </p:cNvPr>
          <p:cNvSpPr/>
          <p:nvPr/>
        </p:nvSpPr>
        <p:spPr>
          <a:xfrm>
            <a:off x="6922884" y="1825691"/>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 capacité à définir la vision globale, les objectifs, les stratégies et les politiques concernant l’actif.</a:t>
            </a:r>
          </a:p>
        </p:txBody>
      </p:sp>
      <p:sp>
        <p:nvSpPr>
          <p:cNvPr id="15" name="Rectangle: Rounded Corners 14">
            <a:extLst>
              <a:ext uri="{FF2B5EF4-FFF2-40B4-BE49-F238E27FC236}">
                <a16:creationId xmlns:a16="http://schemas.microsoft.com/office/drawing/2014/main" id="{85E81323-2E2F-427E-3D27-91A1AB726EA1}"/>
              </a:ext>
            </a:extLst>
          </p:cNvPr>
          <p:cNvSpPr/>
          <p:nvPr/>
        </p:nvSpPr>
        <p:spPr>
          <a:xfrm>
            <a:off x="6922884" y="2670483"/>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 propriété ou la responsabilité de l'exploitation de l'actif et de la politique. </a:t>
            </a:r>
          </a:p>
        </p:txBody>
      </p:sp>
      <p:sp>
        <p:nvSpPr>
          <p:cNvPr id="16" name="Rectangle: Rounded Corners 15">
            <a:extLst>
              <a:ext uri="{FF2B5EF4-FFF2-40B4-BE49-F238E27FC236}">
                <a16:creationId xmlns:a16="http://schemas.microsoft.com/office/drawing/2014/main" id="{FFA5E6BA-1DED-EB85-CD3C-5692300A4D6F}"/>
              </a:ext>
            </a:extLst>
          </p:cNvPr>
          <p:cNvSpPr/>
          <p:nvPr/>
        </p:nvSpPr>
        <p:spPr>
          <a:xfrm>
            <a:off x="6922884" y="351527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 responsabilité d'établir une réglementation pour régir les actifs et la tarification.</a:t>
            </a:r>
          </a:p>
        </p:txBody>
      </p:sp>
      <p:sp>
        <p:nvSpPr>
          <p:cNvPr id="17" name="Rectangle: Rounded Corners 16">
            <a:extLst>
              <a:ext uri="{FF2B5EF4-FFF2-40B4-BE49-F238E27FC236}">
                <a16:creationId xmlns:a16="http://schemas.microsoft.com/office/drawing/2014/main" id="{66A2D360-D5FB-C7C4-6514-5302CFAFCAB2}"/>
              </a:ext>
            </a:extLst>
          </p:cNvPr>
          <p:cNvSpPr/>
          <p:nvPr/>
        </p:nvSpPr>
        <p:spPr>
          <a:xfrm>
            <a:off x="6922884" y="438771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 responsabilité de l'application de la réglementation qui régit les actifs et la fixation des prix.</a:t>
            </a:r>
          </a:p>
        </p:txBody>
      </p:sp>
      <p:sp>
        <p:nvSpPr>
          <p:cNvPr id="18" name="Rectangle: Rounded Corners 17">
            <a:extLst>
              <a:ext uri="{FF2B5EF4-FFF2-40B4-BE49-F238E27FC236}">
                <a16:creationId xmlns:a16="http://schemas.microsoft.com/office/drawing/2014/main" id="{49D6D120-E818-017E-2696-FEBF5118DB68}"/>
              </a:ext>
            </a:extLst>
          </p:cNvPr>
          <p:cNvSpPr/>
          <p:nvPr/>
        </p:nvSpPr>
        <p:spPr>
          <a:xfrm>
            <a:off x="6922884" y="5246331"/>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La capacité de contrôler ou d'établir le budget de l'actif.</a:t>
            </a:r>
          </a:p>
        </p:txBody>
      </p:sp>
      <p:sp>
        <p:nvSpPr>
          <p:cNvPr id="19" name="Rectangle: Rounded Corners 18">
            <a:extLst>
              <a:ext uri="{FF2B5EF4-FFF2-40B4-BE49-F238E27FC236}">
                <a16:creationId xmlns:a16="http://schemas.microsoft.com/office/drawing/2014/main" id="{632CEDAD-202F-7925-4A28-E9B0B4E471BC}"/>
              </a:ext>
            </a:extLst>
          </p:cNvPr>
          <p:cNvSpPr/>
          <p:nvPr/>
        </p:nvSpPr>
        <p:spPr>
          <a:xfrm rot="16200000">
            <a:off x="3285045" y="3681321"/>
            <a:ext cx="4013518" cy="302258"/>
          </a:xfrm>
          <a:prstGeom prst="round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b="1">
                <a:solidFill>
                  <a:schemeClr val="accent3">
                    <a:lumMod val="20000"/>
                    <a:lumOff val="80000"/>
                  </a:schemeClr>
                </a:solidFill>
                <a:latin typeface="Arial" panose="020B0604020202020204" pitchFamily="34" charset="0"/>
                <a:cs typeface="Arial" panose="020B0604020202020204" pitchFamily="34" charset="0"/>
              </a:rPr>
              <a:t>Dimensions de la puissance</a:t>
            </a:r>
          </a:p>
        </p:txBody>
      </p:sp>
      <p:cxnSp>
        <p:nvCxnSpPr>
          <p:cNvPr id="21" name="Straight Connector 20">
            <a:extLst>
              <a:ext uri="{FF2B5EF4-FFF2-40B4-BE49-F238E27FC236}">
                <a16:creationId xmlns:a16="http://schemas.microsoft.com/office/drawing/2014/main" id="{3783A46F-19A3-7B8D-ECD3-60F70E679852}"/>
              </a:ext>
            </a:extLst>
          </p:cNvPr>
          <p:cNvCxnSpPr/>
          <p:nvPr/>
        </p:nvCxnSpPr>
        <p:spPr>
          <a:xfrm>
            <a:off x="5538132" y="2122130"/>
            <a:ext cx="0" cy="342064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4B37BDAB-61C3-4328-BBAE-E21E49BB5D81}"/>
              </a:ext>
            </a:extLst>
          </p:cNvPr>
          <p:cNvCxnSpPr>
            <a:cxnSpLocks/>
            <a:stCxn id="13" idx="1"/>
          </p:cNvCxnSpPr>
          <p:nvPr/>
        </p:nvCxnSpPr>
        <p:spPr>
          <a:xfrm flipH="1">
            <a:off x="5538132" y="5542770"/>
            <a:ext cx="165781"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50525BA6-3608-9805-2DF9-1EDB588078B9}"/>
              </a:ext>
            </a:extLst>
          </p:cNvPr>
          <p:cNvCxnSpPr>
            <a:cxnSpLocks/>
          </p:cNvCxnSpPr>
          <p:nvPr/>
        </p:nvCxnSpPr>
        <p:spPr>
          <a:xfrm flipH="1">
            <a:off x="5538132" y="4684154"/>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3CD16EA9-C57F-784C-2F6F-53F6931A5696}"/>
              </a:ext>
            </a:extLst>
          </p:cNvPr>
          <p:cNvCxnSpPr>
            <a:cxnSpLocks/>
            <a:endCxn id="19" idx="2"/>
          </p:cNvCxnSpPr>
          <p:nvPr/>
        </p:nvCxnSpPr>
        <p:spPr>
          <a:xfrm flipH="1">
            <a:off x="5442933" y="3832449"/>
            <a:ext cx="496265" cy="1"/>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42FD1928-1814-0906-8B17-CA940E33F7E3}"/>
              </a:ext>
            </a:extLst>
          </p:cNvPr>
          <p:cNvCxnSpPr>
            <a:cxnSpLocks/>
          </p:cNvCxnSpPr>
          <p:nvPr/>
        </p:nvCxnSpPr>
        <p:spPr>
          <a:xfrm flipH="1">
            <a:off x="5538132" y="2966922"/>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7D3B3915-BD67-961D-7269-774F4E495E63}"/>
              </a:ext>
            </a:extLst>
          </p:cNvPr>
          <p:cNvCxnSpPr>
            <a:cxnSpLocks/>
          </p:cNvCxnSpPr>
          <p:nvPr/>
        </p:nvCxnSpPr>
        <p:spPr>
          <a:xfrm flipH="1">
            <a:off x="5538132" y="2122130"/>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4" name="Slide Number Placeholder 3">
            <a:extLst>
              <a:ext uri="{FF2B5EF4-FFF2-40B4-BE49-F238E27FC236}">
                <a16:creationId xmlns:a16="http://schemas.microsoft.com/office/drawing/2014/main" id="{BE049B38-CFD2-0CC4-C989-312CAA9E6361}"/>
              </a:ext>
            </a:extLst>
          </p:cNvPr>
          <p:cNvSpPr>
            <a:spLocks noGrp="1"/>
          </p:cNvSpPr>
          <p:nvPr>
            <p:ph type="sldNum" sz="quarter" idx="12"/>
          </p:nvPr>
        </p:nvSpPr>
        <p:spPr/>
        <p:txBody>
          <a:bodyPr/>
          <a:lstStyle/>
          <a:p>
            <a:fld id="{CE97AC88-B9C7-4AEF-9990-0777AFA0136D}" type="slidenum">
              <a:rPr lang="en-US" smtClean="0"/>
              <a:t>79</a:t>
            </a:fld>
            <a:endParaRPr lang="en-US"/>
          </a:p>
        </p:txBody>
      </p:sp>
      <p:sp>
        <p:nvSpPr>
          <p:cNvPr id="33" name="Content Placeholder 1">
            <a:extLst>
              <a:ext uri="{FF2B5EF4-FFF2-40B4-BE49-F238E27FC236}">
                <a16:creationId xmlns:a16="http://schemas.microsoft.com/office/drawing/2014/main" id="{D2503177-5DA2-7938-E5E5-4C82A17F13AB}"/>
              </a:ext>
            </a:extLst>
          </p:cNvPr>
          <p:cNvSpPr txBox="1">
            <a:spLocks/>
          </p:cNvSpPr>
          <p:nvPr/>
        </p:nvSpPr>
        <p:spPr>
          <a:xfrm>
            <a:off x="681038" y="1824037"/>
            <a:ext cx="4025873" cy="43481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20000"/>
              </a:lnSpc>
              <a:spcBef>
                <a:spcPts val="0"/>
              </a:spcBef>
              <a:spcAft>
                <a:spcPts val="0"/>
              </a:spcAft>
              <a:buClr>
                <a:srgbClr val="EBF2D4"/>
              </a:buClr>
              <a:buSzPct val="100000"/>
              <a:buFont typeface="Arial"/>
              <a:buNone/>
            </a:pPr>
            <a:r>
              <a:rPr lang="fr-FR" sz="1200" b="1">
                <a:solidFill>
                  <a:schemeClr val="bg1"/>
                </a:solidFill>
                <a:latin typeface="Arial"/>
                <a:ea typeface="Arial"/>
                <a:cs typeface="Arial"/>
                <a:sym typeface="Arial"/>
              </a:rPr>
              <a:t>Savoir où le pouvoir de décision est détenu, partagé ou </a:t>
            </a:r>
            <a:r>
              <a:rPr lang="fr-FR" sz="1200" b="1">
                <a:solidFill>
                  <a:schemeClr val="bg1"/>
                </a:solidFill>
              </a:rPr>
              <a:t>absent</a:t>
            </a:r>
            <a:endParaRPr lang="fr-FR" sz="1800">
              <a:solidFill>
                <a:schemeClr val="bg1"/>
              </a:solidFill>
            </a:endParaRPr>
          </a:p>
          <a:p>
            <a:pPr marL="0" marR="0" lvl="0" indent="0" algn="l" rtl="0">
              <a:lnSpc>
                <a:spcPct val="120000"/>
              </a:lnSpc>
              <a:spcBef>
                <a:spcPts val="900"/>
              </a:spcBef>
              <a:spcAft>
                <a:spcPts val="0"/>
              </a:spcAft>
              <a:buClr>
                <a:schemeClr val="lt1"/>
              </a:buClr>
              <a:buSzPct val="100000"/>
              <a:buFont typeface="Arial"/>
              <a:buNone/>
            </a:pPr>
            <a:r>
              <a:rPr lang="fr-FR" sz="1200" b="0">
                <a:solidFill>
                  <a:schemeClr val="bg1"/>
                </a:solidFill>
                <a:latin typeface="Arial"/>
                <a:ea typeface="Arial"/>
                <a:cs typeface="Arial"/>
                <a:sym typeface="Arial"/>
              </a:rPr>
              <a:t>L'étendue des </a:t>
            </a:r>
            <a:r>
              <a:rPr lang="fr-FR" sz="1200">
                <a:solidFill>
                  <a:schemeClr val="bg1"/>
                </a:solidFill>
              </a:rPr>
              <a:t>compétences </a:t>
            </a:r>
            <a:r>
              <a:rPr lang="fr-FR" sz="1200" b="0">
                <a:solidFill>
                  <a:schemeClr val="bg1"/>
                </a:solidFill>
                <a:latin typeface="Arial"/>
                <a:ea typeface="Arial"/>
                <a:cs typeface="Arial"/>
                <a:sym typeface="Arial"/>
              </a:rPr>
              <a:t>des </a:t>
            </a:r>
            <a:r>
              <a:rPr lang="fr-FR" sz="1200">
                <a:solidFill>
                  <a:schemeClr val="bg1"/>
                </a:solidFill>
              </a:rPr>
              <a:t>collectivités</a:t>
            </a:r>
            <a:r>
              <a:rPr lang="fr-FR" sz="1200" b="0">
                <a:solidFill>
                  <a:schemeClr val="bg1"/>
                </a:solidFill>
                <a:latin typeface="Arial"/>
                <a:ea typeface="Arial"/>
                <a:cs typeface="Arial"/>
                <a:sym typeface="Arial"/>
              </a:rPr>
              <a:t> locales sur les actifs urbains et les </a:t>
            </a:r>
            <a:r>
              <a:rPr lang="fr-FR" sz="1200">
                <a:solidFill>
                  <a:schemeClr val="bg1"/>
                </a:solidFill>
              </a:rPr>
              <a:t>responsabilités</a:t>
            </a:r>
            <a:r>
              <a:rPr lang="fr-FR" sz="1200" b="0">
                <a:solidFill>
                  <a:schemeClr val="bg1"/>
                </a:solidFill>
                <a:latin typeface="Arial"/>
                <a:ea typeface="Arial"/>
                <a:cs typeface="Arial"/>
                <a:sym typeface="Arial"/>
              </a:rPr>
              <a:t> importantes pour soutenir l'accès à l'énergie et réduire la p</a:t>
            </a:r>
            <a:r>
              <a:rPr lang="fr-FR" sz="1200">
                <a:solidFill>
                  <a:schemeClr val="bg1"/>
                </a:solidFill>
              </a:rPr>
              <a:t>récarité</a:t>
            </a:r>
            <a:r>
              <a:rPr lang="fr-FR" sz="1200" b="0">
                <a:solidFill>
                  <a:schemeClr val="bg1"/>
                </a:solidFill>
                <a:latin typeface="Arial"/>
                <a:ea typeface="Arial"/>
                <a:cs typeface="Arial"/>
                <a:sym typeface="Arial"/>
              </a:rPr>
              <a:t> énergétique varient fortement en fonction du contexte national et du type d'actifs. La caractérisation de ces différences vous aidera à comprendre où il est possible d'agir.</a:t>
            </a:r>
            <a:endParaRPr lang="fr-FR" sz="1800">
              <a:solidFill>
                <a:schemeClr val="bg1"/>
              </a:solidFill>
            </a:endParaRPr>
          </a:p>
          <a:p>
            <a:pPr marL="0" marR="0" lvl="0" indent="0" algn="l" rtl="0">
              <a:lnSpc>
                <a:spcPct val="120000"/>
              </a:lnSpc>
              <a:spcBef>
                <a:spcPts val="900"/>
              </a:spcBef>
              <a:spcAft>
                <a:spcPts val="0"/>
              </a:spcAft>
              <a:buClr>
                <a:schemeClr val="lt1"/>
              </a:buClr>
              <a:buSzPct val="100000"/>
              <a:buFont typeface="Arial"/>
              <a:buNone/>
            </a:pPr>
            <a:r>
              <a:rPr lang="fr-FR" sz="1200" b="0">
                <a:solidFill>
                  <a:schemeClr val="bg1"/>
                </a:solidFill>
                <a:latin typeface="Arial"/>
                <a:ea typeface="Arial"/>
                <a:cs typeface="Arial"/>
                <a:sym typeface="Arial"/>
              </a:rPr>
              <a:t>Les </a:t>
            </a:r>
            <a:r>
              <a:rPr lang="fr-FR" sz="1200">
                <a:solidFill>
                  <a:schemeClr val="bg1"/>
                </a:solidFill>
              </a:rPr>
              <a:t>compétences</a:t>
            </a:r>
            <a:r>
              <a:rPr lang="fr-FR" sz="1200" b="0">
                <a:solidFill>
                  <a:schemeClr val="bg1"/>
                </a:solidFill>
                <a:latin typeface="Arial"/>
                <a:ea typeface="Arial"/>
                <a:cs typeface="Arial"/>
                <a:sym typeface="Arial"/>
              </a:rPr>
              <a:t> sur les </a:t>
            </a:r>
            <a:r>
              <a:rPr lang="fr-FR" sz="1200" b="0" u="sng">
                <a:solidFill>
                  <a:schemeClr val="bg1"/>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actifs de</a:t>
            </a:r>
            <a:r>
              <a:rPr lang="fr-FR" sz="1200" u="sng">
                <a:solidFill>
                  <a:schemeClr val="bg1"/>
                </a:solidFill>
                <a:hlinkClick r:id="rId3" action="ppaction://hlinksldjump">
                  <a:extLst>
                    <a:ext uri="{A12FA001-AC4F-418D-AE19-62706E023703}">
                      <ahyp:hlinkClr xmlns:ahyp="http://schemas.microsoft.com/office/drawing/2018/hyperlinkcolor" val="tx"/>
                    </a:ext>
                  </a:extLst>
                </a:hlinkClick>
              </a:rPr>
              <a:t> l’AEPE</a:t>
            </a:r>
            <a:r>
              <a:rPr lang="fr-FR" sz="1200">
                <a:solidFill>
                  <a:schemeClr val="bg1"/>
                </a:solidFill>
              </a:rPr>
              <a:t> </a:t>
            </a:r>
            <a:r>
              <a:rPr lang="fr-FR" sz="1200" b="0">
                <a:solidFill>
                  <a:schemeClr val="bg1"/>
                </a:solidFill>
                <a:latin typeface="Arial"/>
                <a:ea typeface="Arial"/>
                <a:cs typeface="Arial"/>
                <a:sym typeface="Arial"/>
              </a:rPr>
              <a:t>peuvent être classées en cinq catégories principales qui traitent chacune d'une manière différente</a:t>
            </a:r>
            <a:r>
              <a:rPr lang="fr-FR" sz="1200">
                <a:solidFill>
                  <a:schemeClr val="bg1"/>
                </a:solidFill>
              </a:rPr>
              <a:t> </a:t>
            </a:r>
            <a:r>
              <a:rPr lang="fr-FR" sz="1200" b="0">
                <a:solidFill>
                  <a:schemeClr val="bg1"/>
                </a:solidFill>
                <a:latin typeface="Arial"/>
                <a:ea typeface="Arial"/>
                <a:cs typeface="Arial"/>
                <a:sym typeface="Arial"/>
              </a:rPr>
              <a:t>la façon dont les collectivités locales peuvent exercer leur</a:t>
            </a:r>
            <a:r>
              <a:rPr lang="fr-FR" sz="1200">
                <a:solidFill>
                  <a:schemeClr val="bg1"/>
                </a:solidFill>
              </a:rPr>
              <a:t>s prérogatives </a:t>
            </a:r>
            <a:r>
              <a:rPr lang="fr-FR" sz="1200" b="0">
                <a:solidFill>
                  <a:schemeClr val="bg1"/>
                </a:solidFill>
                <a:latin typeface="Arial"/>
                <a:ea typeface="Arial"/>
                <a:cs typeface="Arial"/>
                <a:sym typeface="Arial"/>
              </a:rPr>
              <a:t>et leur influence.</a:t>
            </a:r>
            <a:endParaRPr lang="fr-FR" sz="1800">
              <a:solidFill>
                <a:schemeClr val="bg1"/>
              </a:solidFill>
            </a:endParaRPr>
          </a:p>
          <a:p>
            <a:pPr marL="0" marR="0" lvl="0" indent="0" algn="l" rtl="0">
              <a:lnSpc>
                <a:spcPct val="120000"/>
              </a:lnSpc>
              <a:spcBef>
                <a:spcPts val="900"/>
              </a:spcBef>
              <a:spcAft>
                <a:spcPts val="0"/>
              </a:spcAft>
              <a:buClr>
                <a:srgbClr val="EBF2D4"/>
              </a:buClr>
              <a:buSzPct val="100000"/>
              <a:buFont typeface="Arial"/>
              <a:buNone/>
            </a:pPr>
            <a:r>
              <a:rPr lang="fr-FR" sz="1200" b="1">
                <a:solidFill>
                  <a:schemeClr val="bg1"/>
                </a:solidFill>
                <a:latin typeface="Arial"/>
                <a:ea typeface="Arial"/>
                <a:cs typeface="Arial"/>
                <a:sym typeface="Arial"/>
              </a:rPr>
              <a:t>Corrélation entre les </a:t>
            </a:r>
            <a:r>
              <a:rPr lang="fr-FR" sz="1200" b="1">
                <a:solidFill>
                  <a:schemeClr val="bg1"/>
                </a:solidFill>
              </a:rPr>
              <a:t>compétences</a:t>
            </a:r>
            <a:r>
              <a:rPr lang="fr-FR" sz="1200" b="1">
                <a:solidFill>
                  <a:schemeClr val="bg1"/>
                </a:solidFill>
                <a:latin typeface="Arial"/>
                <a:ea typeface="Arial"/>
                <a:cs typeface="Arial"/>
                <a:sym typeface="Arial"/>
              </a:rPr>
              <a:t> et les</a:t>
            </a:r>
            <a:r>
              <a:rPr lang="fr-FR" sz="1200" b="1">
                <a:solidFill>
                  <a:schemeClr val="bg1"/>
                </a:solidFill>
              </a:rPr>
              <a:t> obstacles</a:t>
            </a:r>
            <a:endParaRPr lang="fr-FR" sz="1800">
              <a:solidFill>
                <a:schemeClr val="bg1"/>
              </a:solidFill>
            </a:endParaRPr>
          </a:p>
          <a:p>
            <a:pPr marL="0" marR="0" lvl="0" indent="0" algn="l" rtl="0">
              <a:lnSpc>
                <a:spcPct val="120000"/>
              </a:lnSpc>
              <a:spcBef>
                <a:spcPts val="900"/>
              </a:spcBef>
              <a:spcAft>
                <a:spcPts val="0"/>
              </a:spcAft>
              <a:buClr>
                <a:schemeClr val="lt1"/>
              </a:buClr>
              <a:buSzPct val="100000"/>
              <a:buFont typeface="Arial"/>
              <a:buNone/>
            </a:pPr>
            <a:r>
              <a:rPr lang="fr-FR" sz="1200" b="0">
                <a:solidFill>
                  <a:schemeClr val="bg1"/>
                </a:solidFill>
                <a:latin typeface="Arial"/>
                <a:ea typeface="Arial"/>
                <a:cs typeface="Arial"/>
                <a:sym typeface="Arial"/>
              </a:rPr>
              <a:t>En fonction des capacités et des </a:t>
            </a:r>
            <a:r>
              <a:rPr lang="fr-FR" sz="1200">
                <a:solidFill>
                  <a:schemeClr val="bg1"/>
                </a:solidFill>
              </a:rPr>
              <a:t>compétence</a:t>
            </a:r>
            <a:r>
              <a:rPr lang="fr-FR" sz="1200" b="0">
                <a:solidFill>
                  <a:schemeClr val="bg1"/>
                </a:solidFill>
                <a:latin typeface="Arial"/>
                <a:ea typeface="Arial"/>
                <a:cs typeface="Arial"/>
                <a:sym typeface="Arial"/>
              </a:rPr>
              <a:t>s dont elles disposent, les collectivités locales peuvent utiliser différentes approches pour surmonter les obstacles (</a:t>
            </a:r>
            <a:r>
              <a:rPr lang="fr-FR" sz="1200" b="0" u="sng">
                <a:solidFill>
                  <a:schemeClr val="bg1"/>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module 5</a:t>
            </a:r>
            <a:r>
              <a:rPr lang="fr-FR" sz="1200" b="0">
                <a:solidFill>
                  <a:schemeClr val="bg1"/>
                </a:solidFill>
                <a:latin typeface="Arial"/>
                <a:ea typeface="Arial"/>
                <a:cs typeface="Arial"/>
                <a:sym typeface="Arial"/>
              </a:rPr>
              <a:t>) à l'accès à l'énergie en </a:t>
            </a:r>
            <a:r>
              <a:rPr lang="fr-FR" sz="1200">
                <a:solidFill>
                  <a:schemeClr val="bg1"/>
                </a:solidFill>
              </a:rPr>
              <a:t>optimisant les compétences</a:t>
            </a:r>
            <a:r>
              <a:rPr lang="fr-FR" sz="1200" b="0">
                <a:solidFill>
                  <a:schemeClr val="bg1"/>
                </a:solidFill>
                <a:latin typeface="Arial"/>
                <a:ea typeface="Arial"/>
                <a:cs typeface="Arial"/>
                <a:sym typeface="Arial"/>
              </a:rPr>
              <a:t> dont elles disposent par le biais de la collaboration.</a:t>
            </a:r>
            <a:endParaRPr lang="fr-FR" sz="1800">
              <a:solidFill>
                <a:schemeClr val="bg1"/>
              </a:solidFill>
            </a:endParaRPr>
          </a:p>
        </p:txBody>
      </p:sp>
      <p:sp>
        <p:nvSpPr>
          <p:cNvPr id="6" name="Rectangle: Rounded Corners 5">
            <a:extLst>
              <a:ext uri="{FF2B5EF4-FFF2-40B4-BE49-F238E27FC236}">
                <a16:creationId xmlns:a16="http://schemas.microsoft.com/office/drawing/2014/main" id="{7AA585BB-2207-CB19-0EF2-619D820E1D56}"/>
              </a:ext>
            </a:extLst>
          </p:cNvPr>
          <p:cNvSpPr/>
          <p:nvPr/>
        </p:nvSpPr>
        <p:spPr>
          <a:xfrm>
            <a:off x="5703913" y="1825691"/>
            <a:ext cx="1218971"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1200"/>
              </a:lnSpc>
            </a:pPr>
            <a:r>
              <a:rPr lang="fr-FR" sz="1200" b="1">
                <a:solidFill>
                  <a:srgbClr val="99B63C"/>
                </a:solidFill>
                <a:latin typeface="Arial" panose="020B0604020202020204" pitchFamily="34" charset="0"/>
                <a:cs typeface="Arial" panose="020B0604020202020204" pitchFamily="34" charset="0"/>
              </a:rPr>
              <a:t>Définition d’une vision et d’une politique </a:t>
            </a:r>
          </a:p>
        </p:txBody>
      </p:sp>
      <p:sp>
        <p:nvSpPr>
          <p:cNvPr id="8" name="Rectangle: Rounded Corners 7">
            <a:extLst>
              <a:ext uri="{FF2B5EF4-FFF2-40B4-BE49-F238E27FC236}">
                <a16:creationId xmlns:a16="http://schemas.microsoft.com/office/drawing/2014/main" id="{E042DE2B-93E8-88C9-EB6F-C62D4FBDB8B5}"/>
              </a:ext>
            </a:extLst>
          </p:cNvPr>
          <p:cNvSpPr/>
          <p:nvPr/>
        </p:nvSpPr>
        <p:spPr>
          <a:xfrm>
            <a:off x="5703913" y="2670483"/>
            <a:ext cx="1218971"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rgbClr val="99B63C"/>
                </a:solidFill>
                <a:latin typeface="Arial" panose="020B0604020202020204" pitchFamily="34" charset="0"/>
                <a:cs typeface="Arial" panose="020B0604020202020204" pitchFamily="34" charset="0"/>
              </a:rPr>
              <a:t>Possession/</a:t>
            </a:r>
          </a:p>
          <a:p>
            <a:pPr algn="ctr"/>
            <a:r>
              <a:rPr lang="en-GB" sz="1200" b="1">
                <a:solidFill>
                  <a:srgbClr val="99B63C"/>
                </a:solidFill>
                <a:latin typeface="Arial" panose="020B0604020202020204" pitchFamily="34" charset="0"/>
                <a:cs typeface="Arial" panose="020B0604020202020204" pitchFamily="34" charset="0"/>
              </a:rPr>
              <a:t>exploitation</a:t>
            </a:r>
            <a:endParaRPr lang="en-GB" sz="1200" b="1" err="1">
              <a:solidFill>
                <a:srgbClr val="99B63C"/>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259F920-D0AC-980A-4FEB-1182D0B214F1}"/>
              </a:ext>
            </a:extLst>
          </p:cNvPr>
          <p:cNvSpPr/>
          <p:nvPr/>
        </p:nvSpPr>
        <p:spPr>
          <a:xfrm>
            <a:off x="5703913" y="3529099"/>
            <a:ext cx="1218971"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1200"/>
              </a:lnSpc>
            </a:pPr>
            <a:r>
              <a:rPr lang="en-GB" sz="1200" b="1">
                <a:solidFill>
                  <a:srgbClr val="99B63C"/>
                </a:solidFill>
                <a:latin typeface="Arial" panose="020B0604020202020204" pitchFamily="34" charset="0"/>
                <a:cs typeface="Arial" panose="020B0604020202020204" pitchFamily="34" charset="0"/>
              </a:rPr>
              <a:t>Définition de la réglementati-on </a:t>
            </a:r>
          </a:p>
        </p:txBody>
      </p:sp>
      <p:sp>
        <p:nvSpPr>
          <p:cNvPr id="12" name="Rectangle: Rounded Corners 11">
            <a:extLst>
              <a:ext uri="{FF2B5EF4-FFF2-40B4-BE49-F238E27FC236}">
                <a16:creationId xmlns:a16="http://schemas.microsoft.com/office/drawing/2014/main" id="{F8AFF5D3-DF2E-464D-6933-317F372EE0EB}"/>
              </a:ext>
            </a:extLst>
          </p:cNvPr>
          <p:cNvSpPr/>
          <p:nvPr/>
        </p:nvSpPr>
        <p:spPr>
          <a:xfrm>
            <a:off x="5703913" y="4401539"/>
            <a:ext cx="1218971"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1200"/>
              </a:lnSpc>
            </a:pPr>
            <a:r>
              <a:rPr lang="en-GB" sz="1200" b="1">
                <a:solidFill>
                  <a:srgbClr val="99B63C"/>
                </a:solidFill>
                <a:latin typeface="Arial" panose="020B0604020202020204" pitchFamily="34" charset="0"/>
                <a:cs typeface="Arial" panose="020B0604020202020204" pitchFamily="34" charset="0"/>
              </a:rPr>
              <a:t>Application de la réglementati-on</a:t>
            </a:r>
          </a:p>
        </p:txBody>
      </p:sp>
      <p:sp>
        <p:nvSpPr>
          <p:cNvPr id="13" name="Rectangle: Rounded Corners 12">
            <a:extLst>
              <a:ext uri="{FF2B5EF4-FFF2-40B4-BE49-F238E27FC236}">
                <a16:creationId xmlns:a16="http://schemas.microsoft.com/office/drawing/2014/main" id="{C670B048-167E-D75A-6560-D2583CE58F01}"/>
              </a:ext>
            </a:extLst>
          </p:cNvPr>
          <p:cNvSpPr/>
          <p:nvPr/>
        </p:nvSpPr>
        <p:spPr>
          <a:xfrm>
            <a:off x="5703913" y="5246331"/>
            <a:ext cx="1218971"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rgbClr val="99B63C"/>
                </a:solidFill>
                <a:latin typeface="Arial" panose="020B0604020202020204" pitchFamily="34" charset="0"/>
                <a:cs typeface="Arial" panose="020B0604020202020204" pitchFamily="34" charset="0"/>
              </a:rPr>
              <a:t>Contrôle du budget</a:t>
            </a:r>
          </a:p>
        </p:txBody>
      </p:sp>
      <p:grpSp>
        <p:nvGrpSpPr>
          <p:cNvPr id="44" name="Group 43">
            <a:extLst>
              <a:ext uri="{FF2B5EF4-FFF2-40B4-BE49-F238E27FC236}">
                <a16:creationId xmlns:a16="http://schemas.microsoft.com/office/drawing/2014/main" id="{844C2D3B-5B70-4539-8A0A-23C77A243559}"/>
              </a:ext>
            </a:extLst>
          </p:cNvPr>
          <p:cNvGrpSpPr/>
          <p:nvPr/>
        </p:nvGrpSpPr>
        <p:grpSpPr>
          <a:xfrm>
            <a:off x="9573110" y="4214701"/>
            <a:ext cx="146522" cy="280390"/>
            <a:chOff x="5545138" y="625475"/>
            <a:chExt cx="1489075" cy="2849563"/>
          </a:xfrm>
        </p:grpSpPr>
        <p:sp>
          <p:nvSpPr>
            <p:cNvPr id="45" name="Freeform 117">
              <a:extLst>
                <a:ext uri="{FF2B5EF4-FFF2-40B4-BE49-F238E27FC236}">
                  <a16:creationId xmlns:a16="http://schemas.microsoft.com/office/drawing/2014/main" id="{A97C900F-A0AF-46E4-A7A2-F74ACDF629C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EC8AC041-FE75-46FC-B7D1-7711B9803C1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Oval 46">
            <a:hlinkClick r:id="rId5" action="ppaction://hlinksldjump"/>
            <a:extLst>
              <a:ext uri="{FF2B5EF4-FFF2-40B4-BE49-F238E27FC236}">
                <a16:creationId xmlns:a16="http://schemas.microsoft.com/office/drawing/2014/main" id="{ED701AC2-6026-444C-9F50-F1AC0BB1824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8" name="Oval 47">
            <a:hlinkClick r:id="rId6" action="ppaction://hlinksldjump"/>
            <a:extLst>
              <a:ext uri="{FF2B5EF4-FFF2-40B4-BE49-F238E27FC236}">
                <a16:creationId xmlns:a16="http://schemas.microsoft.com/office/drawing/2014/main" id="{3C45E250-DAFF-4822-95EB-7254CC6722B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5" action="ppaction://hlinksldjump"/>
            <a:extLst>
              <a:ext uri="{FF2B5EF4-FFF2-40B4-BE49-F238E27FC236}">
                <a16:creationId xmlns:a16="http://schemas.microsoft.com/office/drawing/2014/main" id="{4F73040C-55AD-415E-A313-15426ABF3CC2}"/>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7" action="ppaction://hlinksldjump"/>
            <a:extLst>
              <a:ext uri="{FF2B5EF4-FFF2-40B4-BE49-F238E27FC236}">
                <a16:creationId xmlns:a16="http://schemas.microsoft.com/office/drawing/2014/main" id="{0D4E11FE-80CC-4274-8A4D-80A13EFB026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8" action="ppaction://hlinksldjump"/>
            <a:extLst>
              <a:ext uri="{FF2B5EF4-FFF2-40B4-BE49-F238E27FC236}">
                <a16:creationId xmlns:a16="http://schemas.microsoft.com/office/drawing/2014/main" id="{4EC4B6B5-3FB6-4EB9-AB43-B0AB6369F14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9" action="ppaction://hlinksldjump"/>
            <a:extLst>
              <a:ext uri="{FF2B5EF4-FFF2-40B4-BE49-F238E27FC236}">
                <a16:creationId xmlns:a16="http://schemas.microsoft.com/office/drawing/2014/main" id="{BA947D88-4DBE-4651-A270-C9A0C50E8FC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4" action="ppaction://hlinksldjump"/>
            <a:extLst>
              <a:ext uri="{FF2B5EF4-FFF2-40B4-BE49-F238E27FC236}">
                <a16:creationId xmlns:a16="http://schemas.microsoft.com/office/drawing/2014/main" id="{7FFF587C-89D4-4DB5-A807-296F0B5294F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0" action="ppaction://hlinksldjump"/>
            <a:extLst>
              <a:ext uri="{FF2B5EF4-FFF2-40B4-BE49-F238E27FC236}">
                <a16:creationId xmlns:a16="http://schemas.microsoft.com/office/drawing/2014/main" id="{EC4F83D3-899A-428C-A0EB-C235A1F2BB0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1" action="ppaction://hlinksldjump"/>
            <a:extLst>
              <a:ext uri="{FF2B5EF4-FFF2-40B4-BE49-F238E27FC236}">
                <a16:creationId xmlns:a16="http://schemas.microsoft.com/office/drawing/2014/main" id="{B2D9DCB9-F3CD-4CE2-9F7C-AE88B2D9614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2" action="ppaction://hlinksldjump"/>
            <a:extLst>
              <a:ext uri="{FF2B5EF4-FFF2-40B4-BE49-F238E27FC236}">
                <a16:creationId xmlns:a16="http://schemas.microsoft.com/office/drawing/2014/main" id="{0DAA997C-E3EB-4CAE-BE77-53305CF5CB2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4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vert="horz" lIns="91440" tIns="45720" rIns="91440" bIns="45720" rtlCol="0" anchor="t">
            <a:noAutofit/>
          </a:bodyPr>
          <a:lstStyle/>
          <a:p>
            <a:pPr>
              <a:lnSpc>
                <a:spcPct val="100000"/>
              </a:lnSpc>
            </a:pPr>
            <a:r>
              <a:rPr lang="fr-FR" sz="1200" b="0">
                <a:solidFill>
                  <a:schemeClr val="bg1"/>
                </a:solidFill>
                <a:latin typeface="Arial"/>
                <a:cs typeface="Arial"/>
              </a:rPr>
              <a:t>Le module 2 met l'accent sur le fait que les expériences concrètes des communautés, des ménages et des individus sont essentielles pour obtenir une vue d’ensemble du contexte de votre collectivité locale. Il explique comment les données qualitatives sur le "vécu" sont utiles et nécessaires pour définir l’AEPE. Ce processus de définition de l’AEPE peut ainsi être perfectionné de manière itérative et utilisé pour comprendre comment les données quantitatives sont liées à ce qui se passe sur le terrain. </a:t>
            </a:r>
          </a:p>
          <a:p>
            <a:pPr>
              <a:lnSpc>
                <a:spcPct val="100000"/>
              </a:lnSpc>
            </a:pPr>
            <a:r>
              <a:rPr lang="fr-FR" sz="1200" b="0">
                <a:solidFill>
                  <a:schemeClr val="bg1"/>
                </a:solidFill>
                <a:latin typeface="Arial"/>
                <a:cs typeface="Arial"/>
              </a:rPr>
              <a:t>L'outil présenté dans ce module vous permet d'identifier et de documenter les témoignages en matière d’AEPE dont le personnel municipal et les autres parties prenantes connaissent le mieux au sein des communautés locales. Il suggère comment ces témoignages représentent des données qualitatives utiles pour les indicateurs obligatoires et non obligatoires du PAEPE.</a:t>
            </a:r>
          </a:p>
        </p:txBody>
      </p:sp>
      <p:sp>
        <p:nvSpPr>
          <p:cNvPr id="6" name="Slide Number Placeholder 5">
            <a:extLst>
              <a:ext uri="{FF2B5EF4-FFF2-40B4-BE49-F238E27FC236}">
                <a16:creationId xmlns:a16="http://schemas.microsoft.com/office/drawing/2014/main" id="{49F38F64-27E5-D847-59E9-F8993B85D228}"/>
              </a:ext>
            </a:extLst>
          </p:cNvPr>
          <p:cNvSpPr>
            <a:spLocks noGrp="1"/>
          </p:cNvSpPr>
          <p:nvPr>
            <p:ph type="sldNum" sz="quarter" idx="12"/>
          </p:nvPr>
        </p:nvSpPr>
        <p:spPr/>
        <p:txBody>
          <a:bodyPr/>
          <a:lstStyle/>
          <a:p>
            <a:fld id="{CE97AC88-B9C7-4AEF-9990-0777AFA0136D}" type="slidenum">
              <a:rPr lang="en-US" smtClean="0"/>
              <a:t>8</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normAutofit/>
          </a:bodyPr>
          <a:lstStyle/>
          <a:p>
            <a:r>
              <a:rPr lang="en-GB" sz="2400" b="0"/>
              <a:t>Aperçu du module 2</a:t>
            </a:r>
            <a:br>
              <a:rPr lang="en-GB"/>
            </a:br>
            <a:r>
              <a:rPr lang="fr-FR"/>
              <a:t>Utiliser les témoignages comme données</a:t>
            </a:r>
            <a:endParaRPr lang="en-GB"/>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prstGeom prst="roundRect">
            <a:avLst>
              <a:gd name="adj" fmla="val 2162"/>
            </a:avLst>
          </a:prstGeom>
          <a:solidFill>
            <a:schemeClr val="bg1">
              <a:lumMod val="95000"/>
            </a:schemeClr>
          </a:solidFill>
        </p:spPr>
        <p:txBody>
          <a:bodyPr>
            <a:normAutofit/>
          </a:bodyPr>
          <a:lstStyle/>
          <a:p>
            <a:r>
              <a:rPr lang="en-GB" sz="1200" err="1">
                <a:solidFill>
                  <a:srgbClr val="008CBE"/>
                </a:solidFill>
              </a:rPr>
              <a:t>Objectifs</a:t>
            </a:r>
            <a:r>
              <a:rPr lang="en-GB" sz="1200">
                <a:solidFill>
                  <a:srgbClr val="008CBE"/>
                </a:solidFill>
              </a:rPr>
              <a:t> du module</a:t>
            </a:r>
          </a:p>
          <a:p>
            <a:pPr marL="285750" indent="-285750">
              <a:buFont typeface="Arial" panose="020B0604020202020204" pitchFamily="34" charset="0"/>
              <a:buChar char="•"/>
            </a:pPr>
            <a:r>
              <a:rPr lang="fr-FR" sz="1200" b="0">
                <a:solidFill>
                  <a:srgbClr val="008CBE"/>
                </a:solidFill>
              </a:rPr>
              <a:t>Réfléchir à quels témoignages sur le vécu de la communauté peuvent être utilisés comme références pour comprendre le contexte de l’AEPE dans votre collectivité locale.</a:t>
            </a:r>
          </a:p>
          <a:p>
            <a:pPr marL="285750" indent="-285750">
              <a:buFont typeface="Arial" panose="020B0604020202020204" pitchFamily="34" charset="0"/>
              <a:buChar char="•"/>
            </a:pPr>
            <a:r>
              <a:rPr lang="fr-FR" sz="1200" b="0">
                <a:solidFill>
                  <a:srgbClr val="008CBE"/>
                </a:solidFill>
              </a:rPr>
              <a:t>Identifier les cas où les témoignages présentent des contextes ou des solutions essentiels à prendre en compte dans les mesures d’AEPE.</a:t>
            </a:r>
          </a:p>
        </p:txBody>
      </p:sp>
      <p:sp>
        <p:nvSpPr>
          <p:cNvPr id="12" name="Oval 11">
            <a:hlinkClick r:id="rId3" action="ppaction://hlinksldjump"/>
            <a:extLst>
              <a:ext uri="{FF2B5EF4-FFF2-40B4-BE49-F238E27FC236}">
                <a16:creationId xmlns:a16="http://schemas.microsoft.com/office/drawing/2014/main" id="{A166C0C3-413E-4382-84DF-A189A193CDD4}"/>
              </a:ext>
            </a:extLst>
          </p:cNvPr>
          <p:cNvSpPr/>
          <p:nvPr/>
        </p:nvSpPr>
        <p:spPr>
          <a:xfrm>
            <a:off x="9384310" y="1981827"/>
            <a:ext cx="128979" cy="12897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13" name="Group 12">
            <a:extLst>
              <a:ext uri="{FF2B5EF4-FFF2-40B4-BE49-F238E27FC236}">
                <a16:creationId xmlns:a16="http://schemas.microsoft.com/office/drawing/2014/main" id="{636A9C96-117A-467C-8057-5E147CF0367C}"/>
              </a:ext>
            </a:extLst>
          </p:cNvPr>
          <p:cNvGrpSpPr/>
          <p:nvPr/>
        </p:nvGrpSpPr>
        <p:grpSpPr>
          <a:xfrm>
            <a:off x="9597323" y="1906121"/>
            <a:ext cx="146522" cy="280390"/>
            <a:chOff x="5545138" y="625475"/>
            <a:chExt cx="1489075" cy="2849563"/>
          </a:xfrm>
        </p:grpSpPr>
        <p:sp>
          <p:nvSpPr>
            <p:cNvPr id="14" name="Freeform 117">
              <a:extLst>
                <a:ext uri="{FF2B5EF4-FFF2-40B4-BE49-F238E27FC236}">
                  <a16:creationId xmlns:a16="http://schemas.microsoft.com/office/drawing/2014/main" id="{C2DF611E-842E-49D8-95C5-DDB1D95A0BD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0">
              <a:extLst>
                <a:ext uri="{FF2B5EF4-FFF2-40B4-BE49-F238E27FC236}">
                  <a16:creationId xmlns:a16="http://schemas.microsoft.com/office/drawing/2014/main" id="{DB1381A4-AC5D-4D20-8873-2453841AB59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0847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xfrm>
            <a:off x="685801" y="1833562"/>
            <a:ext cx="4103556" cy="4348163"/>
          </a:xfrm>
        </p:spPr>
        <p:txBody>
          <a:bodyPr>
            <a:noAutofit/>
          </a:bodyPr>
          <a:lstStyle/>
          <a:p>
            <a:pPr marL="0" lvl="0" indent="0" algn="l" rtl="0">
              <a:lnSpc>
                <a:spcPct val="120000"/>
              </a:lnSpc>
              <a:spcBef>
                <a:spcPts val="0"/>
              </a:spcBef>
              <a:spcAft>
                <a:spcPts val="0"/>
              </a:spcAft>
              <a:buClr>
                <a:schemeClr val="dk1"/>
              </a:buClr>
              <a:buSzPts val="1000"/>
              <a:buNone/>
            </a:pPr>
            <a:r>
              <a:rPr lang="fr-FR" sz="1200" b="0">
                <a:solidFill>
                  <a:schemeClr val="dk1"/>
                </a:solidFill>
              </a:rPr>
              <a:t>Il est important de comprendre les dimensions des compétences dont vous disposez dans votre contexte national et local afin d'identifier les approches appropriées pour traiter la question de l’AEPE: le pouvoir de définir une vision et une politique, le pouvoir de posséder/exploiter des actifs, le pouvoir de définir une réglementation, le pouvoir d'appliquer la réglementation et le pouvoir de contrôler les dépenses budgétaires.</a:t>
            </a:r>
            <a:endParaRPr lang="fr-FR" sz="1100"/>
          </a:p>
          <a:p>
            <a:pPr marL="0" lvl="0" indent="0" algn="l" rtl="0">
              <a:lnSpc>
                <a:spcPct val="120000"/>
              </a:lnSpc>
              <a:spcBef>
                <a:spcPts val="900"/>
              </a:spcBef>
              <a:spcAft>
                <a:spcPts val="0"/>
              </a:spcAft>
              <a:buClr>
                <a:schemeClr val="dk1"/>
              </a:buClr>
              <a:buSzPts val="1000"/>
              <a:buNone/>
            </a:pPr>
            <a:r>
              <a:rPr lang="fr-FR" sz="1200" b="0">
                <a:solidFill>
                  <a:schemeClr val="dk1"/>
                </a:solidFill>
              </a:rPr>
              <a:t>Cet outil vous permettra d’identifier vos compétences - en analysant la complexité parmi:</a:t>
            </a:r>
            <a:endParaRPr lang="fr-FR" sz="1100"/>
          </a:p>
          <a:p>
            <a:pPr marL="152400" marR="0" lvl="0" indent="-152400" algn="l" rtl="0">
              <a:lnSpc>
                <a:spcPct val="120000"/>
              </a:lnSpc>
              <a:spcBef>
                <a:spcPts val="300"/>
              </a:spcBef>
              <a:spcAft>
                <a:spcPts val="0"/>
              </a:spcAft>
              <a:buClr>
                <a:srgbClr val="000000"/>
              </a:buClr>
              <a:buSzPts val="1000"/>
              <a:buFont typeface="Arial"/>
              <a:buChar char="•"/>
            </a:pPr>
            <a:r>
              <a:rPr lang="fr-FR" sz="1200" b="0">
                <a:solidFill>
                  <a:srgbClr val="000000"/>
                </a:solidFill>
              </a:rPr>
              <a:t>Les compétences de </a:t>
            </a:r>
            <a:r>
              <a:rPr lang="fr-FR" sz="1200">
                <a:solidFill>
                  <a:srgbClr val="000000"/>
                </a:solidFill>
              </a:rPr>
              <a:t>mobilisation </a:t>
            </a:r>
            <a:r>
              <a:rPr lang="fr-FR" sz="1200" b="0">
                <a:solidFill>
                  <a:srgbClr val="000000"/>
                </a:solidFill>
              </a:rPr>
              <a:t>(implication et collaboration avec les parties prenantes)</a:t>
            </a:r>
            <a:endParaRPr lang="fr-FR" sz="1100"/>
          </a:p>
          <a:p>
            <a:pPr marL="152400" marR="0" lvl="0" indent="-152400" algn="l" rtl="0">
              <a:lnSpc>
                <a:spcPct val="120000"/>
              </a:lnSpc>
              <a:spcBef>
                <a:spcPts val="900"/>
              </a:spcBef>
              <a:spcAft>
                <a:spcPts val="0"/>
              </a:spcAft>
              <a:buClr>
                <a:srgbClr val="000000"/>
              </a:buClr>
              <a:buSzPts val="1000"/>
              <a:buFont typeface="Arial"/>
              <a:buChar char="•"/>
            </a:pPr>
            <a:r>
              <a:rPr lang="fr-FR" sz="1200" b="0">
                <a:solidFill>
                  <a:srgbClr val="000000"/>
                </a:solidFill>
              </a:rPr>
              <a:t>Les compétences de </a:t>
            </a:r>
            <a:r>
              <a:rPr lang="fr-FR" sz="1200">
                <a:solidFill>
                  <a:srgbClr val="000000"/>
                </a:solidFill>
              </a:rPr>
              <a:t>plaidoyer </a:t>
            </a:r>
            <a:r>
              <a:rPr lang="fr-FR" sz="1200" b="0">
                <a:solidFill>
                  <a:srgbClr val="000000"/>
                </a:solidFill>
              </a:rPr>
              <a:t>(auprès des gouvernements nationaux et d'autres organismes régionaux/mondiaux)</a:t>
            </a:r>
            <a:endParaRPr lang="fr-FR" sz="1100"/>
          </a:p>
          <a:p>
            <a:pPr marL="152400" marR="0" lvl="0" indent="-152400" algn="l" rtl="0">
              <a:lnSpc>
                <a:spcPct val="120000"/>
              </a:lnSpc>
              <a:spcBef>
                <a:spcPts val="900"/>
              </a:spcBef>
              <a:spcAft>
                <a:spcPts val="0"/>
              </a:spcAft>
              <a:buClr>
                <a:srgbClr val="000000"/>
              </a:buClr>
              <a:buSzPts val="1000"/>
              <a:buFont typeface="Arial"/>
              <a:buChar char="•"/>
            </a:pPr>
            <a:r>
              <a:rPr lang="fr-FR" sz="1200" b="0">
                <a:solidFill>
                  <a:srgbClr val="000000"/>
                </a:solidFill>
              </a:rPr>
              <a:t>Les compétences </a:t>
            </a:r>
            <a:r>
              <a:rPr lang="fr-FR" sz="1200">
                <a:solidFill>
                  <a:srgbClr val="000000"/>
                </a:solidFill>
              </a:rPr>
              <a:t>directes </a:t>
            </a:r>
            <a:r>
              <a:rPr lang="fr-FR" sz="1200" b="0">
                <a:solidFill>
                  <a:srgbClr val="000000"/>
                </a:solidFill>
              </a:rPr>
              <a:t>(gestion de la collectivité locale)</a:t>
            </a:r>
            <a:endParaRPr lang="fr-FR" sz="1200"/>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solidFill>
                  <a:srgbClr val="99B63C"/>
                </a:solidFill>
              </a:rPr>
              <a:t>Identifier ses compétences</a:t>
            </a:r>
            <a:endParaRPr lang="en-GB" b="0">
              <a:solidFill>
                <a:srgbClr val="99B63C"/>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lnSpcReduction="10000"/>
          </a:bodyPr>
          <a:lstStyle/>
          <a:p>
            <a:pPr marL="0" lvl="0" indent="0" algn="l" rtl="0">
              <a:lnSpc>
                <a:spcPct val="90000"/>
              </a:lnSpc>
              <a:spcBef>
                <a:spcPts val="0"/>
              </a:spcBef>
              <a:spcAft>
                <a:spcPts val="0"/>
              </a:spcAft>
              <a:buClr>
                <a:schemeClr val="accent4"/>
              </a:buClr>
              <a:buSzPts val="1000"/>
              <a:buNone/>
            </a:pPr>
            <a:r>
              <a:rPr lang="fr-FR" sz="1200">
                <a:solidFill>
                  <a:srgbClr val="99B63C"/>
                </a:solidFill>
              </a:rPr>
              <a:t>Quand utiliser cet outil?</a:t>
            </a:r>
            <a:endParaRPr lang="fr-FR" sz="1100">
              <a:solidFill>
                <a:srgbClr val="99B63C"/>
              </a:solidFill>
            </a:endParaRPr>
          </a:p>
          <a:p>
            <a:pPr marL="0" marR="0" lvl="0" indent="0" algn="l" rtl="0">
              <a:lnSpc>
                <a:spcPct val="120000"/>
              </a:lnSpc>
              <a:spcBef>
                <a:spcPts val="900"/>
              </a:spcBef>
              <a:spcAft>
                <a:spcPts val="0"/>
              </a:spcAft>
              <a:buClr>
                <a:srgbClr val="000000"/>
              </a:buClr>
              <a:buSzPts val="1000"/>
              <a:buFont typeface="Arial"/>
              <a:buNone/>
            </a:pPr>
            <a:r>
              <a:rPr lang="fr-FR" sz="1200" b="0" i="0" u="none" strike="noStrike" cap="none">
                <a:solidFill>
                  <a:srgbClr val="000000"/>
                </a:solidFill>
                <a:latin typeface="Arial"/>
                <a:ea typeface="Arial"/>
                <a:cs typeface="Arial"/>
                <a:sym typeface="Arial"/>
              </a:rPr>
              <a:t>Cet outil est particulièrement utile lorsqu'on a une compréhension de base de ce qu'est l'</a:t>
            </a:r>
            <a:r>
              <a:rPr lang="fr-FR" sz="1200" b="0">
                <a:solidFill>
                  <a:srgbClr val="000000"/>
                </a:solidFill>
              </a:rPr>
              <a:t>AEPE</a:t>
            </a:r>
            <a:r>
              <a:rPr lang="fr-FR" sz="1200" b="0" i="0" u="none" strike="noStrike" cap="none">
                <a:solidFill>
                  <a:srgbClr val="000000"/>
                </a:solidFill>
                <a:latin typeface="Arial"/>
                <a:ea typeface="Arial"/>
                <a:cs typeface="Arial"/>
                <a:sym typeface="Arial"/>
              </a:rPr>
              <a:t> </a:t>
            </a:r>
            <a:r>
              <a:rPr lang="fr-FR" sz="1200" b="0">
                <a:solidFill>
                  <a:srgbClr val="000000"/>
                </a:solidFill>
              </a:rPr>
              <a:t>dans votre contexte (modules 1 à 5).</a:t>
            </a:r>
            <a:endParaRPr lang="fr-FR" sz="1100"/>
          </a:p>
          <a:p>
            <a:pPr marL="0" lvl="0" indent="0" algn="l" rtl="0">
              <a:lnSpc>
                <a:spcPct val="90000"/>
              </a:lnSpc>
              <a:spcBef>
                <a:spcPts val="900"/>
              </a:spcBef>
              <a:spcAft>
                <a:spcPts val="0"/>
              </a:spcAft>
              <a:buClr>
                <a:schemeClr val="accent4"/>
              </a:buClr>
              <a:buSzPts val="1000"/>
              <a:buNone/>
            </a:pPr>
            <a:r>
              <a:rPr lang="fr-FR" sz="1200">
                <a:solidFill>
                  <a:srgbClr val="99B63C"/>
                </a:solidFill>
              </a:rPr>
              <a:t>Qui doit participer à la conversation?</a:t>
            </a:r>
            <a:endParaRPr lang="fr-FR" sz="1100">
              <a:solidFill>
                <a:srgbClr val="99B63C"/>
              </a:solidFill>
            </a:endParaRPr>
          </a:p>
          <a:p>
            <a:pPr marL="0" marR="0" lvl="0" indent="0" algn="l" rtl="0">
              <a:lnSpc>
                <a:spcPct val="120000"/>
              </a:lnSpc>
              <a:spcBef>
                <a:spcPts val="900"/>
              </a:spcBef>
              <a:spcAft>
                <a:spcPts val="0"/>
              </a:spcAft>
              <a:buClr>
                <a:srgbClr val="000000"/>
              </a:buClr>
              <a:buSzPts val="1000"/>
              <a:buFont typeface="Arial"/>
              <a:buNone/>
            </a:pPr>
            <a:r>
              <a:rPr lang="fr-FR" sz="1200" b="0" i="0" u="none" strike="noStrike" cap="none">
                <a:solidFill>
                  <a:srgbClr val="000000"/>
                </a:solidFill>
                <a:latin typeface="Arial"/>
                <a:ea typeface="Arial"/>
                <a:cs typeface="Arial"/>
                <a:sym typeface="Arial"/>
              </a:rPr>
              <a:t>Le personnel des collectivités locales qui a une vue d'ensemble des conclusions des modules 1 à 5, et tout autre membre du personnel municipal qui travaille </a:t>
            </a:r>
            <a:r>
              <a:rPr lang="fr-FR" sz="1200" b="0">
                <a:solidFill>
                  <a:srgbClr val="000000"/>
                </a:solidFill>
              </a:rPr>
              <a:t>sur l’AEPE.</a:t>
            </a:r>
            <a:endParaRPr lang="fr-FR" sz="1200" b="0" i="0" u="none" strike="noStrike" cap="none">
              <a:solidFill>
                <a:srgbClr val="000000"/>
              </a:solidFill>
              <a:latin typeface="Arial"/>
              <a:ea typeface="Arial"/>
              <a:cs typeface="Arial"/>
              <a:sym typeface="Arial"/>
            </a:endParaRPr>
          </a:p>
          <a:p>
            <a:pPr marL="0" lvl="0" indent="0" algn="l" rtl="0">
              <a:lnSpc>
                <a:spcPct val="90000"/>
              </a:lnSpc>
              <a:spcBef>
                <a:spcPts val="900"/>
              </a:spcBef>
              <a:spcAft>
                <a:spcPts val="0"/>
              </a:spcAft>
              <a:buClr>
                <a:schemeClr val="accent4"/>
              </a:buClr>
              <a:buSzPts val="1000"/>
              <a:buNone/>
            </a:pPr>
            <a:r>
              <a:rPr lang="fr-FR" sz="1200">
                <a:solidFill>
                  <a:srgbClr val="99B63C"/>
                </a:solidFill>
              </a:rPr>
              <a:t>Proposition de mise en place et de logistique</a:t>
            </a:r>
            <a:endParaRPr lang="fr-FR" sz="1100">
              <a:solidFill>
                <a:srgbClr val="99B63C"/>
              </a:solidFill>
            </a:endParaRPr>
          </a:p>
          <a:p>
            <a:pPr marL="241300" marR="0" lvl="0" indent="-241300" algn="l" rtl="0">
              <a:lnSpc>
                <a:spcPct val="120000"/>
              </a:lnSpc>
              <a:spcBef>
                <a:spcPts val="900"/>
              </a:spcBef>
              <a:spcAft>
                <a:spcPts val="0"/>
              </a:spcAft>
              <a:buClr>
                <a:srgbClr val="000000"/>
              </a:buClr>
              <a:buSzPts val="1000"/>
              <a:buFont typeface="Arial"/>
              <a:buChar char="•"/>
            </a:pPr>
            <a:r>
              <a:rPr lang="fr-FR" sz="1200" b="0">
                <a:solidFill>
                  <a:srgbClr val="000000"/>
                </a:solidFill>
              </a:rPr>
              <a:t>Imprimez la grille des compétences sur une grande affiche pour identifier les compétences de votre ville pour chaque dimension.</a:t>
            </a:r>
            <a:endParaRPr lang="fr-FR" sz="1100"/>
          </a:p>
          <a:p>
            <a:pPr marL="241300" lvl="0" indent="-241300" algn="l" rtl="0">
              <a:lnSpc>
                <a:spcPct val="120000"/>
              </a:lnSpc>
              <a:spcBef>
                <a:spcPts val="900"/>
              </a:spcBef>
              <a:spcAft>
                <a:spcPts val="0"/>
              </a:spcAft>
              <a:buClr>
                <a:srgbClr val="000000"/>
              </a:buClr>
              <a:buSzPts val="1000"/>
              <a:buFont typeface="Arial"/>
              <a:buChar char="•"/>
            </a:pPr>
            <a:r>
              <a:rPr lang="fr-FR" sz="1200" b="0">
                <a:solidFill>
                  <a:srgbClr val="000000"/>
                </a:solidFill>
              </a:rPr>
              <a:t>Vous pouvez utiliser trois couleurs différentes de notes autocollantes pour indiquer le degré de compétence pour chaque type de compétence incluant la mobilisation, le plaidoyer ou les compétences directes.</a:t>
            </a:r>
            <a:endParaRPr lang="fr-FR" sz="110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a:solidFill>
                  <a:srgbClr val="99B63C"/>
                </a:solidFill>
              </a:rPr>
              <a:t>Module 6 - Optimiser les compétences disponibles localement</a:t>
            </a:r>
          </a:p>
        </p:txBody>
      </p:sp>
      <p:sp>
        <p:nvSpPr>
          <p:cNvPr id="4" name="Slide Number Placeholder 3">
            <a:extLst>
              <a:ext uri="{FF2B5EF4-FFF2-40B4-BE49-F238E27FC236}">
                <a16:creationId xmlns:a16="http://schemas.microsoft.com/office/drawing/2014/main" id="{9CF0B17C-C73C-41AD-F729-2F56753B11A6}"/>
              </a:ext>
            </a:extLst>
          </p:cNvPr>
          <p:cNvSpPr>
            <a:spLocks noGrp="1"/>
          </p:cNvSpPr>
          <p:nvPr>
            <p:ph type="sldNum" sz="quarter" idx="12"/>
          </p:nvPr>
        </p:nvSpPr>
        <p:spPr/>
        <p:txBody>
          <a:bodyPr/>
          <a:lstStyle/>
          <a:p>
            <a:fld id="{CE97AC88-B9C7-4AEF-9990-0777AFA0136D}" type="slidenum">
              <a:rPr lang="en-US" smtClean="0"/>
              <a:t>80</a:t>
            </a:fld>
            <a:endParaRPr lang="en-US"/>
          </a:p>
        </p:txBody>
      </p:sp>
      <p:sp>
        <p:nvSpPr>
          <p:cNvPr id="28" name="Oval 27">
            <a:hlinkClick r:id="rId3" action="ppaction://hlinksldjump"/>
            <a:extLst>
              <a:ext uri="{FF2B5EF4-FFF2-40B4-BE49-F238E27FC236}">
                <a16:creationId xmlns:a16="http://schemas.microsoft.com/office/drawing/2014/main" id="{87F86DDF-2BD9-485F-8E73-AEB9AD4A990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4" action="ppaction://hlinksldjump"/>
            <a:extLst>
              <a:ext uri="{FF2B5EF4-FFF2-40B4-BE49-F238E27FC236}">
                <a16:creationId xmlns:a16="http://schemas.microsoft.com/office/drawing/2014/main" id="{2C0591EB-E527-4ACC-9823-CD6D08B175E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5AE1B66C-3C7F-4F3E-B903-A205842C4B49}"/>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B100E494-9AA9-4E1C-A5E2-D2FFA73A606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6FCB8BEA-E420-4628-95F2-0FD5ED0A483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0503699D-2834-4D39-99A8-ED230F8F2F3F}"/>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2E3E317C-FC3E-4BCA-86D0-7044FB6DB88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187101A9-489B-4C01-9168-4405FF63E0CB}"/>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00B09454-4CFF-4594-952F-2FE652E8A335}"/>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0EE3FD81-7378-4A63-B524-AD662814741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6AF742E3-CF4D-47BC-9C54-E731D9D8449A}"/>
              </a:ext>
            </a:extLst>
          </p:cNvPr>
          <p:cNvGrpSpPr/>
          <p:nvPr/>
        </p:nvGrpSpPr>
        <p:grpSpPr>
          <a:xfrm>
            <a:off x="9573110" y="4214701"/>
            <a:ext cx="146522" cy="280390"/>
            <a:chOff x="5545138" y="625475"/>
            <a:chExt cx="1489075" cy="2849563"/>
          </a:xfrm>
        </p:grpSpPr>
        <p:sp>
          <p:nvSpPr>
            <p:cNvPr id="39" name="Freeform 117">
              <a:extLst>
                <a:ext uri="{FF2B5EF4-FFF2-40B4-BE49-F238E27FC236}">
                  <a16:creationId xmlns:a16="http://schemas.microsoft.com/office/drawing/2014/main" id="{E4CED623-122B-4683-AADF-B8737890774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41E2EBE6-8404-477C-AA30-094A34486D6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33149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B70244E-7CA0-9EE9-41CF-17421BB8563D}"/>
              </a:ext>
            </a:extLst>
          </p:cNvPr>
          <p:cNvPicPr>
            <a:picLocks noChangeAspect="1"/>
          </p:cNvPicPr>
          <p:nvPr/>
        </p:nvPicPr>
        <p:blipFill>
          <a:blip r:embed="rId3">
            <a:alphaModFix amt="40000"/>
          </a:blip>
          <a:stretch>
            <a:fillRect/>
          </a:stretch>
        </p:blipFill>
        <p:spPr>
          <a:xfrm>
            <a:off x="4540200" y="2932200"/>
            <a:ext cx="4680000" cy="3240000"/>
          </a:xfrm>
          <a:prstGeom prst="rect">
            <a:avLst/>
          </a:prstGeom>
          <a:ln>
            <a:solidFill>
              <a:schemeClr val="accent4">
                <a:lumMod val="20000"/>
                <a:lumOff val="80000"/>
              </a:schemeClr>
            </a:solidFill>
          </a:ln>
        </p:spPr>
      </p:pic>
      <p:pic>
        <p:nvPicPr>
          <p:cNvPr id="7" name="Picture 6">
            <a:extLst>
              <a:ext uri="{FF2B5EF4-FFF2-40B4-BE49-F238E27FC236}">
                <a16:creationId xmlns:a16="http://schemas.microsoft.com/office/drawing/2014/main" id="{DBB9F766-8D34-FB96-D5A0-A3619C49BA54}"/>
              </a:ext>
            </a:extLst>
          </p:cNvPr>
          <p:cNvPicPr>
            <a:picLocks noChangeAspect="1"/>
          </p:cNvPicPr>
          <p:nvPr/>
        </p:nvPicPr>
        <p:blipFill>
          <a:blip r:embed="rId4">
            <a:alphaModFix amt="70000"/>
          </a:blip>
          <a:stretch>
            <a:fillRect/>
          </a:stretch>
        </p:blipFill>
        <p:spPr>
          <a:xfrm>
            <a:off x="681038" y="1686274"/>
            <a:ext cx="4680000" cy="3240000"/>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fr-FR">
                <a:solidFill>
                  <a:srgbClr val="99B63C"/>
                </a:solidFill>
              </a:rPr>
              <a:t>Outil et guide de facilitation</a:t>
            </a:r>
            <a:br>
              <a:rPr lang="en-GB">
                <a:solidFill>
                  <a:srgbClr val="99B63C"/>
                </a:solidFill>
              </a:rPr>
            </a:br>
            <a:r>
              <a:rPr lang="fr-FR" sz="2000" b="0">
                <a:solidFill>
                  <a:srgbClr val="99B63C"/>
                </a:solidFill>
              </a:rPr>
              <a:t>Identification des actifs et du champ d'application de l’AEPE</a:t>
            </a:r>
            <a:endParaRPr lang="en-GB" b="0">
              <a:solidFill>
                <a:srgbClr val="99B63C"/>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fr-FR">
                <a:solidFill>
                  <a:srgbClr val="99B63C"/>
                </a:solidFill>
              </a:rPr>
              <a:t>Module 6 - Optimiser les compétences disponibles localement</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81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5209301" y="2710329"/>
            <a:ext cx="2933293" cy="990600"/>
          </a:xfrm>
          <a:custGeom>
            <a:avLst/>
            <a:gdLst>
              <a:gd name="connsiteX0" fmla="*/ 0 w 2933293"/>
              <a:gd name="connsiteY0" fmla="*/ 495300 h 990600"/>
              <a:gd name="connsiteX1" fmla="*/ 1466647 w 2933293"/>
              <a:gd name="connsiteY1" fmla="*/ 0 h 990600"/>
              <a:gd name="connsiteX2" fmla="*/ 2973362 w 2933293"/>
              <a:gd name="connsiteY2" fmla="*/ -13532 h 990600"/>
              <a:gd name="connsiteX3" fmla="*/ 2933293 w 2933293"/>
              <a:gd name="connsiteY3" fmla="*/ 495300 h 990600"/>
              <a:gd name="connsiteX4" fmla="*/ 1466646 w 2933293"/>
              <a:gd name="connsiteY4" fmla="*/ 990600 h 990600"/>
              <a:gd name="connsiteX5" fmla="*/ -1 w 2933293"/>
              <a:gd name="connsiteY5" fmla="*/ 495300 h 990600"/>
              <a:gd name="connsiteX6" fmla="*/ 0 w 2933293"/>
              <a:gd name="connsiteY6"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990600" fill="none" extrusionOk="0">
                <a:moveTo>
                  <a:pt x="0" y="495300"/>
                </a:moveTo>
                <a:cubicBezTo>
                  <a:pt x="29971" y="160393"/>
                  <a:pt x="658139" y="-8209"/>
                  <a:pt x="1466647" y="0"/>
                </a:cubicBezTo>
                <a:cubicBezTo>
                  <a:pt x="1650922" y="49679"/>
                  <a:pt x="2380361" y="-19064"/>
                  <a:pt x="2973362" y="-13532"/>
                </a:cubicBezTo>
                <a:cubicBezTo>
                  <a:pt x="2959509" y="163731"/>
                  <a:pt x="2933350" y="357206"/>
                  <a:pt x="2933293" y="495300"/>
                </a:cubicBezTo>
                <a:cubicBezTo>
                  <a:pt x="2857691" y="759325"/>
                  <a:pt x="2227525" y="1022028"/>
                  <a:pt x="1466646" y="990600"/>
                </a:cubicBezTo>
                <a:cubicBezTo>
                  <a:pt x="662054" y="1022211"/>
                  <a:pt x="8788" y="805388"/>
                  <a:pt x="-1" y="495300"/>
                </a:cubicBezTo>
                <a:lnTo>
                  <a:pt x="0" y="495300"/>
                </a:lnTo>
                <a:close/>
              </a:path>
              <a:path w="2933293" h="990600" stroke="0" extrusionOk="0">
                <a:moveTo>
                  <a:pt x="0" y="495300"/>
                </a:moveTo>
                <a:cubicBezTo>
                  <a:pt x="-25309" y="199083"/>
                  <a:pt x="673658" y="70951"/>
                  <a:pt x="1466647" y="0"/>
                </a:cubicBezTo>
                <a:cubicBezTo>
                  <a:pt x="1998880" y="-61801"/>
                  <a:pt x="2344614" y="-124375"/>
                  <a:pt x="2973362" y="-13532"/>
                </a:cubicBezTo>
                <a:cubicBezTo>
                  <a:pt x="2954133" y="160010"/>
                  <a:pt x="2933970" y="323666"/>
                  <a:pt x="2933293" y="495300"/>
                </a:cubicBezTo>
                <a:cubicBezTo>
                  <a:pt x="3035755" y="772853"/>
                  <a:pt x="2216253" y="1101262"/>
                  <a:pt x="1466646" y="990600"/>
                </a:cubicBezTo>
                <a:cubicBezTo>
                  <a:pt x="628578" y="1014179"/>
                  <a:pt x="25761" y="760382"/>
                  <a:pt x="-1" y="495300"/>
                </a:cubicBezTo>
                <a:lnTo>
                  <a:pt x="0" y="495300"/>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7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Entourez les actifs de l’AEPE sur lesquels l'équipe souhaite se concentrer.</a:t>
            </a: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0" y="4907387"/>
            <a:ext cx="2660488" cy="1556761"/>
          </a:xfrm>
          <a:custGeom>
            <a:avLst/>
            <a:gdLst>
              <a:gd name="connsiteX0" fmla="*/ 0 w 2660488"/>
              <a:gd name="connsiteY0" fmla="*/ 778381 h 1556761"/>
              <a:gd name="connsiteX1" fmla="*/ 1330244 w 2660488"/>
              <a:gd name="connsiteY1" fmla="*/ 0 h 1556761"/>
              <a:gd name="connsiteX2" fmla="*/ 2641013 w 2660488"/>
              <a:gd name="connsiteY2" fmla="*/ 11395 h 1556761"/>
              <a:gd name="connsiteX3" fmla="*/ 2660488 w 2660488"/>
              <a:gd name="connsiteY3" fmla="*/ 778381 h 1556761"/>
              <a:gd name="connsiteX4" fmla="*/ 1330244 w 2660488"/>
              <a:gd name="connsiteY4" fmla="*/ 1556762 h 1556761"/>
              <a:gd name="connsiteX5" fmla="*/ 0 w 2660488"/>
              <a:gd name="connsiteY5"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488" h="1556761" fill="none" extrusionOk="0">
                <a:moveTo>
                  <a:pt x="0" y="778381"/>
                </a:moveTo>
                <a:cubicBezTo>
                  <a:pt x="59021" y="227659"/>
                  <a:pt x="616373" y="-113927"/>
                  <a:pt x="1330244" y="0"/>
                </a:cubicBezTo>
                <a:cubicBezTo>
                  <a:pt x="1617366" y="39119"/>
                  <a:pt x="2452706" y="98888"/>
                  <a:pt x="2641013" y="11395"/>
                </a:cubicBezTo>
                <a:cubicBezTo>
                  <a:pt x="2691589" y="289425"/>
                  <a:pt x="2660546" y="554748"/>
                  <a:pt x="2660488" y="778381"/>
                </a:cubicBezTo>
                <a:cubicBezTo>
                  <a:pt x="2592770" y="1199740"/>
                  <a:pt x="2025488" y="1581986"/>
                  <a:pt x="1330244" y="1556762"/>
                </a:cubicBezTo>
                <a:cubicBezTo>
                  <a:pt x="605533" y="1614923"/>
                  <a:pt x="14877" y="1270120"/>
                  <a:pt x="0" y="778381"/>
                </a:cubicBezTo>
                <a:close/>
              </a:path>
              <a:path w="2660488" h="1556761" stroke="0" extrusionOk="0">
                <a:moveTo>
                  <a:pt x="0" y="778381"/>
                </a:moveTo>
                <a:cubicBezTo>
                  <a:pt x="-66991" y="288488"/>
                  <a:pt x="598298" y="11371"/>
                  <a:pt x="1330244" y="0"/>
                </a:cubicBezTo>
                <a:cubicBezTo>
                  <a:pt x="1956733" y="5256"/>
                  <a:pt x="2080222" y="-17007"/>
                  <a:pt x="2641013" y="11395"/>
                </a:cubicBezTo>
                <a:cubicBezTo>
                  <a:pt x="2660383" y="270411"/>
                  <a:pt x="2672525" y="486725"/>
                  <a:pt x="2660488" y="778381"/>
                </a:cubicBezTo>
                <a:cubicBezTo>
                  <a:pt x="2749804" y="1211761"/>
                  <a:pt x="2053248" y="1578142"/>
                  <a:pt x="1330244" y="1556762"/>
                </a:cubicBezTo>
                <a:cubicBezTo>
                  <a:pt x="547770" y="1596929"/>
                  <a:pt x="31401" y="1197951"/>
                  <a:pt x="0" y="778381"/>
                </a:cubicBez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ysClr val="windowText" lastClr="000000"/>
                </a:solidFill>
                <a:effectLst/>
                <a:uLnTx/>
                <a:uFillTx/>
                <a:latin typeface="Arial"/>
                <a:cs typeface="Arial"/>
              </a:rPr>
              <a:t>Utiliser des notes autocollantes, </a:t>
            </a:r>
            <a:br>
              <a:rPr kumimoji="0" lang="fr-FR" sz="1200" b="0" i="0" u="none" strike="noStrike" kern="1200" cap="none" spc="0" normalizeH="0" baseline="0" noProof="0">
                <a:ln>
                  <a:noFill/>
                </a:ln>
                <a:solidFill>
                  <a:sysClr val="windowText" lastClr="000000"/>
                </a:solidFill>
                <a:effectLst/>
                <a:uLnTx/>
                <a:uFillTx/>
                <a:latin typeface="Arial"/>
                <a:cs typeface="Arial"/>
              </a:rPr>
            </a:br>
            <a:r>
              <a:rPr kumimoji="0" lang="fr-FR" sz="1200" b="0" i="0" u="none" strike="noStrike" kern="1200" cap="none" spc="0" normalizeH="0" baseline="0" noProof="0">
                <a:ln>
                  <a:noFill/>
                </a:ln>
                <a:solidFill>
                  <a:sysClr val="windowText" lastClr="000000"/>
                </a:solidFill>
                <a:effectLst/>
                <a:uLnTx/>
                <a:uFillTx/>
                <a:latin typeface="Arial"/>
                <a:cs typeface="Arial"/>
              </a:rPr>
              <a:t>Notez les principaux acteurs influents pour ces actifs.</a:t>
            </a:r>
          </a:p>
        </p:txBody>
      </p:sp>
      <p:sp>
        <p:nvSpPr>
          <p:cNvPr id="4" name="Wave 3">
            <a:extLst>
              <a:ext uri="{FF2B5EF4-FFF2-40B4-BE49-F238E27FC236}">
                <a16:creationId xmlns:a16="http://schemas.microsoft.com/office/drawing/2014/main" id="{48D0EE33-9E30-E208-5F4F-78354456901B}"/>
              </a:ext>
            </a:extLst>
          </p:cNvPr>
          <p:cNvSpPr/>
          <p:nvPr/>
        </p:nvSpPr>
        <p:spPr>
          <a:xfrm flipH="1">
            <a:off x="913660" y="4951307"/>
            <a:ext cx="3462429"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3462429"/>
                      <a:gd name="connsiteY0" fmla="*/ 16856 h 970436"/>
                      <a:gd name="connsiteX1" fmla="*/ 3462429 w 3462429"/>
                      <a:gd name="connsiteY1" fmla="*/ 16856 h 970436"/>
                      <a:gd name="connsiteX2" fmla="*/ 3462429 w 3462429"/>
                      <a:gd name="connsiteY2" fmla="*/ 953580 h 970436"/>
                      <a:gd name="connsiteX3" fmla="*/ 0 w 3462429"/>
                      <a:gd name="connsiteY3" fmla="*/ 953580 h 970436"/>
                      <a:gd name="connsiteX4" fmla="*/ 0 w 3462429"/>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429" h="970436" fill="none" extrusionOk="0">
                        <a:moveTo>
                          <a:pt x="0" y="16856"/>
                        </a:moveTo>
                        <a:cubicBezTo>
                          <a:pt x="1004399" y="86496"/>
                          <a:pt x="2388930" y="46546"/>
                          <a:pt x="3462429" y="16856"/>
                        </a:cubicBezTo>
                        <a:cubicBezTo>
                          <a:pt x="3476648" y="230632"/>
                          <a:pt x="3451202" y="582371"/>
                          <a:pt x="3462429" y="953580"/>
                        </a:cubicBezTo>
                        <a:cubicBezTo>
                          <a:pt x="2329686" y="1040642"/>
                          <a:pt x="1046336" y="728543"/>
                          <a:pt x="0" y="953580"/>
                        </a:cubicBezTo>
                        <a:cubicBezTo>
                          <a:pt x="25901" y="530080"/>
                          <a:pt x="16885" y="390362"/>
                          <a:pt x="0" y="16856"/>
                        </a:cubicBezTo>
                        <a:close/>
                      </a:path>
                      <a:path w="3462429" h="970436" stroke="0" extrusionOk="0">
                        <a:moveTo>
                          <a:pt x="0" y="16856"/>
                        </a:moveTo>
                        <a:cubicBezTo>
                          <a:pt x="1053618" y="-129375"/>
                          <a:pt x="2344781" y="225197"/>
                          <a:pt x="3462429" y="16856"/>
                        </a:cubicBezTo>
                        <a:cubicBezTo>
                          <a:pt x="3383762" y="384006"/>
                          <a:pt x="3391918" y="823310"/>
                          <a:pt x="3462429" y="953580"/>
                        </a:cubicBezTo>
                        <a:cubicBezTo>
                          <a:pt x="2376238" y="1045454"/>
                          <a:pt x="1190876" y="787554"/>
                          <a:pt x="0" y="953580"/>
                        </a:cubicBezTo>
                        <a:cubicBezTo>
                          <a:pt x="-27581" y="640941"/>
                          <a:pt x="32066" y="240601"/>
                          <a:pt x="0" y="1685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Utilisez des notes autocollantes ou des stylos de couleurs différentes pour indiquer si les capacités d’influence s’exercent sur l’organisation, la promotion ou le contrôle direct.</a:t>
            </a:r>
          </a:p>
        </p:txBody>
      </p:sp>
      <p:sp>
        <p:nvSpPr>
          <p:cNvPr id="6" name="Wave 5">
            <a:extLst>
              <a:ext uri="{FF2B5EF4-FFF2-40B4-BE49-F238E27FC236}">
                <a16:creationId xmlns:a16="http://schemas.microsoft.com/office/drawing/2014/main" id="{BA46A9D3-3F57-B5E2-29D4-7AAE7543397E}"/>
              </a:ext>
            </a:extLst>
          </p:cNvPr>
          <p:cNvSpPr/>
          <p:nvPr/>
        </p:nvSpPr>
        <p:spPr>
          <a:xfrm flipH="1">
            <a:off x="6265958" y="1471163"/>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Arial" panose="020B0604020202020204" pitchFamily="34" charset="0"/>
                <a:cs typeface="Arial" panose="020B0604020202020204" pitchFamily="34" charset="0"/>
              </a:rPr>
              <a:t>Notes de l'animateur</a:t>
            </a:r>
          </a:p>
          <a:p>
            <a:r>
              <a:rPr lang="fr-FR" sz="1200">
                <a:solidFill>
                  <a:sysClr val="windowText" lastClr="000000"/>
                </a:solidFill>
                <a:latin typeface="Arial" panose="020B0604020202020204" pitchFamily="34" charset="0"/>
                <a:cs typeface="Arial" panose="020B0604020202020204" pitchFamily="34" charset="0"/>
              </a:rPr>
              <a:t>Cette étape est facultative, surtout si vous avez fait cet exercice dans le module 1 et que vous avez le même objectif. </a:t>
            </a:r>
          </a:p>
        </p:txBody>
      </p:sp>
      <p:sp>
        <p:nvSpPr>
          <p:cNvPr id="31" name="Oval 30">
            <a:hlinkClick r:id="rId5" action="ppaction://hlinksldjump"/>
            <a:extLst>
              <a:ext uri="{FF2B5EF4-FFF2-40B4-BE49-F238E27FC236}">
                <a16:creationId xmlns:a16="http://schemas.microsoft.com/office/drawing/2014/main" id="{26282BE6-94D5-4B8D-AB61-F47CE5109E1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A038EE2D-B769-4E86-A628-31955661DB3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BED8B4D7-0522-4C51-96C7-41DB20C779B0}"/>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758A0BCB-DB87-4D08-9A3C-5368E88DF26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F1465C48-4C5F-4592-A2A3-783E30CA728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9" action="ppaction://hlinksldjump"/>
            <a:extLst>
              <a:ext uri="{FF2B5EF4-FFF2-40B4-BE49-F238E27FC236}">
                <a16:creationId xmlns:a16="http://schemas.microsoft.com/office/drawing/2014/main" id="{8EA6523C-58CA-4A09-95E7-1AA5BE7C195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334D7B43-45AF-49ED-AB2C-7198F294903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D7233338-2107-4192-BEEC-A7856375FE49}"/>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BDFEC3B9-FB52-44E1-B175-D5CFCF4D7358}"/>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3" action="ppaction://hlinksldjump"/>
            <a:extLst>
              <a:ext uri="{FF2B5EF4-FFF2-40B4-BE49-F238E27FC236}">
                <a16:creationId xmlns:a16="http://schemas.microsoft.com/office/drawing/2014/main" id="{04D51E72-992F-40E9-B60C-CAFBD8295C1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18E2DE3-F341-4F05-B5DD-0081BA654095}"/>
              </a:ext>
            </a:extLst>
          </p:cNvPr>
          <p:cNvGrpSpPr/>
          <p:nvPr/>
        </p:nvGrpSpPr>
        <p:grpSpPr>
          <a:xfrm>
            <a:off x="9573110" y="4214701"/>
            <a:ext cx="146522" cy="280390"/>
            <a:chOff x="5545138" y="625475"/>
            <a:chExt cx="1489075" cy="2849563"/>
          </a:xfrm>
        </p:grpSpPr>
        <p:sp>
          <p:nvSpPr>
            <p:cNvPr id="42" name="Freeform 117">
              <a:extLst>
                <a:ext uri="{FF2B5EF4-FFF2-40B4-BE49-F238E27FC236}">
                  <a16:creationId xmlns:a16="http://schemas.microsoft.com/office/drawing/2014/main" id="{36C4BCFF-705F-4FAE-B8F5-CDE4C79C0A1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F0852E9E-D3FC-4FAD-AB81-78DDC91EFF0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727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ED23-9E0E-C5D6-3DC2-5EF2DB3754C8}"/>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BF0E133C-0E2F-BA32-B5D6-40E9B4FC72FF}"/>
              </a:ext>
            </a:extLst>
          </p:cNvPr>
          <p:cNvPicPr>
            <a:picLocks noChangeAspect="1"/>
          </p:cNvPicPr>
          <p:nvPr/>
        </p:nvPicPr>
        <p:blipFill>
          <a:blip r:embed="rId3">
            <a:alphaModFix amt="70000"/>
          </a:blip>
          <a:stretch>
            <a:fillRect/>
          </a:stretch>
        </p:blipFill>
        <p:spPr>
          <a:xfrm>
            <a:off x="1710691" y="1682848"/>
            <a:ext cx="6484619" cy="4489351"/>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AFBAC4ED-6906-0C24-D1D9-6D87F311F7B4}"/>
              </a:ext>
            </a:extLst>
          </p:cNvPr>
          <p:cNvSpPr>
            <a:spLocks noGrp="1"/>
          </p:cNvSpPr>
          <p:nvPr>
            <p:ph type="title"/>
          </p:nvPr>
        </p:nvSpPr>
        <p:spPr>
          <a:xfrm>
            <a:off x="681038" y="685800"/>
            <a:ext cx="8539162" cy="990600"/>
          </a:xfrm>
        </p:spPr>
        <p:txBody>
          <a:bodyPr>
            <a:normAutofit/>
          </a:bodyPr>
          <a:lstStyle/>
          <a:p>
            <a:r>
              <a:rPr lang="fr-FR">
                <a:solidFill>
                  <a:srgbClr val="99B63C"/>
                </a:solidFill>
              </a:rPr>
              <a:t>Outil et guide de facilitation</a:t>
            </a:r>
            <a:br>
              <a:rPr lang="en-GB">
                <a:solidFill>
                  <a:srgbClr val="99B63C"/>
                </a:solidFill>
              </a:rPr>
            </a:br>
            <a:r>
              <a:rPr lang="en-GB" sz="2000" b="0">
                <a:solidFill>
                  <a:srgbClr val="99B63C"/>
                </a:solidFill>
              </a:rPr>
              <a:t>Analyse des compétences</a:t>
            </a:r>
          </a:p>
        </p:txBody>
      </p:sp>
      <p:sp>
        <p:nvSpPr>
          <p:cNvPr id="5" name="Content Placeholder 4">
            <a:extLst>
              <a:ext uri="{FF2B5EF4-FFF2-40B4-BE49-F238E27FC236}">
                <a16:creationId xmlns:a16="http://schemas.microsoft.com/office/drawing/2014/main" id="{5C73A66E-C094-3A5C-F6F7-94F57C4BE9D5}"/>
              </a:ext>
            </a:extLst>
          </p:cNvPr>
          <p:cNvSpPr>
            <a:spLocks noGrp="1"/>
          </p:cNvSpPr>
          <p:nvPr>
            <p:ph idx="14"/>
          </p:nvPr>
        </p:nvSpPr>
        <p:spPr/>
        <p:txBody>
          <a:bodyPr/>
          <a:lstStyle/>
          <a:p>
            <a:r>
              <a:rPr lang="fr-FR">
                <a:solidFill>
                  <a:srgbClr val="99B63C"/>
                </a:solidFill>
              </a:rPr>
              <a:t>Module 6 - Optimiser les compétences disponibles localement</a:t>
            </a:r>
          </a:p>
        </p:txBody>
      </p:sp>
      <p:sp>
        <p:nvSpPr>
          <p:cNvPr id="4" name="Slide Number Placeholder 3">
            <a:extLst>
              <a:ext uri="{FF2B5EF4-FFF2-40B4-BE49-F238E27FC236}">
                <a16:creationId xmlns:a16="http://schemas.microsoft.com/office/drawing/2014/main" id="{93DB6197-B33A-7FA5-6744-7EB43A66C5CA}"/>
              </a:ext>
            </a:extLst>
          </p:cNvPr>
          <p:cNvSpPr>
            <a:spLocks noGrp="1"/>
          </p:cNvSpPr>
          <p:nvPr>
            <p:ph type="sldNum" sz="quarter" idx="12"/>
          </p:nvPr>
        </p:nvSpPr>
        <p:spPr/>
        <p:txBody>
          <a:bodyPr/>
          <a:lstStyle/>
          <a:p>
            <a:fld id="{CE97AC88-B9C7-4AEF-9990-0777AFA0136D}" type="slidenum">
              <a:rPr lang="en-US" smtClean="0"/>
              <a:t>82</a:t>
            </a:fld>
            <a:endParaRPr lang="en-US"/>
          </a:p>
        </p:txBody>
      </p:sp>
      <p:sp>
        <p:nvSpPr>
          <p:cNvPr id="7" name="Teardrop 6">
            <a:extLst>
              <a:ext uri="{FF2B5EF4-FFF2-40B4-BE49-F238E27FC236}">
                <a16:creationId xmlns:a16="http://schemas.microsoft.com/office/drawing/2014/main" id="{8BD823E2-3559-F880-5D00-9E6ACD8C24A7}"/>
              </a:ext>
            </a:extLst>
          </p:cNvPr>
          <p:cNvSpPr/>
          <p:nvPr/>
        </p:nvSpPr>
        <p:spPr>
          <a:xfrm flipH="1">
            <a:off x="6334707" y="3360011"/>
            <a:ext cx="2455103" cy="1826351"/>
          </a:xfrm>
          <a:custGeom>
            <a:avLst/>
            <a:gdLst>
              <a:gd name="connsiteX0" fmla="*/ 0 w 2455103"/>
              <a:gd name="connsiteY0" fmla="*/ 913176 h 1826351"/>
              <a:gd name="connsiteX1" fmla="*/ 1227552 w 2455103"/>
              <a:gd name="connsiteY1" fmla="*/ 0 h 1826351"/>
              <a:gd name="connsiteX2" fmla="*/ 2478341 w 2455103"/>
              <a:gd name="connsiteY2" fmla="*/ -17286 h 1826351"/>
              <a:gd name="connsiteX3" fmla="*/ 2455103 w 2455103"/>
              <a:gd name="connsiteY3" fmla="*/ 913176 h 1826351"/>
              <a:gd name="connsiteX4" fmla="*/ 1227551 w 2455103"/>
              <a:gd name="connsiteY4" fmla="*/ 1826352 h 1826351"/>
              <a:gd name="connsiteX5" fmla="*/ -1 w 2455103"/>
              <a:gd name="connsiteY5" fmla="*/ 913176 h 1826351"/>
              <a:gd name="connsiteX6" fmla="*/ 0 w 2455103"/>
              <a:gd name="connsiteY6" fmla="*/ 913176 h 18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103" h="1826351" fill="none" extrusionOk="0">
                <a:moveTo>
                  <a:pt x="0" y="913176"/>
                </a:moveTo>
                <a:cubicBezTo>
                  <a:pt x="21146" y="365551"/>
                  <a:pt x="559942" y="-56670"/>
                  <a:pt x="1227552" y="0"/>
                </a:cubicBezTo>
                <a:cubicBezTo>
                  <a:pt x="1654787" y="14869"/>
                  <a:pt x="2053108" y="-18767"/>
                  <a:pt x="2478341" y="-17286"/>
                </a:cubicBezTo>
                <a:cubicBezTo>
                  <a:pt x="2508889" y="320262"/>
                  <a:pt x="2455192" y="652340"/>
                  <a:pt x="2455103" y="913176"/>
                </a:cubicBezTo>
                <a:cubicBezTo>
                  <a:pt x="2425297" y="1413755"/>
                  <a:pt x="1850603" y="1861476"/>
                  <a:pt x="1227551" y="1826352"/>
                </a:cubicBezTo>
                <a:cubicBezTo>
                  <a:pt x="551622" y="1838195"/>
                  <a:pt x="16529" y="1486233"/>
                  <a:pt x="-1" y="913176"/>
                </a:cubicBezTo>
                <a:lnTo>
                  <a:pt x="0" y="913176"/>
                </a:lnTo>
                <a:close/>
              </a:path>
              <a:path w="2455103" h="1826351" stroke="0" extrusionOk="0">
                <a:moveTo>
                  <a:pt x="0" y="913176"/>
                </a:moveTo>
                <a:cubicBezTo>
                  <a:pt x="-74605" y="342018"/>
                  <a:pt x="563797" y="59215"/>
                  <a:pt x="1227552" y="0"/>
                </a:cubicBezTo>
                <a:cubicBezTo>
                  <a:pt x="1658416" y="29330"/>
                  <a:pt x="2009637" y="20654"/>
                  <a:pt x="2478341" y="-17286"/>
                </a:cubicBezTo>
                <a:cubicBezTo>
                  <a:pt x="2493814" y="309130"/>
                  <a:pt x="2471484" y="554041"/>
                  <a:pt x="2455103" y="913176"/>
                </a:cubicBezTo>
                <a:cubicBezTo>
                  <a:pt x="2544349" y="1420998"/>
                  <a:pt x="1865986" y="1898764"/>
                  <a:pt x="1227551" y="1826352"/>
                </a:cubicBezTo>
                <a:cubicBezTo>
                  <a:pt x="504055" y="1864617"/>
                  <a:pt x="45961" y="1402406"/>
                  <a:pt x="-1" y="913176"/>
                </a:cubicBezTo>
                <a:lnTo>
                  <a:pt x="0" y="913176"/>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Placez des notes autocollantes pour que chaque organisation puisse indiquer son niveau et son type d’influence en ce qui concerne la responsabilité des actifs de l’AEPE. </a:t>
            </a:r>
          </a:p>
        </p:txBody>
      </p:sp>
      <p:sp>
        <p:nvSpPr>
          <p:cNvPr id="29" name="Wave 28">
            <a:extLst>
              <a:ext uri="{FF2B5EF4-FFF2-40B4-BE49-F238E27FC236}">
                <a16:creationId xmlns:a16="http://schemas.microsoft.com/office/drawing/2014/main" id="{3C76F0B5-9661-D6E2-8E70-131A491FCB0A}"/>
              </a:ext>
            </a:extLst>
          </p:cNvPr>
          <p:cNvSpPr/>
          <p:nvPr/>
        </p:nvSpPr>
        <p:spPr>
          <a:xfrm flipH="1">
            <a:off x="3022892" y="5097187"/>
            <a:ext cx="3285004" cy="860735"/>
          </a:xfrm>
          <a:custGeom>
            <a:avLst/>
            <a:gdLst>
              <a:gd name="connsiteX0" fmla="*/ 0 w 3285004"/>
              <a:gd name="connsiteY0" fmla="*/ 14951 h 860735"/>
              <a:gd name="connsiteX1" fmla="*/ 3285004 w 3285004"/>
              <a:gd name="connsiteY1" fmla="*/ 14951 h 860735"/>
              <a:gd name="connsiteX2" fmla="*/ 3285004 w 3285004"/>
              <a:gd name="connsiteY2" fmla="*/ 845784 h 860735"/>
              <a:gd name="connsiteX3" fmla="*/ 0 w 3285004"/>
              <a:gd name="connsiteY3" fmla="*/ 845784 h 860735"/>
              <a:gd name="connsiteX4" fmla="*/ 0 w 3285004"/>
              <a:gd name="connsiteY4" fmla="*/ 14951 h 86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004" h="860735" fill="none" extrusionOk="0">
                <a:moveTo>
                  <a:pt x="0" y="14951"/>
                </a:moveTo>
                <a:cubicBezTo>
                  <a:pt x="959865" y="78667"/>
                  <a:pt x="2222506" y="54108"/>
                  <a:pt x="3285004" y="14951"/>
                </a:cubicBezTo>
                <a:cubicBezTo>
                  <a:pt x="3293756" y="423616"/>
                  <a:pt x="3235700" y="439758"/>
                  <a:pt x="3285004" y="845784"/>
                </a:cubicBezTo>
                <a:cubicBezTo>
                  <a:pt x="2300177" y="1054573"/>
                  <a:pt x="978158" y="612947"/>
                  <a:pt x="0" y="845784"/>
                </a:cubicBezTo>
                <a:cubicBezTo>
                  <a:pt x="-32051" y="754763"/>
                  <a:pt x="-36749" y="155675"/>
                  <a:pt x="0" y="14951"/>
                </a:cubicBezTo>
                <a:close/>
              </a:path>
              <a:path w="3285004" h="860735" stroke="0" extrusionOk="0">
                <a:moveTo>
                  <a:pt x="0" y="14951"/>
                </a:moveTo>
                <a:cubicBezTo>
                  <a:pt x="953553" y="-161585"/>
                  <a:pt x="2218054" y="181734"/>
                  <a:pt x="3285004" y="14951"/>
                </a:cubicBezTo>
                <a:cubicBezTo>
                  <a:pt x="3245994" y="202439"/>
                  <a:pt x="3222325" y="625586"/>
                  <a:pt x="3285004" y="845784"/>
                </a:cubicBezTo>
                <a:cubicBezTo>
                  <a:pt x="2256606" y="930598"/>
                  <a:pt x="1151015" y="628457"/>
                  <a:pt x="0" y="845784"/>
                </a:cubicBezTo>
                <a:cubicBezTo>
                  <a:pt x="66654" y="745704"/>
                  <a:pt x="63569" y="387146"/>
                  <a:pt x="0" y="14951"/>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Il se peut que vous deviez ajouter plusieurs notes autocollantes pour une même organisation si celle-ci est en charge de plusieurs aspects d'un actif de l’AEPE.</a:t>
            </a:r>
          </a:p>
        </p:txBody>
      </p:sp>
      <p:sp>
        <p:nvSpPr>
          <p:cNvPr id="30" name="Oval 29">
            <a:hlinkClick r:id="rId4" action="ppaction://hlinksldjump"/>
            <a:extLst>
              <a:ext uri="{FF2B5EF4-FFF2-40B4-BE49-F238E27FC236}">
                <a16:creationId xmlns:a16="http://schemas.microsoft.com/office/drawing/2014/main" id="{4EB4134D-8CA4-4ED0-B8D8-3DAC1278639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1E7E80E5-599E-4543-BA4B-AC585E1F96E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942F3648-6696-41D7-B756-861470529BFC}"/>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9BA6A7ED-3DE6-49E2-9865-3DA6BE45756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D85C1773-0422-4786-904F-DEBB5F5B4F5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9490A10F-C5CF-417B-8F6E-A7C72EF4801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2786A56F-B526-4A8D-B97E-C0A4E66D712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06A6053B-5BE3-49EB-A360-8C362ED47AE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BC56D559-0B21-4737-B54A-30334DAF1A7F}"/>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D02559E2-8325-435D-82E6-A9CC777616D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8E9C8EE8-BD6C-4F13-B541-A71F501DBB7E}"/>
              </a:ext>
            </a:extLst>
          </p:cNvPr>
          <p:cNvGrpSpPr/>
          <p:nvPr/>
        </p:nvGrpSpPr>
        <p:grpSpPr>
          <a:xfrm>
            <a:off x="9573110" y="4214701"/>
            <a:ext cx="146522" cy="280390"/>
            <a:chOff x="5545138" y="625475"/>
            <a:chExt cx="1489075" cy="2849563"/>
          </a:xfrm>
        </p:grpSpPr>
        <p:sp>
          <p:nvSpPr>
            <p:cNvPr id="41" name="Freeform 117">
              <a:extLst>
                <a:ext uri="{FF2B5EF4-FFF2-40B4-BE49-F238E27FC236}">
                  <a16:creationId xmlns:a16="http://schemas.microsoft.com/office/drawing/2014/main" id="{247AE5FD-65CB-43BB-B54C-96C50FB4352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BB02E1E4-9A8E-4402-9E49-B4AFDA38308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8872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fr-FR">
                <a:solidFill>
                  <a:srgbClr val="99B63C"/>
                </a:solidFill>
              </a:rPr>
              <a:t>Module 6 - Optimiser les compétences disponibles localement</a:t>
            </a: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Identifier les principaux décideurs liés aux actifs de l’AEPE sur lesquels votre équipe souhaite se concentrer </a:t>
            </a:r>
            <a:b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(page 1 - production et distribution à la source)</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Entourez les actifs pertinents pour la mesure choisie</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Indiquez les principaux décideurs qui sont responsables de ces actifs ou qui travaillent avec eux</a:t>
            </a: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31692D90-5B38-4160-842B-084C40C5685F}"/>
              </a:ext>
            </a:extLst>
          </p:cNvPr>
          <p:cNvGrpSpPr/>
          <p:nvPr/>
        </p:nvGrpSpPr>
        <p:grpSpPr>
          <a:xfrm>
            <a:off x="1362316" y="2158254"/>
            <a:ext cx="4772679" cy="3473628"/>
            <a:chOff x="1362316" y="2158254"/>
            <a:chExt cx="4772679" cy="3473628"/>
          </a:xfrm>
        </p:grpSpPr>
        <p:cxnSp>
          <p:nvCxnSpPr>
            <p:cNvPr id="69" name="Straight Connector 68">
              <a:extLst>
                <a:ext uri="{FF2B5EF4-FFF2-40B4-BE49-F238E27FC236}">
                  <a16:creationId xmlns:a16="http://schemas.microsoft.com/office/drawing/2014/main" id="{2C8A13F8-56E3-4CA1-A72A-A3DE92C0212F}"/>
                </a:ext>
              </a:extLst>
            </p:cNvPr>
            <p:cNvCxnSpPr>
              <a:cxnSpLocks/>
            </p:cNvCxnSpPr>
            <p:nvPr/>
          </p:nvCxnSpPr>
          <p:spPr>
            <a:xfrm>
              <a:off x="2644547"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9483B70-EE81-4809-BEB5-FC2892BAE848}"/>
                </a:ext>
              </a:extLst>
            </p:cNvPr>
            <p:cNvCxnSpPr>
              <a:cxnSpLocks/>
            </p:cNvCxnSpPr>
            <p:nvPr/>
          </p:nvCxnSpPr>
          <p:spPr>
            <a:xfrm>
              <a:off x="3977189"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03D17C3-DA20-47AF-A848-5CE198373E75}"/>
                </a:ext>
              </a:extLst>
            </p:cNvPr>
            <p:cNvCxnSpPr>
              <a:cxnSpLocks/>
            </p:cNvCxnSpPr>
            <p:nvPr/>
          </p:nvCxnSpPr>
          <p:spPr>
            <a:xfrm>
              <a:off x="3977189"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15C4860-D780-4D9B-83CE-5350AB880D1A}"/>
                </a:ext>
              </a:extLst>
            </p:cNvPr>
            <p:cNvCxnSpPr>
              <a:cxnSpLocks/>
            </p:cNvCxnSpPr>
            <p:nvPr/>
          </p:nvCxnSpPr>
          <p:spPr>
            <a:xfrm>
              <a:off x="1362316"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AF230D-BAE9-4138-A526-EF94DF979413}"/>
                </a:ext>
              </a:extLst>
            </p:cNvPr>
            <p:cNvCxnSpPr>
              <a:cxnSpLocks/>
            </p:cNvCxnSpPr>
            <p:nvPr/>
          </p:nvCxnSpPr>
          <p:spPr>
            <a:xfrm>
              <a:off x="2894480"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1230169-0159-4C13-B21F-0E8323F130DE}"/>
                </a:ext>
              </a:extLst>
            </p:cNvPr>
            <p:cNvCxnSpPr>
              <a:cxnSpLocks/>
            </p:cNvCxnSpPr>
            <p:nvPr/>
          </p:nvCxnSpPr>
          <p:spPr>
            <a:xfrm>
              <a:off x="2571485"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8CE37F-5076-43C3-8880-65F9F0C430E0}"/>
                </a:ext>
              </a:extLst>
            </p:cNvPr>
            <p:cNvCxnSpPr>
              <a:cxnSpLocks/>
            </p:cNvCxnSpPr>
            <p:nvPr/>
          </p:nvCxnSpPr>
          <p:spPr>
            <a:xfrm flipV="1">
              <a:off x="2894480"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1D1853F-B924-4122-BD5F-2E798E6F7D14}"/>
                </a:ext>
              </a:extLst>
            </p:cNvPr>
            <p:cNvCxnSpPr>
              <a:cxnSpLocks/>
            </p:cNvCxnSpPr>
            <p:nvPr/>
          </p:nvCxnSpPr>
          <p:spPr>
            <a:xfrm>
              <a:off x="2678047"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C1176B2-91E2-4B50-A263-2C9AD91B1A96}"/>
                </a:ext>
              </a:extLst>
            </p:cNvPr>
            <p:cNvCxnSpPr>
              <a:cxnSpLocks/>
            </p:cNvCxnSpPr>
            <p:nvPr/>
          </p:nvCxnSpPr>
          <p:spPr>
            <a:xfrm>
              <a:off x="2645799"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DA4C5889-5308-4BC0-AD75-8140A35D4F6F}"/>
              </a:ext>
            </a:extLst>
          </p:cNvPr>
          <p:cNvGrpSpPr/>
          <p:nvPr/>
        </p:nvGrpSpPr>
        <p:grpSpPr>
          <a:xfrm>
            <a:off x="1078130" y="3116473"/>
            <a:ext cx="1599917" cy="656928"/>
            <a:chOff x="76758" y="3011772"/>
            <a:chExt cx="1599917" cy="656928"/>
          </a:xfrm>
        </p:grpSpPr>
        <p:sp>
          <p:nvSpPr>
            <p:cNvPr id="85" name="Oval 84">
              <a:extLst>
                <a:ext uri="{FF2B5EF4-FFF2-40B4-BE49-F238E27FC236}">
                  <a16:creationId xmlns:a16="http://schemas.microsoft.com/office/drawing/2014/main" id="{C48FAEB7-9E1E-4A8B-891A-05FE313AFDE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TextBox 85">
              <a:extLst>
                <a:ext uri="{FF2B5EF4-FFF2-40B4-BE49-F238E27FC236}">
                  <a16:creationId xmlns:a16="http://schemas.microsoft.com/office/drawing/2014/main" id="{3245DCE1-7A13-47CE-9293-AA71783C706B}"/>
                </a:ext>
              </a:extLst>
            </p:cNvPr>
            <p:cNvSpPr txBox="1"/>
            <p:nvPr/>
          </p:nvSpPr>
          <p:spPr>
            <a:xfrm>
              <a:off x="76758" y="3245999"/>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Solaire</a:t>
              </a:r>
            </a:p>
          </p:txBody>
        </p:sp>
      </p:grpSp>
      <p:grpSp>
        <p:nvGrpSpPr>
          <p:cNvPr id="87" name="Group 86">
            <a:extLst>
              <a:ext uri="{FF2B5EF4-FFF2-40B4-BE49-F238E27FC236}">
                <a16:creationId xmlns:a16="http://schemas.microsoft.com/office/drawing/2014/main" id="{79B72B74-851A-4C18-B941-6EF099E1466F}"/>
              </a:ext>
            </a:extLst>
          </p:cNvPr>
          <p:cNvGrpSpPr/>
          <p:nvPr/>
        </p:nvGrpSpPr>
        <p:grpSpPr>
          <a:xfrm>
            <a:off x="804470" y="3829444"/>
            <a:ext cx="1856021" cy="656928"/>
            <a:chOff x="-179346" y="4214930"/>
            <a:chExt cx="1856021" cy="656928"/>
          </a:xfrm>
        </p:grpSpPr>
        <p:sp>
          <p:nvSpPr>
            <p:cNvPr id="88" name="Oval 87">
              <a:extLst>
                <a:ext uri="{FF2B5EF4-FFF2-40B4-BE49-F238E27FC236}">
                  <a16:creationId xmlns:a16="http://schemas.microsoft.com/office/drawing/2014/main" id="{94E870DF-4D22-4E52-8878-3A12456AB4CA}"/>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TextBox 95">
              <a:extLst>
                <a:ext uri="{FF2B5EF4-FFF2-40B4-BE49-F238E27FC236}">
                  <a16:creationId xmlns:a16="http://schemas.microsoft.com/office/drawing/2014/main" id="{87BEA22C-381F-4E1A-9330-F631304A1765}"/>
                </a:ext>
              </a:extLst>
            </p:cNvPr>
            <p:cNvSpPr txBox="1"/>
            <p:nvPr/>
          </p:nvSpPr>
          <p:spPr>
            <a:xfrm>
              <a:off x="-179346" y="4419087"/>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Hydroélectricité</a:t>
              </a:r>
            </a:p>
          </p:txBody>
        </p:sp>
      </p:grpSp>
      <p:grpSp>
        <p:nvGrpSpPr>
          <p:cNvPr id="97" name="Group 96">
            <a:extLst>
              <a:ext uri="{FF2B5EF4-FFF2-40B4-BE49-F238E27FC236}">
                <a16:creationId xmlns:a16="http://schemas.microsoft.com/office/drawing/2014/main" id="{01C89A21-64B6-4754-AB59-470ECF970AB5}"/>
              </a:ext>
            </a:extLst>
          </p:cNvPr>
          <p:cNvGrpSpPr/>
          <p:nvPr/>
        </p:nvGrpSpPr>
        <p:grpSpPr>
          <a:xfrm>
            <a:off x="874182" y="4537690"/>
            <a:ext cx="1770365" cy="656928"/>
            <a:chOff x="-93690" y="4214930"/>
            <a:chExt cx="1770365" cy="656928"/>
          </a:xfrm>
        </p:grpSpPr>
        <p:sp>
          <p:nvSpPr>
            <p:cNvPr id="98" name="Oval 97">
              <a:extLst>
                <a:ext uri="{FF2B5EF4-FFF2-40B4-BE49-F238E27FC236}">
                  <a16:creationId xmlns:a16="http://schemas.microsoft.com/office/drawing/2014/main" id="{1E4CD123-D279-4351-BF55-A3F566956A01}"/>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TextBox 98">
              <a:extLst>
                <a:ext uri="{FF2B5EF4-FFF2-40B4-BE49-F238E27FC236}">
                  <a16:creationId xmlns:a16="http://schemas.microsoft.com/office/drawing/2014/main" id="{3A674235-915A-4D04-9F86-3B1224131810}"/>
                </a:ext>
              </a:extLst>
            </p:cNvPr>
            <p:cNvSpPr txBox="1"/>
            <p:nvPr/>
          </p:nvSpPr>
          <p:spPr>
            <a:xfrm>
              <a:off x="-93690" y="4383110"/>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Géothermie</a:t>
              </a:r>
            </a:p>
          </p:txBody>
        </p:sp>
      </p:grpSp>
      <p:grpSp>
        <p:nvGrpSpPr>
          <p:cNvPr id="100" name="Group 99">
            <a:extLst>
              <a:ext uri="{FF2B5EF4-FFF2-40B4-BE49-F238E27FC236}">
                <a16:creationId xmlns:a16="http://schemas.microsoft.com/office/drawing/2014/main" id="{B0B7F94C-39E2-4BA9-8BBF-94628AD9B224}"/>
              </a:ext>
            </a:extLst>
          </p:cNvPr>
          <p:cNvGrpSpPr/>
          <p:nvPr/>
        </p:nvGrpSpPr>
        <p:grpSpPr>
          <a:xfrm>
            <a:off x="2762466" y="4209946"/>
            <a:ext cx="1321196" cy="1047933"/>
            <a:chOff x="696196" y="3011772"/>
            <a:chExt cx="1321196" cy="1047933"/>
          </a:xfrm>
        </p:grpSpPr>
        <p:sp>
          <p:nvSpPr>
            <p:cNvPr id="111" name="Oval 110">
              <a:extLst>
                <a:ext uri="{FF2B5EF4-FFF2-40B4-BE49-F238E27FC236}">
                  <a16:creationId xmlns:a16="http://schemas.microsoft.com/office/drawing/2014/main" id="{B9813F81-EBC5-4757-8499-7E7C55042366}"/>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TextBox 112">
              <a:extLst>
                <a:ext uri="{FF2B5EF4-FFF2-40B4-BE49-F238E27FC236}">
                  <a16:creationId xmlns:a16="http://schemas.microsoft.com/office/drawing/2014/main" id="{FABFB036-A2F7-4618-9904-F83ED0E776D1}"/>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Stockage d'énergie</a:t>
              </a:r>
              <a:endParaRPr lang="en-GB" sz="1100" err="1">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id="{FC482553-6A4D-4D5C-8D30-61DC3E1B0FB4}"/>
              </a:ext>
            </a:extLst>
          </p:cNvPr>
          <p:cNvGrpSpPr/>
          <p:nvPr/>
        </p:nvGrpSpPr>
        <p:grpSpPr>
          <a:xfrm>
            <a:off x="486442" y="1828800"/>
            <a:ext cx="1356422" cy="1217210"/>
            <a:chOff x="660970" y="3011772"/>
            <a:chExt cx="1356422" cy="1217210"/>
          </a:xfrm>
        </p:grpSpPr>
        <p:sp>
          <p:nvSpPr>
            <p:cNvPr id="115" name="Oval 114">
              <a:extLst>
                <a:ext uri="{FF2B5EF4-FFF2-40B4-BE49-F238E27FC236}">
                  <a16:creationId xmlns:a16="http://schemas.microsoft.com/office/drawing/2014/main" id="{C61A39A3-B490-4BA6-9DF8-F6F812FA795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6" name="TextBox 115">
              <a:extLst>
                <a:ext uri="{FF2B5EF4-FFF2-40B4-BE49-F238E27FC236}">
                  <a16:creationId xmlns:a16="http://schemas.microsoft.com/office/drawing/2014/main" id="{C86AE78C-6174-42E2-9E9B-AA477D06FC7C}"/>
                </a:ext>
              </a:extLst>
            </p:cNvPr>
            <p:cNvSpPr txBox="1"/>
            <p:nvPr/>
          </p:nvSpPr>
          <p:spPr>
            <a:xfrm>
              <a:off x="660970" y="3628818"/>
              <a:ext cx="1356422" cy="600164"/>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Approvisionnement en sources d'énergie</a:t>
              </a:r>
              <a:endParaRPr lang="en-US" sz="1600">
                <a:latin typeface="Arial" panose="020B0604020202020204" pitchFamily="34" charset="0"/>
                <a:cs typeface="Arial" panose="020B0604020202020204" pitchFamily="34" charset="0"/>
              </a:endParaRPr>
            </a:p>
          </p:txBody>
        </p:sp>
      </p:grpSp>
      <p:grpSp>
        <p:nvGrpSpPr>
          <p:cNvPr id="117" name="Group 116">
            <a:extLst>
              <a:ext uri="{FF2B5EF4-FFF2-40B4-BE49-F238E27FC236}">
                <a16:creationId xmlns:a16="http://schemas.microsoft.com/office/drawing/2014/main" id="{50949FAB-2301-4908-8309-B7BF5284FFFF}"/>
              </a:ext>
            </a:extLst>
          </p:cNvPr>
          <p:cNvGrpSpPr/>
          <p:nvPr/>
        </p:nvGrpSpPr>
        <p:grpSpPr>
          <a:xfrm>
            <a:off x="1693983" y="1829790"/>
            <a:ext cx="1321196" cy="1217210"/>
            <a:chOff x="696196" y="1843849"/>
            <a:chExt cx="1321196" cy="1217210"/>
          </a:xfrm>
        </p:grpSpPr>
        <p:grpSp>
          <p:nvGrpSpPr>
            <p:cNvPr id="118" name="Group 117">
              <a:extLst>
                <a:ext uri="{FF2B5EF4-FFF2-40B4-BE49-F238E27FC236}">
                  <a16:creationId xmlns:a16="http://schemas.microsoft.com/office/drawing/2014/main" id="{E5A7B95F-FBF1-4FAA-9EFA-BA12EC7FBF1C}"/>
                </a:ext>
              </a:extLst>
            </p:cNvPr>
            <p:cNvGrpSpPr/>
            <p:nvPr/>
          </p:nvGrpSpPr>
          <p:grpSpPr>
            <a:xfrm>
              <a:off x="1029744" y="1843849"/>
              <a:ext cx="654100" cy="656928"/>
              <a:chOff x="685800" y="1828800"/>
              <a:chExt cx="837627" cy="841248"/>
            </a:xfrm>
          </p:grpSpPr>
          <p:sp>
            <p:nvSpPr>
              <p:cNvPr id="120" name="Oval 119">
                <a:extLst>
                  <a:ext uri="{FF2B5EF4-FFF2-40B4-BE49-F238E27FC236}">
                    <a16:creationId xmlns:a16="http://schemas.microsoft.com/office/drawing/2014/main" id="{2E9EA8B9-8A1B-418E-BEBB-9761F446B8B5}"/>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1" name="Graphic 120" descr="Production outline">
                <a:extLst>
                  <a:ext uri="{FF2B5EF4-FFF2-40B4-BE49-F238E27FC236}">
                    <a16:creationId xmlns:a16="http://schemas.microsoft.com/office/drawing/2014/main" id="{8D53617E-C8E5-44B3-AAAF-384F78C140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24" y="1896586"/>
                <a:ext cx="643779" cy="643779"/>
              </a:xfrm>
              <a:prstGeom prst="rect">
                <a:avLst/>
              </a:prstGeom>
            </p:spPr>
          </p:pic>
          <p:pic>
            <p:nvPicPr>
              <p:cNvPr id="122" name="Graphic 121" descr="Lightning bolt with solid fill">
                <a:extLst>
                  <a:ext uri="{FF2B5EF4-FFF2-40B4-BE49-F238E27FC236}">
                    <a16:creationId xmlns:a16="http://schemas.microsoft.com/office/drawing/2014/main" id="{8177AC2F-EDBC-448E-A71A-920951EEB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280" y="2097004"/>
                <a:ext cx="511147" cy="511147"/>
              </a:xfrm>
              <a:prstGeom prst="rect">
                <a:avLst/>
              </a:prstGeom>
            </p:spPr>
          </p:pic>
        </p:grpSp>
        <p:sp>
          <p:nvSpPr>
            <p:cNvPr id="119" name="TextBox 118">
              <a:extLst>
                <a:ext uri="{FF2B5EF4-FFF2-40B4-BE49-F238E27FC236}">
                  <a16:creationId xmlns:a16="http://schemas.microsoft.com/office/drawing/2014/main" id="{C30030A6-61D0-4286-893B-3256DAF627DB}"/>
                </a:ext>
              </a:extLst>
            </p:cNvPr>
            <p:cNvSpPr txBox="1"/>
            <p:nvPr/>
          </p:nvSpPr>
          <p:spPr>
            <a:xfrm>
              <a:off x="696196" y="2460895"/>
              <a:ext cx="1321196"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d'énergie non-renouvelable</a:t>
              </a:r>
            </a:p>
          </p:txBody>
        </p:sp>
      </p:grpSp>
      <p:grpSp>
        <p:nvGrpSpPr>
          <p:cNvPr id="123" name="Group 122">
            <a:extLst>
              <a:ext uri="{FF2B5EF4-FFF2-40B4-BE49-F238E27FC236}">
                <a16:creationId xmlns:a16="http://schemas.microsoft.com/office/drawing/2014/main" id="{E060D655-B628-4DB8-9936-B4DE53FBE627}"/>
              </a:ext>
            </a:extLst>
          </p:cNvPr>
          <p:cNvGrpSpPr/>
          <p:nvPr/>
        </p:nvGrpSpPr>
        <p:grpSpPr>
          <a:xfrm>
            <a:off x="3870483" y="3116473"/>
            <a:ext cx="1321196" cy="1047933"/>
            <a:chOff x="696196" y="3011772"/>
            <a:chExt cx="1321196" cy="1047933"/>
          </a:xfrm>
        </p:grpSpPr>
        <p:sp>
          <p:nvSpPr>
            <p:cNvPr id="124" name="Oval 123">
              <a:extLst>
                <a:ext uri="{FF2B5EF4-FFF2-40B4-BE49-F238E27FC236}">
                  <a16:creationId xmlns:a16="http://schemas.microsoft.com/office/drawing/2014/main" id="{8753514A-73A8-4BE2-8CC0-31A57BA95827}"/>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TextBox 124">
              <a:extLst>
                <a:ext uri="{FF2B5EF4-FFF2-40B4-BE49-F238E27FC236}">
                  <a16:creationId xmlns:a16="http://schemas.microsoft.com/office/drawing/2014/main" id="{B9454C87-DDC3-4950-ACE2-D48D87D99406}"/>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Transport d’énergie</a:t>
              </a:r>
              <a:endParaRPr lang="en-GB" sz="1100" err="1">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C89C7717-E5B1-4E59-8F0B-C4FCC12CA3D2}"/>
              </a:ext>
            </a:extLst>
          </p:cNvPr>
          <p:cNvGrpSpPr/>
          <p:nvPr/>
        </p:nvGrpSpPr>
        <p:grpSpPr>
          <a:xfrm>
            <a:off x="4902575" y="3116473"/>
            <a:ext cx="1321196" cy="1047933"/>
            <a:chOff x="696196" y="3011772"/>
            <a:chExt cx="1321196" cy="1047933"/>
          </a:xfrm>
        </p:grpSpPr>
        <p:sp>
          <p:nvSpPr>
            <p:cNvPr id="127" name="Oval 126">
              <a:extLst>
                <a:ext uri="{FF2B5EF4-FFF2-40B4-BE49-F238E27FC236}">
                  <a16:creationId xmlns:a16="http://schemas.microsoft.com/office/drawing/2014/main" id="{2D31EC25-84CB-4A46-BC37-F99CCE4953FC}"/>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8" name="TextBox 127">
              <a:extLst>
                <a:ext uri="{FF2B5EF4-FFF2-40B4-BE49-F238E27FC236}">
                  <a16:creationId xmlns:a16="http://schemas.microsoft.com/office/drawing/2014/main" id="{508B6275-1EB3-4522-8BEE-E944E5C26948}"/>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Distribution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d’énergie</a:t>
              </a:r>
              <a:endParaRPr lang="en-GB" sz="1100" err="1">
                <a:latin typeface="Arial" panose="020B0604020202020204" pitchFamily="34" charset="0"/>
                <a:cs typeface="Arial" panose="020B0604020202020204" pitchFamily="34" charset="0"/>
              </a:endParaRPr>
            </a:p>
          </p:txBody>
        </p:sp>
      </p:grpSp>
      <p:cxnSp>
        <p:nvCxnSpPr>
          <p:cNvPr id="129" name="Straight Connector 128">
            <a:extLst>
              <a:ext uri="{FF2B5EF4-FFF2-40B4-BE49-F238E27FC236}">
                <a16:creationId xmlns:a16="http://schemas.microsoft.com/office/drawing/2014/main" id="{04D5056C-ED0C-4017-B928-23CFAADF62A2}"/>
              </a:ext>
            </a:extLst>
          </p:cNvPr>
          <p:cNvCxnSpPr>
            <a:cxnSpLocks/>
          </p:cNvCxnSpPr>
          <p:nvPr/>
        </p:nvCxnSpPr>
        <p:spPr>
          <a:xfrm>
            <a:off x="7280653"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270B7AB-D4EB-42C7-BB78-7624B1AD1245}"/>
              </a:ext>
            </a:extLst>
          </p:cNvPr>
          <p:cNvCxnSpPr>
            <a:cxnSpLocks/>
          </p:cNvCxnSpPr>
          <p:nvPr/>
        </p:nvCxnSpPr>
        <p:spPr>
          <a:xfrm>
            <a:off x="5653578"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1FAA7B6-0745-4346-B2E5-87DBA23E748D}"/>
              </a:ext>
            </a:extLst>
          </p:cNvPr>
          <p:cNvCxnSpPr>
            <a:cxnSpLocks/>
          </p:cNvCxnSpPr>
          <p:nvPr/>
        </p:nvCxnSpPr>
        <p:spPr>
          <a:xfrm>
            <a:off x="6861986"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8752AD5-CDE8-4AD9-BAAB-C5F739270B99}"/>
              </a:ext>
            </a:extLst>
          </p:cNvPr>
          <p:cNvCxnSpPr>
            <a:cxnSpLocks/>
          </p:cNvCxnSpPr>
          <p:nvPr/>
        </p:nvCxnSpPr>
        <p:spPr>
          <a:xfrm>
            <a:off x="5653578"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6F4323BD-16BC-493E-B025-1B7AAAB31EDF}"/>
              </a:ext>
            </a:extLst>
          </p:cNvPr>
          <p:cNvSpPr/>
          <p:nvPr/>
        </p:nvSpPr>
        <p:spPr>
          <a:xfrm>
            <a:off x="6123211"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4" name="TextBox 133">
            <a:extLst>
              <a:ext uri="{FF2B5EF4-FFF2-40B4-BE49-F238E27FC236}">
                <a16:creationId xmlns:a16="http://schemas.microsoft.com/office/drawing/2014/main" id="{A02310AE-F476-4DFC-A6EA-BABD8CD65135}"/>
              </a:ext>
            </a:extLst>
          </p:cNvPr>
          <p:cNvSpPr txBox="1"/>
          <p:nvPr/>
        </p:nvSpPr>
        <p:spPr>
          <a:xfrm>
            <a:off x="8044407" y="3120336"/>
            <a:ext cx="1277219" cy="600164"/>
          </a:xfrm>
          <a:prstGeom prst="rect">
            <a:avLst/>
          </a:prstGeom>
          <a:noFill/>
        </p:spPr>
        <p:txBody>
          <a:bodyPr wrap="square" rtlCol="0">
            <a:spAutoFit/>
          </a:bodyPr>
          <a:lstStyle/>
          <a:p>
            <a:r>
              <a:rPr lang="fr-FR" sz="1100">
                <a:latin typeface="Arial" panose="020B0604020202020204" pitchFamily="34" charset="0"/>
                <a:cs typeface="Arial" panose="020B0604020202020204" pitchFamily="34" charset="0"/>
              </a:rPr>
              <a:t>Arrondissements et quartiers de la collectivité locale</a:t>
            </a:r>
          </a:p>
        </p:txBody>
      </p:sp>
      <p:grpSp>
        <p:nvGrpSpPr>
          <p:cNvPr id="135" name="Group 134">
            <a:extLst>
              <a:ext uri="{FF2B5EF4-FFF2-40B4-BE49-F238E27FC236}">
                <a16:creationId xmlns:a16="http://schemas.microsoft.com/office/drawing/2014/main" id="{F1D175E4-9667-4FC2-81E9-2CFA725CD9D1}"/>
              </a:ext>
            </a:extLst>
          </p:cNvPr>
          <p:cNvGrpSpPr/>
          <p:nvPr/>
        </p:nvGrpSpPr>
        <p:grpSpPr>
          <a:xfrm>
            <a:off x="4902575" y="4518469"/>
            <a:ext cx="1321196" cy="1386487"/>
            <a:chOff x="696196" y="3011772"/>
            <a:chExt cx="1321196" cy="1386487"/>
          </a:xfrm>
        </p:grpSpPr>
        <p:sp>
          <p:nvSpPr>
            <p:cNvPr id="136" name="Oval 135">
              <a:extLst>
                <a:ext uri="{FF2B5EF4-FFF2-40B4-BE49-F238E27FC236}">
                  <a16:creationId xmlns:a16="http://schemas.microsoft.com/office/drawing/2014/main" id="{0203C846-070E-4B90-BA5C-02D8048A3DBD}"/>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7" name="TextBox 136">
              <a:extLst>
                <a:ext uri="{FF2B5EF4-FFF2-40B4-BE49-F238E27FC236}">
                  <a16:creationId xmlns:a16="http://schemas.microsoft.com/office/drawing/2014/main" id="{0AA70D52-3097-4C20-B0F6-92905F2FB1F3}"/>
                </a:ext>
              </a:extLst>
            </p:cNvPr>
            <p:cNvSpPr txBox="1"/>
            <p:nvPr/>
          </p:nvSpPr>
          <p:spPr>
            <a:xfrm>
              <a:off x="696196" y="3628818"/>
              <a:ext cx="1321196" cy="769441"/>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Production de chaleur et refroidissement en milieu urbain</a:t>
              </a:r>
            </a:p>
          </p:txBody>
        </p:sp>
      </p:grpSp>
      <p:pic>
        <p:nvPicPr>
          <p:cNvPr id="138" name="Graphic 137" descr="Water with solid fill">
            <a:extLst>
              <a:ext uri="{FF2B5EF4-FFF2-40B4-BE49-F238E27FC236}">
                <a16:creationId xmlns:a16="http://schemas.microsoft.com/office/drawing/2014/main" id="{CA5F2E7D-BF62-4B94-8A6D-22C49BC0EE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8132" y="4382231"/>
            <a:ext cx="298599" cy="298599"/>
          </a:xfrm>
          <a:prstGeom prst="rect">
            <a:avLst/>
          </a:prstGeom>
        </p:spPr>
      </p:pic>
      <p:pic>
        <p:nvPicPr>
          <p:cNvPr id="139" name="Graphic 138" descr="Snowflake with solid fill">
            <a:extLst>
              <a:ext uri="{FF2B5EF4-FFF2-40B4-BE49-F238E27FC236}">
                <a16:creationId xmlns:a16="http://schemas.microsoft.com/office/drawing/2014/main" id="{3B343D5D-E5B0-4232-B263-394C9CA81D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72702" y="4961349"/>
            <a:ext cx="329459" cy="329459"/>
          </a:xfrm>
          <a:prstGeom prst="rect">
            <a:avLst/>
          </a:prstGeom>
        </p:spPr>
      </p:pic>
      <p:pic>
        <p:nvPicPr>
          <p:cNvPr id="140" name="Graphic 139" descr="City outline">
            <a:extLst>
              <a:ext uri="{FF2B5EF4-FFF2-40B4-BE49-F238E27FC236}">
                <a16:creationId xmlns:a16="http://schemas.microsoft.com/office/drawing/2014/main" id="{C07E325D-C7E0-40DB-B2CA-4DAC8F9551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8946" y="2651113"/>
            <a:ext cx="1509725" cy="1509725"/>
          </a:xfrm>
          <a:prstGeom prst="rect">
            <a:avLst/>
          </a:prstGeom>
        </p:spPr>
      </p:pic>
      <p:pic>
        <p:nvPicPr>
          <p:cNvPr id="141" name="Graphic 140" descr="Thermometer with solid fill">
            <a:extLst>
              <a:ext uri="{FF2B5EF4-FFF2-40B4-BE49-F238E27FC236}">
                <a16:creationId xmlns:a16="http://schemas.microsoft.com/office/drawing/2014/main" id="{A4B21B9F-522D-4314-B793-C4CB49EE7E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05109" y="4588410"/>
            <a:ext cx="516128" cy="516128"/>
          </a:xfrm>
          <a:prstGeom prst="rect">
            <a:avLst/>
          </a:prstGeom>
        </p:spPr>
      </p:pic>
      <p:pic>
        <p:nvPicPr>
          <p:cNvPr id="142" name="Picture 141" descr="Electric transformer icon outline style Royalty Free Vector">
            <a:extLst>
              <a:ext uri="{FF2B5EF4-FFF2-40B4-BE49-F238E27FC236}">
                <a16:creationId xmlns:a16="http://schemas.microsoft.com/office/drawing/2014/main" id="{D37A52D9-0142-436A-89AC-C867E3499F90}"/>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16650"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43" name="Graphic 142" descr="Electric Tower outline">
            <a:extLst>
              <a:ext uri="{FF2B5EF4-FFF2-40B4-BE49-F238E27FC236}">
                <a16:creationId xmlns:a16="http://schemas.microsoft.com/office/drawing/2014/main" id="{8777C52D-71EA-46D5-8D05-94AC2F0D89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61848" y="3163612"/>
            <a:ext cx="550524" cy="550524"/>
          </a:xfrm>
          <a:prstGeom prst="rect">
            <a:avLst/>
          </a:prstGeom>
        </p:spPr>
      </p:pic>
      <p:pic>
        <p:nvPicPr>
          <p:cNvPr id="144" name="Picture 20" descr="Solar Icons &amp; Symbols">
            <a:extLst>
              <a:ext uri="{FF2B5EF4-FFF2-40B4-BE49-F238E27FC236}">
                <a16:creationId xmlns:a16="http://schemas.microsoft.com/office/drawing/2014/main" id="{07E3E159-E4F4-40FB-A4EB-9DF019E128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3565"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45" name="Graphic 144" descr="Battery charging outline">
            <a:extLst>
              <a:ext uri="{FF2B5EF4-FFF2-40B4-BE49-F238E27FC236}">
                <a16:creationId xmlns:a16="http://schemas.microsoft.com/office/drawing/2014/main" id="{C5F64F5C-3224-4CA6-B1D0-3BDEB0ACEA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52038" y="4271015"/>
            <a:ext cx="552682" cy="552682"/>
          </a:xfrm>
          <a:prstGeom prst="rect">
            <a:avLst/>
          </a:prstGeom>
        </p:spPr>
      </p:pic>
      <p:pic>
        <p:nvPicPr>
          <p:cNvPr id="146" name="Picture 22" descr="Dam Icon Royalty-Free Images, Stock Photos &amp; Pictures | Shutterstock">
            <a:extLst>
              <a:ext uri="{FF2B5EF4-FFF2-40B4-BE49-F238E27FC236}">
                <a16:creationId xmlns:a16="http://schemas.microsoft.com/office/drawing/2014/main" id="{FD9533E2-B13F-40B7-A45E-FCD4663CFFC9}"/>
              </a:ext>
            </a:extLst>
          </p:cNvPr>
          <p:cNvPicPr>
            <a:picLocks noChangeAspect="1" noChangeArrowheads="1"/>
          </p:cNvPicPr>
          <p:nvPr/>
        </p:nvPicPr>
        <p:blipFill rotWithShape="1">
          <a:blip r:embed="rId22">
            <a:biLevel thresh="75000"/>
            <a:extLst>
              <a:ext uri="{BEBA8EAE-BF5A-486C-A8C5-ECC9F3942E4B}">
                <a14:imgProps xmlns:a14="http://schemas.microsoft.com/office/drawing/2010/main">
                  <a14:imgLayer r:embed="rId23">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95051"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8" descr="Outline geothermal energy icon isolated black Vector Image">
            <a:extLst>
              <a:ext uri="{FF2B5EF4-FFF2-40B4-BE49-F238E27FC236}">
                <a16:creationId xmlns:a16="http://schemas.microsoft.com/office/drawing/2014/main" id="{483B04F6-F145-42F1-B6A2-ABB174B09DF0}"/>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5">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8425"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48" name="Graphic 147" descr="Lightning bolt with solid fill">
            <a:extLst>
              <a:ext uri="{FF2B5EF4-FFF2-40B4-BE49-F238E27FC236}">
                <a16:creationId xmlns:a16="http://schemas.microsoft.com/office/drawing/2014/main" id="{49C4ABF1-B033-4C0B-9DDE-BEC35DAC0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400" y="1904237"/>
            <a:ext cx="517996" cy="517996"/>
          </a:xfrm>
          <a:prstGeom prst="rect">
            <a:avLst/>
          </a:prstGeom>
        </p:spPr>
      </p:pic>
      <p:sp>
        <p:nvSpPr>
          <p:cNvPr id="149" name="Oval 148">
            <a:extLst>
              <a:ext uri="{FF2B5EF4-FFF2-40B4-BE49-F238E27FC236}">
                <a16:creationId xmlns:a16="http://schemas.microsoft.com/office/drawing/2014/main" id="{6FFEF375-50B8-4211-84D9-400823EACA13}"/>
              </a:ext>
            </a:extLst>
          </p:cNvPr>
          <p:cNvSpPr/>
          <p:nvPr/>
        </p:nvSpPr>
        <p:spPr>
          <a:xfrm>
            <a:off x="1963861"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0" name="TextBox 149">
            <a:extLst>
              <a:ext uri="{FF2B5EF4-FFF2-40B4-BE49-F238E27FC236}">
                <a16:creationId xmlns:a16="http://schemas.microsoft.com/office/drawing/2014/main" id="{B99A4035-0063-441D-A820-BA14A97E4A3B}"/>
              </a:ext>
            </a:extLst>
          </p:cNvPr>
          <p:cNvSpPr txBox="1"/>
          <p:nvPr/>
        </p:nvSpPr>
        <p:spPr>
          <a:xfrm>
            <a:off x="591131" y="5475092"/>
            <a:ext cx="1321196" cy="261610"/>
          </a:xfrm>
          <a:prstGeom prst="rect">
            <a:avLst/>
          </a:prstGeom>
          <a:noFill/>
        </p:spPr>
        <p:txBody>
          <a:bodyPr wrap="square" rtlCol="0">
            <a:spAutoFit/>
          </a:bodyPr>
          <a:lstStyle/>
          <a:p>
            <a:pPr algn="r"/>
            <a:r>
              <a:rPr lang="en-GB" sz="1100">
                <a:latin typeface="Arial" panose="020B0604020202020204" pitchFamily="34" charset="0"/>
                <a:cs typeface="Arial" panose="020B0604020202020204" pitchFamily="34" charset="0"/>
              </a:rPr>
              <a:t>Vent</a:t>
            </a:r>
          </a:p>
        </p:txBody>
      </p:sp>
      <p:pic>
        <p:nvPicPr>
          <p:cNvPr id="151" name="Graphic 150" descr="Wind Turbines with solid fill">
            <a:extLst>
              <a:ext uri="{FF2B5EF4-FFF2-40B4-BE49-F238E27FC236}">
                <a16:creationId xmlns:a16="http://schemas.microsoft.com/office/drawing/2014/main" id="{70BBEA01-8740-4761-90A0-4A30B4CC8E4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24703" y="5337014"/>
            <a:ext cx="515550" cy="515550"/>
          </a:xfrm>
          <a:prstGeom prst="rect">
            <a:avLst/>
          </a:prstGeom>
        </p:spPr>
      </p:pic>
    </p:spTree>
    <p:extLst>
      <p:ext uri="{BB962C8B-B14F-4D97-AF65-F5344CB8AC3E}">
        <p14:creationId xmlns:p14="http://schemas.microsoft.com/office/powerpoint/2010/main" val="1760858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C03A0D1-E401-4162-899F-A6A825D05939}"/>
              </a:ext>
            </a:extLst>
          </p:cNvPr>
          <p:cNvGrpSpPr/>
          <p:nvPr/>
        </p:nvGrpSpPr>
        <p:grpSpPr>
          <a:xfrm>
            <a:off x="723866" y="2626737"/>
            <a:ext cx="2614873" cy="2345407"/>
            <a:chOff x="723866" y="2626737"/>
            <a:chExt cx="2614873" cy="2345407"/>
          </a:xfrm>
        </p:grpSpPr>
        <p:cxnSp>
          <p:nvCxnSpPr>
            <p:cNvPr id="50" name="Straight Connector 49">
              <a:extLst>
                <a:ext uri="{FF2B5EF4-FFF2-40B4-BE49-F238E27FC236}">
                  <a16:creationId xmlns:a16="http://schemas.microsoft.com/office/drawing/2014/main" id="{AF813E7E-AD22-4834-A1AF-662C29B7A0BB}"/>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12E6031-00D7-459E-BFA4-F081306C320C}"/>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C124115-EADA-4A21-BFBB-62B053EC6FC0}"/>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C0D3A31-F2F0-4E4B-80FC-B012ED441589}"/>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fr-FR">
                <a:solidFill>
                  <a:srgbClr val="99B63C"/>
                </a:solidFill>
              </a:rPr>
              <a:t>Module 6 - Optimiser les compétences disponibles localement</a:t>
            </a: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Identifier les principaux acteurs influents liés aux actifs de l’AEPE sur lesquels votre équipe souhaite se concentrer. (page 2 - à l’échelle de l’arrondissement et du quartier)</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Entourez les actifs qui sont pertinents pour la mesure choisie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Indiquez les principaux acteurs influents qui sont responsables de ces actifs ou qui travaillent avec eux</a:t>
            </a:r>
          </a:p>
        </p:txBody>
      </p:sp>
      <p:sp>
        <p:nvSpPr>
          <p:cNvPr id="57" name="Rectangle: Rounded Corners 56">
            <a:extLst>
              <a:ext uri="{FF2B5EF4-FFF2-40B4-BE49-F238E27FC236}">
                <a16:creationId xmlns:a16="http://schemas.microsoft.com/office/drawing/2014/main" id="{96757ED7-E915-4398-A566-6E1747EA12E5}"/>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2" name="TextBox 61">
            <a:extLst>
              <a:ext uri="{FF2B5EF4-FFF2-40B4-BE49-F238E27FC236}">
                <a16:creationId xmlns:a16="http://schemas.microsoft.com/office/drawing/2014/main" id="{7DE78FA2-E8E8-4E6E-9FE1-AF348E79B1C7}"/>
              </a:ext>
            </a:extLst>
          </p:cNvPr>
          <p:cNvSpPr txBox="1"/>
          <p:nvPr/>
        </p:nvSpPr>
        <p:spPr>
          <a:xfrm>
            <a:off x="923919" y="5920464"/>
            <a:ext cx="3486162" cy="261610"/>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Arrondissements et quartiers de la collectivité locale</a:t>
            </a:r>
          </a:p>
        </p:txBody>
      </p:sp>
      <p:grpSp>
        <p:nvGrpSpPr>
          <p:cNvPr id="63" name="Group 62">
            <a:extLst>
              <a:ext uri="{FF2B5EF4-FFF2-40B4-BE49-F238E27FC236}">
                <a16:creationId xmlns:a16="http://schemas.microsoft.com/office/drawing/2014/main" id="{CDECBEC9-1728-48D6-BA0A-C09F5F09C0FC}"/>
              </a:ext>
            </a:extLst>
          </p:cNvPr>
          <p:cNvGrpSpPr/>
          <p:nvPr/>
        </p:nvGrpSpPr>
        <p:grpSpPr>
          <a:xfrm>
            <a:off x="423930" y="1867386"/>
            <a:ext cx="1321196" cy="1047933"/>
            <a:chOff x="696196" y="3011772"/>
            <a:chExt cx="1321196" cy="1047933"/>
          </a:xfrm>
        </p:grpSpPr>
        <p:sp>
          <p:nvSpPr>
            <p:cNvPr id="64" name="Oval 63">
              <a:extLst>
                <a:ext uri="{FF2B5EF4-FFF2-40B4-BE49-F238E27FC236}">
                  <a16:creationId xmlns:a16="http://schemas.microsoft.com/office/drawing/2014/main" id="{6FE865C3-AF62-4DF2-8B6D-5F8C9B8F4260}"/>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TextBox 64">
              <a:extLst>
                <a:ext uri="{FF2B5EF4-FFF2-40B4-BE49-F238E27FC236}">
                  <a16:creationId xmlns:a16="http://schemas.microsoft.com/office/drawing/2014/main" id="{640059BC-B8F7-4F82-8B3F-E002E6020C30}"/>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Solutions de micro-réseau</a:t>
              </a:r>
            </a:p>
          </p:txBody>
        </p:sp>
      </p:grpSp>
      <p:grpSp>
        <p:nvGrpSpPr>
          <p:cNvPr id="66" name="Group 65">
            <a:extLst>
              <a:ext uri="{FF2B5EF4-FFF2-40B4-BE49-F238E27FC236}">
                <a16:creationId xmlns:a16="http://schemas.microsoft.com/office/drawing/2014/main" id="{B14099AF-683F-429E-9DB8-E2DA3A03496B}"/>
              </a:ext>
            </a:extLst>
          </p:cNvPr>
          <p:cNvGrpSpPr/>
          <p:nvPr/>
        </p:nvGrpSpPr>
        <p:grpSpPr>
          <a:xfrm>
            <a:off x="6093372" y="2479960"/>
            <a:ext cx="1493919" cy="1217210"/>
            <a:chOff x="523473" y="3011772"/>
            <a:chExt cx="1493919" cy="1217210"/>
          </a:xfrm>
        </p:grpSpPr>
        <p:sp>
          <p:nvSpPr>
            <p:cNvPr id="67" name="Oval 66">
              <a:extLst>
                <a:ext uri="{FF2B5EF4-FFF2-40B4-BE49-F238E27FC236}">
                  <a16:creationId xmlns:a16="http://schemas.microsoft.com/office/drawing/2014/main" id="{FEB597E7-8261-463B-99BE-1856302E3441}"/>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TextBox 67">
              <a:extLst>
                <a:ext uri="{FF2B5EF4-FFF2-40B4-BE49-F238E27FC236}">
                  <a16:creationId xmlns:a16="http://schemas.microsoft.com/office/drawing/2014/main" id="{31B80D64-CFD8-43FD-9C61-D2411A619AEB}"/>
                </a:ext>
              </a:extLst>
            </p:cNvPr>
            <p:cNvSpPr txBox="1"/>
            <p:nvPr/>
          </p:nvSpPr>
          <p:spPr>
            <a:xfrm>
              <a:off x="523473" y="3628818"/>
              <a:ext cx="1493919" cy="600164"/>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Parc immobilier à haute efficacité énergétique</a:t>
              </a:r>
              <a:endParaRPr lang="fr-FR" sz="1100" err="1">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A1AC0EA7-3E46-4326-BAB8-D9E3C9C810A0}"/>
              </a:ext>
            </a:extLst>
          </p:cNvPr>
          <p:cNvGrpSpPr/>
          <p:nvPr/>
        </p:nvGrpSpPr>
        <p:grpSpPr>
          <a:xfrm>
            <a:off x="2301165" y="2126592"/>
            <a:ext cx="2325989" cy="908952"/>
            <a:chOff x="950539" y="2840091"/>
            <a:chExt cx="2325989" cy="908952"/>
          </a:xfrm>
        </p:grpSpPr>
        <p:sp>
          <p:nvSpPr>
            <p:cNvPr id="73" name="Isosceles Triangle 72">
              <a:extLst>
                <a:ext uri="{FF2B5EF4-FFF2-40B4-BE49-F238E27FC236}">
                  <a16:creationId xmlns:a16="http://schemas.microsoft.com/office/drawing/2014/main" id="{BDB477DE-5413-44B7-B5E5-46373AF84292}"/>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TextBox 92">
              <a:extLst>
                <a:ext uri="{FF2B5EF4-FFF2-40B4-BE49-F238E27FC236}">
                  <a16:creationId xmlns:a16="http://schemas.microsoft.com/office/drawing/2014/main" id="{1786540F-D9CE-4B9F-B0D4-564472B5F7DD}"/>
                </a:ext>
              </a:extLst>
            </p:cNvPr>
            <p:cNvSpPr txBox="1"/>
            <p:nvPr/>
          </p:nvSpPr>
          <p:spPr>
            <a:xfrm>
              <a:off x="1694998" y="2916617"/>
              <a:ext cx="1581530" cy="430887"/>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Bâtiments résidentiels et commerciaux</a:t>
              </a:r>
            </a:p>
          </p:txBody>
        </p:sp>
      </p:grpSp>
      <p:grpSp>
        <p:nvGrpSpPr>
          <p:cNvPr id="94" name="Group 93">
            <a:extLst>
              <a:ext uri="{FF2B5EF4-FFF2-40B4-BE49-F238E27FC236}">
                <a16:creationId xmlns:a16="http://schemas.microsoft.com/office/drawing/2014/main" id="{0609E19D-B6B7-4A3E-91CA-0F9408C3A273}"/>
              </a:ext>
            </a:extLst>
          </p:cNvPr>
          <p:cNvGrpSpPr/>
          <p:nvPr/>
        </p:nvGrpSpPr>
        <p:grpSpPr>
          <a:xfrm>
            <a:off x="1678758" y="3509153"/>
            <a:ext cx="2402327" cy="1386487"/>
            <a:chOff x="1678758" y="3509153"/>
            <a:chExt cx="2402327" cy="1386487"/>
          </a:xfrm>
        </p:grpSpPr>
        <p:grpSp>
          <p:nvGrpSpPr>
            <p:cNvPr id="95" name="Group 94">
              <a:extLst>
                <a:ext uri="{FF2B5EF4-FFF2-40B4-BE49-F238E27FC236}">
                  <a16:creationId xmlns:a16="http://schemas.microsoft.com/office/drawing/2014/main" id="{930A4DB2-8DD7-4D27-9405-58E9EB64F132}"/>
                </a:ext>
              </a:extLst>
            </p:cNvPr>
            <p:cNvGrpSpPr/>
            <p:nvPr/>
          </p:nvGrpSpPr>
          <p:grpSpPr>
            <a:xfrm>
              <a:off x="1678758" y="3509153"/>
              <a:ext cx="1321196" cy="1047933"/>
              <a:chOff x="696196" y="3011772"/>
              <a:chExt cx="1321196" cy="1047933"/>
            </a:xfrm>
          </p:grpSpPr>
          <p:sp>
            <p:nvSpPr>
              <p:cNvPr id="99" name="Oval 98">
                <a:extLst>
                  <a:ext uri="{FF2B5EF4-FFF2-40B4-BE49-F238E27FC236}">
                    <a16:creationId xmlns:a16="http://schemas.microsoft.com/office/drawing/2014/main" id="{66F5A932-81D9-43FA-929D-EC82E8B06BAA}"/>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TextBox 99">
                <a:extLst>
                  <a:ext uri="{FF2B5EF4-FFF2-40B4-BE49-F238E27FC236}">
                    <a16:creationId xmlns:a16="http://schemas.microsoft.com/office/drawing/2014/main" id="{BCED7071-EBFE-4C7D-A070-8EEAC5421CF9}"/>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Stockage d'énergie</a:t>
                </a:r>
                <a:endParaRPr lang="en-GB" sz="1100" err="1">
                  <a:latin typeface="Arial" panose="020B0604020202020204" pitchFamily="34" charset="0"/>
                  <a:cs typeface="Arial" panose="020B0604020202020204" pitchFamily="34" charset="0"/>
                </a:endParaRPr>
              </a:p>
            </p:txBody>
          </p:sp>
        </p:grpSp>
        <p:grpSp>
          <p:nvGrpSpPr>
            <p:cNvPr id="96" name="Group 95">
              <a:extLst>
                <a:ext uri="{FF2B5EF4-FFF2-40B4-BE49-F238E27FC236}">
                  <a16:creationId xmlns:a16="http://schemas.microsoft.com/office/drawing/2014/main" id="{14A4438F-49CF-45E4-A5E4-96906B9F907C}"/>
                </a:ext>
              </a:extLst>
            </p:cNvPr>
            <p:cNvGrpSpPr/>
            <p:nvPr/>
          </p:nvGrpSpPr>
          <p:grpSpPr>
            <a:xfrm>
              <a:off x="2759889" y="3509153"/>
              <a:ext cx="1321196" cy="1386487"/>
              <a:chOff x="696196" y="4214930"/>
              <a:chExt cx="1321196" cy="1386487"/>
            </a:xfrm>
          </p:grpSpPr>
          <p:sp>
            <p:nvSpPr>
              <p:cNvPr id="97" name="Oval 96">
                <a:extLst>
                  <a:ext uri="{FF2B5EF4-FFF2-40B4-BE49-F238E27FC236}">
                    <a16:creationId xmlns:a16="http://schemas.microsoft.com/office/drawing/2014/main" id="{54047DD0-CDAB-4335-BE10-A4E012BEDFD1}"/>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8" name="TextBox 97">
                <a:extLst>
                  <a:ext uri="{FF2B5EF4-FFF2-40B4-BE49-F238E27FC236}">
                    <a16:creationId xmlns:a16="http://schemas.microsoft.com/office/drawing/2014/main" id="{7DC06C32-16A7-4762-899F-F103BCC32BEC}"/>
                  </a:ext>
                </a:extLst>
              </p:cNvPr>
              <p:cNvSpPr txBox="1"/>
              <p:nvPr/>
            </p:nvSpPr>
            <p:spPr>
              <a:xfrm>
                <a:off x="696196" y="4831976"/>
                <a:ext cx="1321196" cy="769441"/>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décentralisée d’énergie solaire</a:t>
                </a:r>
              </a:p>
              <a:p>
                <a:pPr algn="ctr"/>
                <a:endParaRPr lang="en-GB" sz="1100">
                  <a:latin typeface="Arial" panose="020B0604020202020204" pitchFamily="34" charset="0"/>
                  <a:cs typeface="Arial" panose="020B0604020202020204" pitchFamily="34" charset="0"/>
                </a:endParaRPr>
              </a:p>
            </p:txBody>
          </p:sp>
        </p:grpSp>
      </p:grpSp>
      <p:grpSp>
        <p:nvGrpSpPr>
          <p:cNvPr id="103" name="Group 102">
            <a:extLst>
              <a:ext uri="{FF2B5EF4-FFF2-40B4-BE49-F238E27FC236}">
                <a16:creationId xmlns:a16="http://schemas.microsoft.com/office/drawing/2014/main" id="{FB9995E9-37B7-4B1A-97E1-ACAFF10A76A9}"/>
              </a:ext>
            </a:extLst>
          </p:cNvPr>
          <p:cNvGrpSpPr/>
          <p:nvPr/>
        </p:nvGrpSpPr>
        <p:grpSpPr>
          <a:xfrm>
            <a:off x="2219323" y="4625120"/>
            <a:ext cx="1321196" cy="1217210"/>
            <a:chOff x="696196" y="4214930"/>
            <a:chExt cx="1321196" cy="1217210"/>
          </a:xfrm>
        </p:grpSpPr>
        <p:sp>
          <p:nvSpPr>
            <p:cNvPr id="104" name="Oval 103">
              <a:extLst>
                <a:ext uri="{FF2B5EF4-FFF2-40B4-BE49-F238E27FC236}">
                  <a16:creationId xmlns:a16="http://schemas.microsoft.com/office/drawing/2014/main" id="{FA8744C4-9491-47F4-9F83-EC794B8C26B1}"/>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TextBox 104">
              <a:extLst>
                <a:ext uri="{FF2B5EF4-FFF2-40B4-BE49-F238E27FC236}">
                  <a16:creationId xmlns:a16="http://schemas.microsoft.com/office/drawing/2014/main" id="{9DAAF6AE-B185-4023-B9CF-AFE94CBEEB5B}"/>
                </a:ext>
              </a:extLst>
            </p:cNvPr>
            <p:cNvSpPr txBox="1"/>
            <p:nvPr/>
          </p:nvSpPr>
          <p:spPr>
            <a:xfrm>
              <a:off x="696196" y="4831976"/>
              <a:ext cx="1321196"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Production d'énergie de secours</a:t>
              </a:r>
              <a:endParaRPr lang="en-GB" sz="1100" err="1">
                <a:latin typeface="Arial" panose="020B0604020202020204" pitchFamily="34" charset="0"/>
                <a:cs typeface="Arial" panose="020B0604020202020204" pitchFamily="34" charset="0"/>
              </a:endParaRPr>
            </a:p>
          </p:txBody>
        </p:sp>
      </p:grpSp>
      <p:sp>
        <p:nvSpPr>
          <p:cNvPr id="106" name="Isosceles Triangle 105">
            <a:extLst>
              <a:ext uri="{FF2B5EF4-FFF2-40B4-BE49-F238E27FC236}">
                <a16:creationId xmlns:a16="http://schemas.microsoft.com/office/drawing/2014/main" id="{0E787EFF-F188-45EF-9668-0DB97B439009}"/>
              </a:ext>
            </a:extLst>
          </p:cNvPr>
          <p:cNvSpPr/>
          <p:nvPr/>
        </p:nvSpPr>
        <p:spPr>
          <a:xfrm>
            <a:off x="5132613" y="1772633"/>
            <a:ext cx="3563190" cy="3294042"/>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07" name="Group 106">
            <a:extLst>
              <a:ext uri="{FF2B5EF4-FFF2-40B4-BE49-F238E27FC236}">
                <a16:creationId xmlns:a16="http://schemas.microsoft.com/office/drawing/2014/main" id="{A6806192-A1D2-4897-BD8B-A21DB6D754DB}"/>
              </a:ext>
            </a:extLst>
          </p:cNvPr>
          <p:cNvGrpSpPr/>
          <p:nvPr/>
        </p:nvGrpSpPr>
        <p:grpSpPr>
          <a:xfrm>
            <a:off x="5565228" y="3592324"/>
            <a:ext cx="1402554" cy="1386487"/>
            <a:chOff x="754168" y="3011772"/>
            <a:chExt cx="1402554" cy="1386487"/>
          </a:xfrm>
        </p:grpSpPr>
        <p:sp>
          <p:nvSpPr>
            <p:cNvPr id="108" name="Oval 107">
              <a:extLst>
                <a:ext uri="{FF2B5EF4-FFF2-40B4-BE49-F238E27FC236}">
                  <a16:creationId xmlns:a16="http://schemas.microsoft.com/office/drawing/2014/main" id="{1A1B368E-3553-4DFD-907B-EB8448361ED1}"/>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TextBox 108">
              <a:extLst>
                <a:ext uri="{FF2B5EF4-FFF2-40B4-BE49-F238E27FC236}">
                  <a16:creationId xmlns:a16="http://schemas.microsoft.com/office/drawing/2014/main" id="{D1DA635F-A72B-4D08-BD8D-51EB90ECCD8A}"/>
                </a:ext>
              </a:extLst>
            </p:cNvPr>
            <p:cNvSpPr txBox="1"/>
            <p:nvPr/>
          </p:nvSpPr>
          <p:spPr>
            <a:xfrm>
              <a:off x="754168" y="3628818"/>
              <a:ext cx="1402554" cy="769441"/>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Faible teneur en carbone du chauffage et du refroidissement</a:t>
              </a:r>
              <a:endParaRPr lang="fr-FR" sz="1100" err="1">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D0C5A3DF-3F79-45B0-9305-B2722C31D65D}"/>
              </a:ext>
            </a:extLst>
          </p:cNvPr>
          <p:cNvGrpSpPr/>
          <p:nvPr/>
        </p:nvGrpSpPr>
        <p:grpSpPr>
          <a:xfrm>
            <a:off x="6857028" y="3602232"/>
            <a:ext cx="1460526" cy="1217210"/>
            <a:chOff x="696196" y="3011772"/>
            <a:chExt cx="1460526" cy="1217210"/>
          </a:xfrm>
        </p:grpSpPr>
        <p:sp>
          <p:nvSpPr>
            <p:cNvPr id="111" name="Oval 110">
              <a:extLst>
                <a:ext uri="{FF2B5EF4-FFF2-40B4-BE49-F238E27FC236}">
                  <a16:creationId xmlns:a16="http://schemas.microsoft.com/office/drawing/2014/main" id="{50A5D8D7-8087-4109-8691-79375F4FACA7}"/>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2" name="TextBox 111">
              <a:extLst>
                <a:ext uri="{FF2B5EF4-FFF2-40B4-BE49-F238E27FC236}">
                  <a16:creationId xmlns:a16="http://schemas.microsoft.com/office/drawing/2014/main" id="{A84B8C36-0B38-42E3-8291-CE5AD294F9DF}"/>
                </a:ext>
              </a:extLst>
            </p:cNvPr>
            <p:cNvSpPr txBox="1"/>
            <p:nvPr/>
          </p:nvSpPr>
          <p:spPr>
            <a:xfrm>
              <a:off x="696196" y="3628818"/>
              <a:ext cx="1460526" cy="600164"/>
            </a:xfrm>
            <a:prstGeom prst="rect">
              <a:avLst/>
            </a:prstGeom>
            <a:noFill/>
          </p:spPr>
          <p:txBody>
            <a:bodyPr wrap="square" rtlCol="0">
              <a:spAutoFit/>
            </a:bodyPr>
            <a:lstStyle/>
            <a:p>
              <a:pPr algn="ctr"/>
              <a:r>
                <a:rPr lang="fr-FR" sz="1100">
                  <a:latin typeface="Arial" panose="020B0604020202020204" pitchFamily="34" charset="0"/>
                  <a:cs typeface="Arial" panose="020B0604020202020204" pitchFamily="34" charset="0"/>
                </a:rPr>
                <a:t>Matériel de cuisson et combustibles propres </a:t>
              </a:r>
            </a:p>
          </p:txBody>
        </p:sp>
      </p:grpSp>
      <p:cxnSp>
        <p:nvCxnSpPr>
          <p:cNvPr id="113" name="Straight Connector 112">
            <a:extLst>
              <a:ext uri="{FF2B5EF4-FFF2-40B4-BE49-F238E27FC236}">
                <a16:creationId xmlns:a16="http://schemas.microsoft.com/office/drawing/2014/main" id="{3264528A-DF08-4E19-A5DB-785BD4FBE78E}"/>
              </a:ext>
            </a:extLst>
          </p:cNvPr>
          <p:cNvCxnSpPr>
            <a:cxnSpLocks/>
            <a:stCxn id="73" idx="0"/>
            <a:endCxn id="106" idx="0"/>
          </p:cNvCxnSpPr>
          <p:nvPr/>
        </p:nvCxnSpPr>
        <p:spPr>
          <a:xfrm flipV="1">
            <a:off x="2826571" y="1772633"/>
            <a:ext cx="4087637" cy="35395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E5EF670-F64D-4777-B4C8-4FE804A4FFB0}"/>
              </a:ext>
            </a:extLst>
          </p:cNvPr>
          <p:cNvCxnSpPr>
            <a:cxnSpLocks/>
            <a:endCxn id="106" idx="2"/>
          </p:cNvCxnSpPr>
          <p:nvPr/>
        </p:nvCxnSpPr>
        <p:spPr>
          <a:xfrm>
            <a:off x="3351976" y="3035544"/>
            <a:ext cx="1780637" cy="2031131"/>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15" name="Graphic 114" descr="Building outline">
            <a:extLst>
              <a:ext uri="{FF2B5EF4-FFF2-40B4-BE49-F238E27FC236}">
                <a16:creationId xmlns:a16="http://schemas.microsoft.com/office/drawing/2014/main" id="{6D1517E8-8719-4377-8AF8-1727DB4DA7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116" name="Graphic 115" descr="Home outline">
            <a:extLst>
              <a:ext uri="{FF2B5EF4-FFF2-40B4-BE49-F238E27FC236}">
                <a16:creationId xmlns:a16="http://schemas.microsoft.com/office/drawing/2014/main" id="{DA99C5A0-F708-49AF-8935-F07DDF4FD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117" name="Picture 12" descr="Generator - Free industry icons">
            <a:extLst>
              <a:ext uri="{FF2B5EF4-FFF2-40B4-BE49-F238E27FC236}">
                <a16:creationId xmlns:a16="http://schemas.microsoft.com/office/drawing/2014/main" id="{9E47A034-5999-41F3-8FB5-E7FB7B814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118" name="Graphic 117" descr="Battery charging outline">
            <a:extLst>
              <a:ext uri="{FF2B5EF4-FFF2-40B4-BE49-F238E27FC236}">
                <a16:creationId xmlns:a16="http://schemas.microsoft.com/office/drawing/2014/main" id="{47D3D7EA-D78A-420A-9F0D-88963144D0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119" name="Picture 36" descr="Low-Carbon Icons - Free SVG &amp; PNG Low-Carbon Images - Noun Project">
            <a:extLst>
              <a:ext uri="{FF2B5EF4-FFF2-40B4-BE49-F238E27FC236}">
                <a16:creationId xmlns:a16="http://schemas.microsoft.com/office/drawing/2014/main" id="{A1CBEE69-2803-44CB-BA76-E0978D2E8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4" descr="Best Epc Royalty-Free Images, Stock Photos &amp; Pictures | Shutterstock">
            <a:extLst>
              <a:ext uri="{FF2B5EF4-FFF2-40B4-BE49-F238E27FC236}">
                <a16:creationId xmlns:a16="http://schemas.microsoft.com/office/drawing/2014/main" id="{1B57EF18-9BE7-42DB-9169-17164E22BA30}"/>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4" descr="Solar Roof Icons - Free SVG &amp; PNG Solar Roof Images - Noun Project">
            <a:extLst>
              <a:ext uri="{FF2B5EF4-FFF2-40B4-BE49-F238E27FC236}">
                <a16:creationId xmlns:a16="http://schemas.microsoft.com/office/drawing/2014/main" id="{C0CB57AE-1AF8-4CC6-A972-06A3941C37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122" name="Flowchart: Off-page Connector 121">
            <a:extLst>
              <a:ext uri="{FF2B5EF4-FFF2-40B4-BE49-F238E27FC236}">
                <a16:creationId xmlns:a16="http://schemas.microsoft.com/office/drawing/2014/main" id="{72EC7570-BF28-4B81-8883-DFDDA0EB030A}"/>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3" name="Graphic 122" descr="Lightning bolt with solid fill">
            <a:extLst>
              <a:ext uri="{FF2B5EF4-FFF2-40B4-BE49-F238E27FC236}">
                <a16:creationId xmlns:a16="http://schemas.microsoft.com/office/drawing/2014/main" id="{B79B924C-08E2-44D0-8B19-3E714E8DFD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124" name="Picture 2" descr="Cooking - Free Tools and utensils icons">
            <a:extLst>
              <a:ext uri="{FF2B5EF4-FFF2-40B4-BE49-F238E27FC236}">
                <a16:creationId xmlns:a16="http://schemas.microsoft.com/office/drawing/2014/main" id="{322128D3-D558-48DD-8A28-3CF9E3EB7F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Solar Roof Icons - Free SVG &amp; PNG Solar Roof Images - Noun Project">
            <a:extLst>
              <a:ext uri="{FF2B5EF4-FFF2-40B4-BE49-F238E27FC236}">
                <a16:creationId xmlns:a16="http://schemas.microsoft.com/office/drawing/2014/main" id="{E1033842-0270-4AB8-A394-25585CBD79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50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A20-00F6-98BD-ABC5-44B72EC9DB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6FBF7E-C1AE-C337-490D-DA7F4C14881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DCF91C7-47A6-6BA6-CDE3-347D48A2B403}"/>
              </a:ext>
            </a:extLst>
          </p:cNvPr>
          <p:cNvGraphicFramePr>
            <a:graphicFrameLocks noGrp="1"/>
          </p:cNvGraphicFramePr>
          <p:nvPr>
            <p:extLst>
              <p:ext uri="{D42A27DB-BD31-4B8C-83A1-F6EECF244321}">
                <p14:modId xmlns:p14="http://schemas.microsoft.com/office/powerpoint/2010/main" val="36124397"/>
              </p:ext>
            </p:extLst>
          </p:nvPr>
        </p:nvGraphicFramePr>
        <p:xfrm>
          <a:off x="361307" y="1972122"/>
          <a:ext cx="9109283" cy="4198024"/>
        </p:xfrm>
        <a:graphic>
          <a:graphicData uri="http://schemas.openxmlformats.org/drawingml/2006/table">
            <a:tbl>
              <a:tblPr firstRow="1" bandRow="1">
                <a:tableStyleId>{5C22544A-7EE6-4342-B048-85BDC9FD1C3A}</a:tableStyleId>
              </a:tblPr>
              <a:tblGrid>
                <a:gridCol w="9109283">
                  <a:extLst>
                    <a:ext uri="{9D8B030D-6E8A-4147-A177-3AD203B41FA5}">
                      <a16:colId xmlns:a16="http://schemas.microsoft.com/office/drawing/2014/main" val="455807853"/>
                    </a:ext>
                  </a:extLst>
                </a:gridCol>
              </a:tblGrid>
              <a:tr h="1049506">
                <a:tc>
                  <a:txBody>
                    <a:bodyPr/>
                    <a:lstStyle/>
                    <a:p>
                      <a:r>
                        <a:rPr lang="en-GB" sz="1200" b="1">
                          <a:solidFill>
                            <a:schemeClr val="tx1"/>
                          </a:solidFill>
                          <a:latin typeface="Arial" panose="020B0604020202020204" pitchFamily="34" charset="0"/>
                          <a:cs typeface="Arial" panose="020B0604020202020204" pitchFamily="34" charset="0"/>
                        </a:rPr>
                        <a:t>Forte capacité </a:t>
                      </a:r>
                    </a:p>
                    <a:p>
                      <a:r>
                        <a:rPr lang="en-GB" sz="1200" b="1">
                          <a:solidFill>
                            <a:schemeClr val="tx1"/>
                          </a:solidFill>
                          <a:latin typeface="Arial" panose="020B0604020202020204" pitchFamily="34" charset="0"/>
                          <a:cs typeface="Arial" panose="020B0604020202020204" pitchFamily="34" charset="0"/>
                        </a:rPr>
                        <a:t>d’influence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FFF7"/>
                    </a:solidFill>
                  </a:tcPr>
                </a:tc>
                <a:extLst>
                  <a:ext uri="{0D108BD9-81ED-4DB2-BD59-A6C34878D82A}">
                    <a16:rowId xmlns:a16="http://schemas.microsoft.com/office/drawing/2014/main" val="346194335"/>
                  </a:ext>
                </a:extLst>
              </a:tr>
              <a:tr h="1049506">
                <a:tc>
                  <a:txBody>
                    <a:bodyPr/>
                    <a:lstStyle/>
                    <a:p>
                      <a:r>
                        <a:rPr lang="en-GB" sz="1200" b="1">
                          <a:solidFill>
                            <a:schemeClr val="tx1"/>
                          </a:solidFill>
                          <a:latin typeface="Arial" panose="020B0604020202020204" pitchFamily="34" charset="0"/>
                          <a:cs typeface="Arial" panose="020B0604020202020204" pitchFamily="34" charset="0"/>
                        </a:rPr>
                        <a:t>Capacité </a:t>
                      </a:r>
                      <a:br>
                        <a:rPr lang="en-GB" sz="1200" b="1">
                          <a:solidFill>
                            <a:schemeClr val="tx1"/>
                          </a:solidFill>
                          <a:latin typeface="Arial" panose="020B0604020202020204" pitchFamily="34" charset="0"/>
                          <a:cs typeface="Arial" panose="020B0604020202020204" pitchFamily="34" charset="0"/>
                        </a:rPr>
                      </a:br>
                      <a:r>
                        <a:rPr lang="en-GB" sz="1200" b="1">
                          <a:solidFill>
                            <a:schemeClr val="tx1"/>
                          </a:solidFill>
                          <a:latin typeface="Arial" panose="020B0604020202020204" pitchFamily="34" charset="0"/>
                          <a:cs typeface="Arial" panose="020B0604020202020204" pitchFamily="34" charset="0"/>
                        </a:rPr>
                        <a:t>d’influence </a:t>
                      </a:r>
                    </a:p>
                    <a:p>
                      <a:r>
                        <a:rPr lang="en-GB" sz="1200" b="1">
                          <a:solidFill>
                            <a:schemeClr val="tx1"/>
                          </a:solidFill>
                          <a:latin typeface="Arial" panose="020B0604020202020204" pitchFamily="34" charset="0"/>
                          <a:cs typeface="Arial" panose="020B0604020202020204" pitchFamily="34" charset="0"/>
                        </a:rPr>
                        <a:t>partagée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EFEED"/>
                    </a:solidFill>
                  </a:tcPr>
                </a:tc>
                <a:extLst>
                  <a:ext uri="{0D108BD9-81ED-4DB2-BD59-A6C34878D82A}">
                    <a16:rowId xmlns:a16="http://schemas.microsoft.com/office/drawing/2014/main" val="2917082220"/>
                  </a:ext>
                </a:extLst>
              </a:tr>
              <a:tr h="1049506">
                <a:tc>
                  <a:txBody>
                    <a:bodyPr/>
                    <a:lstStyle/>
                    <a:p>
                      <a:r>
                        <a:rPr lang="en-GB" sz="1200" b="1">
                          <a:solidFill>
                            <a:schemeClr val="tx1"/>
                          </a:solidFill>
                          <a:latin typeface="Arial" panose="020B0604020202020204" pitchFamily="34" charset="0"/>
                          <a:cs typeface="Arial" panose="020B0604020202020204" pitchFamily="34" charset="0"/>
                        </a:rPr>
                        <a:t>Faible capacité</a:t>
                      </a:r>
                    </a:p>
                    <a:p>
                      <a:r>
                        <a:rPr lang="en-GB" sz="1200" b="1">
                          <a:solidFill>
                            <a:schemeClr val="tx1"/>
                          </a:solidFill>
                          <a:latin typeface="Arial" panose="020B0604020202020204" pitchFamily="34" charset="0"/>
                          <a:cs typeface="Arial" panose="020B0604020202020204" pitchFamily="34" charset="0"/>
                        </a:rPr>
                        <a:t>d’influence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3606882"/>
                  </a:ext>
                </a:extLst>
              </a:tr>
              <a:tr h="1049506">
                <a:tc>
                  <a:txBody>
                    <a:bodyPr/>
                    <a:lstStyle/>
                    <a:p>
                      <a:r>
                        <a:rPr lang="en-GB" sz="1200" b="1">
                          <a:solidFill>
                            <a:schemeClr val="tx1"/>
                          </a:solidFill>
                          <a:latin typeface="Arial" panose="020B0604020202020204" pitchFamily="34" charset="0"/>
                          <a:cs typeface="Arial" panose="020B0604020202020204" pitchFamily="34" charset="0"/>
                        </a:rPr>
                        <a:t>Pas d’influence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06385816"/>
                  </a:ext>
                </a:extLst>
              </a:tr>
            </a:tbl>
          </a:graphicData>
        </a:graphic>
      </p:graphicFrame>
      <p:sp>
        <p:nvSpPr>
          <p:cNvPr id="5" name="Content Placeholder 4">
            <a:extLst>
              <a:ext uri="{FF2B5EF4-FFF2-40B4-BE49-F238E27FC236}">
                <a16:creationId xmlns:a16="http://schemas.microsoft.com/office/drawing/2014/main" id="{6E4698C1-1214-2034-5CAD-818995240D41}"/>
              </a:ext>
            </a:extLst>
          </p:cNvPr>
          <p:cNvSpPr>
            <a:spLocks noGrp="1"/>
          </p:cNvSpPr>
          <p:nvPr>
            <p:ph idx="13"/>
          </p:nvPr>
        </p:nvSpPr>
        <p:spPr/>
        <p:txBody>
          <a:bodyPr/>
          <a:lstStyle/>
          <a:p>
            <a:r>
              <a:rPr lang="fr-FR">
                <a:solidFill>
                  <a:srgbClr val="99B63C"/>
                </a:solidFill>
              </a:rPr>
              <a:t>Module 6 - Optimiser les compétences disponibles localement</a:t>
            </a:r>
          </a:p>
        </p:txBody>
      </p:sp>
      <p:sp>
        <p:nvSpPr>
          <p:cNvPr id="6" name="TextBox 5">
            <a:extLst>
              <a:ext uri="{FF2B5EF4-FFF2-40B4-BE49-F238E27FC236}">
                <a16:creationId xmlns:a16="http://schemas.microsoft.com/office/drawing/2014/main" id="{673BB644-099E-D5C2-055A-64B7C70CEC70}"/>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Maintenant que vous avez identifié les principaux acteurs influents, classez-les dans la bonne catégorie en fonction du type et du niveau de leur influence. </a:t>
            </a: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CE18A3B-1D97-5DA8-134A-4038690DA18B}"/>
              </a:ext>
            </a:extLst>
          </p:cNvPr>
          <p:cNvSpPr/>
          <p:nvPr/>
        </p:nvSpPr>
        <p:spPr>
          <a:xfrm>
            <a:off x="1642547"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Possession/ exploitation</a:t>
            </a:r>
          </a:p>
        </p:txBody>
      </p:sp>
      <p:sp>
        <p:nvSpPr>
          <p:cNvPr id="8" name="Rectangle: Rounded Corners 7">
            <a:extLst>
              <a:ext uri="{FF2B5EF4-FFF2-40B4-BE49-F238E27FC236}">
                <a16:creationId xmlns:a16="http://schemas.microsoft.com/office/drawing/2014/main" id="{C2056E1D-ADB7-0A11-8869-8D4DCAF2086D}"/>
              </a:ext>
            </a:extLst>
          </p:cNvPr>
          <p:cNvSpPr/>
          <p:nvPr/>
        </p:nvSpPr>
        <p:spPr>
          <a:xfrm>
            <a:off x="3207326"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Définition d’une vision et d’une politique </a:t>
            </a:r>
          </a:p>
        </p:txBody>
      </p:sp>
      <p:sp>
        <p:nvSpPr>
          <p:cNvPr id="9" name="Rectangle: Rounded Corners 8">
            <a:extLst>
              <a:ext uri="{FF2B5EF4-FFF2-40B4-BE49-F238E27FC236}">
                <a16:creationId xmlns:a16="http://schemas.microsoft.com/office/drawing/2014/main" id="{F6CCECF9-BCCB-E0D9-5F9D-32C6DF298A0B}"/>
              </a:ext>
            </a:extLst>
          </p:cNvPr>
          <p:cNvSpPr/>
          <p:nvPr/>
        </p:nvSpPr>
        <p:spPr>
          <a:xfrm>
            <a:off x="4777794"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Contrôle du budget</a:t>
            </a:r>
          </a:p>
        </p:txBody>
      </p:sp>
      <p:sp>
        <p:nvSpPr>
          <p:cNvPr id="10" name="Rectangle: Rounded Corners 9">
            <a:extLst>
              <a:ext uri="{FF2B5EF4-FFF2-40B4-BE49-F238E27FC236}">
                <a16:creationId xmlns:a16="http://schemas.microsoft.com/office/drawing/2014/main" id="{B9DA0669-0C8F-E60F-34BB-E19F2E81E7D9}"/>
              </a:ext>
            </a:extLst>
          </p:cNvPr>
          <p:cNvSpPr/>
          <p:nvPr/>
        </p:nvSpPr>
        <p:spPr>
          <a:xfrm>
            <a:off x="6348262"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Application de la réglementation</a:t>
            </a:r>
          </a:p>
        </p:txBody>
      </p:sp>
      <p:sp>
        <p:nvSpPr>
          <p:cNvPr id="11" name="Rectangle: Rounded Corners 10">
            <a:extLst>
              <a:ext uri="{FF2B5EF4-FFF2-40B4-BE49-F238E27FC236}">
                <a16:creationId xmlns:a16="http://schemas.microsoft.com/office/drawing/2014/main" id="{DDC0A30E-0359-BFA4-7091-F07A484F66D6}"/>
              </a:ext>
            </a:extLst>
          </p:cNvPr>
          <p:cNvSpPr/>
          <p:nvPr/>
        </p:nvSpPr>
        <p:spPr>
          <a:xfrm>
            <a:off x="7908110"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Définition de la réglementation </a:t>
            </a:r>
          </a:p>
        </p:txBody>
      </p:sp>
    </p:spTree>
    <p:extLst>
      <p:ext uri="{BB962C8B-B14F-4D97-AF65-F5344CB8AC3E}">
        <p14:creationId xmlns:p14="http://schemas.microsoft.com/office/powerpoint/2010/main" val="715296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BBA11C4-990E-8D64-4D7F-E3116A72EB41}"/>
              </a:ext>
            </a:extLst>
          </p:cNvPr>
          <p:cNvSpPr/>
          <p:nvPr/>
        </p:nvSpPr>
        <p:spPr>
          <a:xfrm>
            <a:off x="695325" y="2405163"/>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3" name="Rectangle: Rounded Corners 2">
            <a:extLst>
              <a:ext uri="{FF2B5EF4-FFF2-40B4-BE49-F238E27FC236}">
                <a16:creationId xmlns:a16="http://schemas.microsoft.com/office/drawing/2014/main" id="{FAC97497-1FD6-7B00-8859-E0A34B7F337C}"/>
              </a:ext>
            </a:extLst>
          </p:cNvPr>
          <p:cNvSpPr/>
          <p:nvPr/>
        </p:nvSpPr>
        <p:spPr>
          <a:xfrm>
            <a:off x="3571639"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 name="Title 3">
            <a:extLst>
              <a:ext uri="{FF2B5EF4-FFF2-40B4-BE49-F238E27FC236}">
                <a16:creationId xmlns:a16="http://schemas.microsoft.com/office/drawing/2014/main" id="{F6636E4E-23BA-EACF-92D0-6A27E3C38CC6}"/>
              </a:ext>
            </a:extLst>
          </p:cNvPr>
          <p:cNvSpPr>
            <a:spLocks noGrp="1"/>
          </p:cNvSpPr>
          <p:nvPr>
            <p:ph type="title"/>
          </p:nvPr>
        </p:nvSpPr>
        <p:spPr>
          <a:xfrm>
            <a:off x="695325" y="675926"/>
            <a:ext cx="6342557" cy="990600"/>
          </a:xfrm>
        </p:spPr>
        <p:txBody>
          <a:bodyPr>
            <a:normAutofit fontScale="90000"/>
          </a:bodyPr>
          <a:lstStyle/>
          <a:p>
            <a:r>
              <a:rPr lang="en-GB" sz="2400" b="0">
                <a:solidFill>
                  <a:srgbClr val="99B63C"/>
                </a:solidFill>
              </a:rPr>
              <a:t>Fiche de diagnostic</a:t>
            </a:r>
            <a:br>
              <a:rPr lang="en-GB">
                <a:solidFill>
                  <a:srgbClr val="99B63C"/>
                </a:solidFill>
              </a:rPr>
            </a:br>
            <a:r>
              <a:rPr lang="fr-FR">
                <a:solidFill>
                  <a:srgbClr val="99B63C"/>
                </a:solidFill>
              </a:rPr>
              <a:t>Optimiser les compétences disponibles localement</a:t>
            </a:r>
            <a:endParaRPr lang="en-GB" b="0">
              <a:solidFill>
                <a:srgbClr val="99B63C"/>
              </a:solidFill>
            </a:endParaRPr>
          </a:p>
        </p:txBody>
      </p:sp>
      <p:sp>
        <p:nvSpPr>
          <p:cNvPr id="5" name="Content Placeholder 4">
            <a:extLst>
              <a:ext uri="{FF2B5EF4-FFF2-40B4-BE49-F238E27FC236}">
                <a16:creationId xmlns:a16="http://schemas.microsoft.com/office/drawing/2014/main" id="{22E95690-66EA-1591-C48C-FB15368ACEAB}"/>
              </a:ext>
            </a:extLst>
          </p:cNvPr>
          <p:cNvSpPr>
            <a:spLocks noGrp="1"/>
          </p:cNvSpPr>
          <p:nvPr>
            <p:ph idx="13"/>
          </p:nvPr>
        </p:nvSpPr>
        <p:spPr/>
        <p:txBody>
          <a:bodyPr/>
          <a:lstStyle/>
          <a:p>
            <a:r>
              <a:rPr lang="fr-FR">
                <a:solidFill>
                  <a:srgbClr val="99B63C"/>
                </a:solidFill>
              </a:rPr>
              <a:t>Module 6 - Optimiser les compétences disponibles localement</a:t>
            </a:r>
          </a:p>
        </p:txBody>
      </p:sp>
      <p:sp>
        <p:nvSpPr>
          <p:cNvPr id="6" name="Rectangle: Rounded Corners 5">
            <a:extLst>
              <a:ext uri="{FF2B5EF4-FFF2-40B4-BE49-F238E27FC236}">
                <a16:creationId xmlns:a16="http://schemas.microsoft.com/office/drawing/2014/main" id="{2BE3131E-6F14-0FFF-86E9-57DE7F376D57}"/>
              </a:ext>
            </a:extLst>
          </p:cNvPr>
          <p:cNvSpPr/>
          <p:nvPr/>
        </p:nvSpPr>
        <p:spPr>
          <a:xfrm>
            <a:off x="695324" y="1828800"/>
            <a:ext cx="8524875" cy="576363"/>
          </a:xfrm>
          <a:prstGeom prst="roundRect">
            <a:avLst/>
          </a:prstGeom>
          <a:solidFill>
            <a:srgbClr val="99B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spc="-20">
                <a:solidFill>
                  <a:schemeClr val="bg1"/>
                </a:solidFill>
                <a:latin typeface="Arial" panose="020B0604020202020204" pitchFamily="34" charset="0"/>
                <a:cs typeface="Arial" panose="020B0604020202020204" pitchFamily="34" charset="0"/>
              </a:rPr>
              <a:t>Quels sont les actifs de l’AEPE pour lesquels vous disposez de compétences et d’une capacité d’influence exclusives, partagées ou limitées pour influencer la politique et mettre en œuvre des mesures?</a:t>
            </a:r>
            <a:endParaRPr lang="fr-FR" sz="1400" spc="-20" err="1">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042DD303-046D-313B-A038-674AD710C2BD}"/>
              </a:ext>
            </a:extLst>
          </p:cNvPr>
          <p:cNvSpPr/>
          <p:nvPr/>
        </p:nvSpPr>
        <p:spPr>
          <a:xfrm>
            <a:off x="6447953"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0" name="TextBox 9">
            <a:extLst>
              <a:ext uri="{FF2B5EF4-FFF2-40B4-BE49-F238E27FC236}">
                <a16:creationId xmlns:a16="http://schemas.microsoft.com/office/drawing/2014/main" id="{4D1873B3-7072-273C-7092-03B4DDF96ECB}"/>
              </a:ext>
            </a:extLst>
          </p:cNvPr>
          <p:cNvSpPr txBox="1"/>
          <p:nvPr/>
        </p:nvSpPr>
        <p:spPr>
          <a:xfrm>
            <a:off x="979188" y="2428935"/>
            <a:ext cx="2213573" cy="276999"/>
          </a:xfrm>
          <a:prstGeom prst="rect">
            <a:avLst/>
          </a:prstGeom>
          <a:noFill/>
        </p:spPr>
        <p:txBody>
          <a:bodyPr wrap="square" rtlCol="0">
            <a:spAutoFit/>
          </a:bodyPr>
          <a:lstStyle/>
          <a:p>
            <a:pPr algn="ctr"/>
            <a:r>
              <a:rPr lang="en-GB" sz="1200" b="1">
                <a:solidFill>
                  <a:srgbClr val="73882D"/>
                </a:solidFill>
                <a:latin typeface="Arial" panose="020B0604020202020204" pitchFamily="34" charset="0"/>
                <a:cs typeface="Arial" panose="020B0604020202020204" pitchFamily="34" charset="0"/>
              </a:rPr>
              <a:t>Pleines compétences</a:t>
            </a:r>
            <a:endParaRPr lang="en-GB" sz="1200" b="1" err="1">
              <a:solidFill>
                <a:srgbClr val="73882D"/>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6C25A87-CEE9-ECE8-6E4E-B3590F0FF123}"/>
              </a:ext>
            </a:extLst>
          </p:cNvPr>
          <p:cNvSpPr txBox="1"/>
          <p:nvPr/>
        </p:nvSpPr>
        <p:spPr>
          <a:xfrm>
            <a:off x="3807877" y="2428937"/>
            <a:ext cx="2213573" cy="646331"/>
          </a:xfrm>
          <a:prstGeom prst="rect">
            <a:avLst/>
          </a:prstGeom>
          <a:noFill/>
        </p:spPr>
        <p:txBody>
          <a:bodyPr wrap="square" rtlCol="0">
            <a:spAutoFit/>
          </a:bodyPr>
          <a:lstStyle/>
          <a:p>
            <a:pPr algn="ctr"/>
            <a:r>
              <a:rPr lang="fr-FR" sz="1200" b="1">
                <a:solidFill>
                  <a:srgbClr val="73882D"/>
                </a:solidFill>
                <a:latin typeface="Arial" panose="020B0604020202020204" pitchFamily="34" charset="0"/>
                <a:cs typeface="Arial" panose="020B0604020202020204" pitchFamily="34" charset="0"/>
              </a:rPr>
              <a:t>Compétences partagées</a:t>
            </a:r>
          </a:p>
          <a:p>
            <a:pPr algn="ctr"/>
            <a:r>
              <a:rPr lang="fr-FR" sz="1200">
                <a:solidFill>
                  <a:srgbClr val="73882D"/>
                </a:solidFill>
                <a:latin typeface="Arial" panose="020B0604020202020204" pitchFamily="34" charset="0"/>
                <a:cs typeface="Arial" panose="020B0604020202020204" pitchFamily="34" charset="0"/>
              </a:rPr>
              <a:t>Avec qui partagez-vous ces compétences?</a:t>
            </a:r>
          </a:p>
        </p:txBody>
      </p:sp>
      <p:sp>
        <p:nvSpPr>
          <p:cNvPr id="13" name="TextBox 12">
            <a:extLst>
              <a:ext uri="{FF2B5EF4-FFF2-40B4-BE49-F238E27FC236}">
                <a16:creationId xmlns:a16="http://schemas.microsoft.com/office/drawing/2014/main" id="{3CD21BC4-37F0-451F-617F-D6B9974E9CA3}"/>
              </a:ext>
            </a:extLst>
          </p:cNvPr>
          <p:cNvSpPr txBox="1"/>
          <p:nvPr/>
        </p:nvSpPr>
        <p:spPr>
          <a:xfrm>
            <a:off x="6731816" y="2428936"/>
            <a:ext cx="2213573" cy="830997"/>
          </a:xfrm>
          <a:prstGeom prst="rect">
            <a:avLst/>
          </a:prstGeom>
          <a:noFill/>
        </p:spPr>
        <p:txBody>
          <a:bodyPr wrap="square" rtlCol="0">
            <a:spAutoFit/>
          </a:bodyPr>
          <a:lstStyle/>
          <a:p>
            <a:pPr algn="ctr"/>
            <a:r>
              <a:rPr lang="fr-FR" sz="1200" b="1">
                <a:solidFill>
                  <a:srgbClr val="73882D"/>
                </a:solidFill>
                <a:latin typeface="Arial" panose="020B0604020202020204" pitchFamily="34" charset="0"/>
                <a:cs typeface="Arial" panose="020B0604020202020204" pitchFamily="34" charset="0"/>
              </a:rPr>
              <a:t>Compétences limitées</a:t>
            </a:r>
          </a:p>
          <a:p>
            <a:pPr algn="ctr"/>
            <a:r>
              <a:rPr lang="fr-FR" sz="1200">
                <a:solidFill>
                  <a:srgbClr val="73882D"/>
                </a:solidFill>
                <a:latin typeface="Arial" panose="020B0604020202020204" pitchFamily="34" charset="0"/>
                <a:cs typeface="Arial" panose="020B0604020202020204" pitchFamily="34" charset="0"/>
              </a:rPr>
              <a:t>Quelles sont les parties prenantes qui ont de l’influence?</a:t>
            </a:r>
          </a:p>
        </p:txBody>
      </p:sp>
      <p:sp>
        <p:nvSpPr>
          <p:cNvPr id="8" name="Slide Number Placeholder 7">
            <a:extLst>
              <a:ext uri="{FF2B5EF4-FFF2-40B4-BE49-F238E27FC236}">
                <a16:creationId xmlns:a16="http://schemas.microsoft.com/office/drawing/2014/main" id="{C17ED633-1972-C565-844D-99148D493452}"/>
              </a:ext>
            </a:extLst>
          </p:cNvPr>
          <p:cNvSpPr>
            <a:spLocks noGrp="1"/>
          </p:cNvSpPr>
          <p:nvPr>
            <p:ph type="sldNum" sz="quarter" idx="12"/>
          </p:nvPr>
        </p:nvSpPr>
        <p:spPr/>
        <p:txBody>
          <a:bodyPr/>
          <a:lstStyle/>
          <a:p>
            <a:fld id="{CE97AC88-B9C7-4AEF-9990-0777AFA0136D}" type="slidenum">
              <a:rPr lang="en-US" smtClean="0"/>
              <a:t>86</a:t>
            </a:fld>
            <a:endParaRPr lang="en-US"/>
          </a:p>
        </p:txBody>
      </p:sp>
      <p:sp>
        <p:nvSpPr>
          <p:cNvPr id="33" name="Oval 32">
            <a:hlinkClick r:id="rId2" action="ppaction://hlinksldjump"/>
            <a:extLst>
              <a:ext uri="{FF2B5EF4-FFF2-40B4-BE49-F238E27FC236}">
                <a16:creationId xmlns:a16="http://schemas.microsoft.com/office/drawing/2014/main" id="{84DACA7D-D57C-449B-82A9-AAE01BFFF242}"/>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9567EFE8-588E-4FEC-AE76-13F9934D4E2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2" action="ppaction://hlinksldjump"/>
            <a:extLst>
              <a:ext uri="{FF2B5EF4-FFF2-40B4-BE49-F238E27FC236}">
                <a16:creationId xmlns:a16="http://schemas.microsoft.com/office/drawing/2014/main" id="{FB3F2BE4-6149-4165-BB1B-BEE3FC76187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4" action="ppaction://hlinksldjump"/>
            <a:extLst>
              <a:ext uri="{FF2B5EF4-FFF2-40B4-BE49-F238E27FC236}">
                <a16:creationId xmlns:a16="http://schemas.microsoft.com/office/drawing/2014/main" id="{E06E1B5B-6688-4810-8507-6FF86C38AD62}"/>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69D19CFE-9366-40C6-A98F-F5E59C62649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91B64063-F0D8-4A21-8B6A-FF69390ED63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7" action="ppaction://hlinksldjump"/>
            <a:extLst>
              <a:ext uri="{FF2B5EF4-FFF2-40B4-BE49-F238E27FC236}">
                <a16:creationId xmlns:a16="http://schemas.microsoft.com/office/drawing/2014/main" id="{D85CF7B8-C0F3-48B9-B47B-60F90E6973D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186065A8-E6BE-4D90-94B7-F380F1A168A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DCA52365-133D-4C65-A830-35033D8552C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E3BC8F70-8461-4367-AF67-0DB4BF4A6E5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B19979C9-636D-4C28-8EB7-D727BC0C0A53}"/>
              </a:ext>
            </a:extLst>
          </p:cNvPr>
          <p:cNvGrpSpPr/>
          <p:nvPr/>
        </p:nvGrpSpPr>
        <p:grpSpPr>
          <a:xfrm>
            <a:off x="9573110" y="4214701"/>
            <a:ext cx="146522" cy="280390"/>
            <a:chOff x="5545138" y="625475"/>
            <a:chExt cx="1489075" cy="2849563"/>
          </a:xfrm>
        </p:grpSpPr>
        <p:sp>
          <p:nvSpPr>
            <p:cNvPr id="44" name="Freeform 117">
              <a:extLst>
                <a:ext uri="{FF2B5EF4-FFF2-40B4-BE49-F238E27FC236}">
                  <a16:creationId xmlns:a16="http://schemas.microsoft.com/office/drawing/2014/main" id="{940A822E-A667-4F90-9A9A-EE7741F9284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FAB73031-919A-41FE-BC7A-5C6A7097BB1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3958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8534400" cy="2387600"/>
          </a:xfrm>
        </p:spPr>
        <p:txBody>
          <a:bodyPr>
            <a:normAutofit fontScale="90000"/>
          </a:bodyPr>
          <a:lstStyle/>
          <a:p>
            <a:r>
              <a:rPr lang="en-GB" b="0">
                <a:solidFill>
                  <a:schemeClr val="bg1"/>
                </a:solidFill>
              </a:rPr>
              <a:t>Module 7</a:t>
            </a:r>
            <a:br>
              <a:rPr lang="en-GB">
                <a:solidFill>
                  <a:schemeClr val="bg1"/>
                </a:solidFill>
              </a:rPr>
            </a:br>
            <a:r>
              <a:rPr lang="en-GB">
                <a:solidFill>
                  <a:schemeClr val="bg1"/>
                </a:solidFill>
              </a:rPr>
              <a:t>Concevoir des mesures d'AEPE</a:t>
            </a: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49C9DF4E-76D6-B14A-67AC-713064237FC1}"/>
              </a:ext>
            </a:extLst>
          </p:cNvPr>
          <p:cNvSpPr>
            <a:spLocks noGrp="1"/>
          </p:cNvSpPr>
          <p:nvPr>
            <p:ph type="sldNum" sz="quarter" idx="12"/>
          </p:nvPr>
        </p:nvSpPr>
        <p:spPr/>
        <p:txBody>
          <a:bodyPr/>
          <a:lstStyle/>
          <a:p>
            <a:fld id="{CE97AC88-B9C7-4AEF-9990-0777AFA0136D}" type="slidenum">
              <a:rPr lang="en-US" smtClean="0"/>
              <a:t>87</a:t>
            </a:fld>
            <a:endParaRPr lang="en-US"/>
          </a:p>
        </p:txBody>
      </p:sp>
      <p:grpSp>
        <p:nvGrpSpPr>
          <p:cNvPr id="5" name="Group 4">
            <a:extLst>
              <a:ext uri="{FF2B5EF4-FFF2-40B4-BE49-F238E27FC236}">
                <a16:creationId xmlns:a16="http://schemas.microsoft.com/office/drawing/2014/main" id="{B1984517-6593-626B-19FC-4862706C64A5}"/>
              </a:ext>
            </a:extLst>
          </p:cNvPr>
          <p:cNvGrpSpPr/>
          <p:nvPr/>
        </p:nvGrpSpPr>
        <p:grpSpPr>
          <a:xfrm>
            <a:off x="4508343" y="2853559"/>
            <a:ext cx="4621341" cy="3515710"/>
            <a:chOff x="2790825" y="5035551"/>
            <a:chExt cx="1512888" cy="1150938"/>
          </a:xfrm>
        </p:grpSpPr>
        <p:grpSp>
          <p:nvGrpSpPr>
            <p:cNvPr id="6" name="Group 5">
              <a:extLst>
                <a:ext uri="{FF2B5EF4-FFF2-40B4-BE49-F238E27FC236}">
                  <a16:creationId xmlns:a16="http://schemas.microsoft.com/office/drawing/2014/main" id="{E656EA80-AB46-ABAF-F973-8D36768A2647}"/>
                </a:ext>
              </a:extLst>
            </p:cNvPr>
            <p:cNvGrpSpPr/>
            <p:nvPr/>
          </p:nvGrpSpPr>
          <p:grpSpPr>
            <a:xfrm>
              <a:off x="3259138" y="5559426"/>
              <a:ext cx="1044575" cy="382588"/>
              <a:chOff x="3259138" y="5559426"/>
              <a:chExt cx="1044575" cy="382588"/>
            </a:xfrm>
          </p:grpSpPr>
          <p:sp>
            <p:nvSpPr>
              <p:cNvPr id="114" name="Freeform 1937">
                <a:extLst>
                  <a:ext uri="{FF2B5EF4-FFF2-40B4-BE49-F238E27FC236}">
                    <a16:creationId xmlns:a16="http://schemas.microsoft.com/office/drawing/2014/main" id="{F42D9764-5FEA-25AC-2F58-F5E7245E0078}"/>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938">
                <a:extLst>
                  <a:ext uri="{FF2B5EF4-FFF2-40B4-BE49-F238E27FC236}">
                    <a16:creationId xmlns:a16="http://schemas.microsoft.com/office/drawing/2014/main" id="{5738353A-E7F0-3949-126B-6CC25E50C3D5}"/>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39">
                <a:extLst>
                  <a:ext uri="{FF2B5EF4-FFF2-40B4-BE49-F238E27FC236}">
                    <a16:creationId xmlns:a16="http://schemas.microsoft.com/office/drawing/2014/main" id="{5C3FAC75-9891-21A6-27DE-48B53E65C4C2}"/>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940">
                <a:extLst>
                  <a:ext uri="{FF2B5EF4-FFF2-40B4-BE49-F238E27FC236}">
                    <a16:creationId xmlns:a16="http://schemas.microsoft.com/office/drawing/2014/main" id="{24E2A005-B8B8-0261-8F51-4A855AD4DAA9}"/>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41">
                <a:extLst>
                  <a:ext uri="{FF2B5EF4-FFF2-40B4-BE49-F238E27FC236}">
                    <a16:creationId xmlns:a16="http://schemas.microsoft.com/office/drawing/2014/main" id="{C55C537C-E59E-1B8A-0EB3-BEE7BC425CDD}"/>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42">
                <a:extLst>
                  <a:ext uri="{FF2B5EF4-FFF2-40B4-BE49-F238E27FC236}">
                    <a16:creationId xmlns:a16="http://schemas.microsoft.com/office/drawing/2014/main" id="{EB465EDF-BAAA-015F-8A7B-E55C060DDF7C}"/>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943">
                <a:extLst>
                  <a:ext uri="{FF2B5EF4-FFF2-40B4-BE49-F238E27FC236}">
                    <a16:creationId xmlns:a16="http://schemas.microsoft.com/office/drawing/2014/main" id="{79F64C11-BB4D-F42F-E638-D67EF343EACD}"/>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44">
                <a:extLst>
                  <a:ext uri="{FF2B5EF4-FFF2-40B4-BE49-F238E27FC236}">
                    <a16:creationId xmlns:a16="http://schemas.microsoft.com/office/drawing/2014/main" id="{9E3FFE46-9D68-F9B9-6075-6BF9CCA703B2}"/>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945">
                <a:extLst>
                  <a:ext uri="{FF2B5EF4-FFF2-40B4-BE49-F238E27FC236}">
                    <a16:creationId xmlns:a16="http://schemas.microsoft.com/office/drawing/2014/main" id="{EAD5B8F5-4088-48EC-5300-05EC6024CCF8}"/>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946">
                <a:extLst>
                  <a:ext uri="{FF2B5EF4-FFF2-40B4-BE49-F238E27FC236}">
                    <a16:creationId xmlns:a16="http://schemas.microsoft.com/office/drawing/2014/main" id="{89F0568B-8558-C22B-D1C5-D5F4F0577D7C}"/>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947">
                <a:extLst>
                  <a:ext uri="{FF2B5EF4-FFF2-40B4-BE49-F238E27FC236}">
                    <a16:creationId xmlns:a16="http://schemas.microsoft.com/office/drawing/2014/main" id="{28A911B6-CC2D-6FA2-1DA5-6967A83626D0}"/>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948">
                <a:extLst>
                  <a:ext uri="{FF2B5EF4-FFF2-40B4-BE49-F238E27FC236}">
                    <a16:creationId xmlns:a16="http://schemas.microsoft.com/office/drawing/2014/main" id="{9AE5EEDA-9D96-14B7-A3D4-F6E79CCC1FED}"/>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949">
                <a:extLst>
                  <a:ext uri="{FF2B5EF4-FFF2-40B4-BE49-F238E27FC236}">
                    <a16:creationId xmlns:a16="http://schemas.microsoft.com/office/drawing/2014/main" id="{07DB301B-E484-3481-511D-542ECD3E32B2}"/>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950">
                <a:extLst>
                  <a:ext uri="{FF2B5EF4-FFF2-40B4-BE49-F238E27FC236}">
                    <a16:creationId xmlns:a16="http://schemas.microsoft.com/office/drawing/2014/main" id="{3D1E36ED-B437-C907-E267-CF518B2BAC6D}"/>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51">
                <a:extLst>
                  <a:ext uri="{FF2B5EF4-FFF2-40B4-BE49-F238E27FC236}">
                    <a16:creationId xmlns:a16="http://schemas.microsoft.com/office/drawing/2014/main" id="{6EBD1696-D3AB-5243-8E35-5BFE24ABF77F}"/>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952">
                <a:extLst>
                  <a:ext uri="{FF2B5EF4-FFF2-40B4-BE49-F238E27FC236}">
                    <a16:creationId xmlns:a16="http://schemas.microsoft.com/office/drawing/2014/main" id="{E99B622D-23C1-6223-8302-8584CA4F16F8}"/>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953">
                <a:extLst>
                  <a:ext uri="{FF2B5EF4-FFF2-40B4-BE49-F238E27FC236}">
                    <a16:creationId xmlns:a16="http://schemas.microsoft.com/office/drawing/2014/main" id="{E7A59D1C-202A-9A54-1743-F9799532EE2A}"/>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F7675C0-9A61-58F5-93D0-D37641D17B0C}"/>
                </a:ext>
              </a:extLst>
            </p:cNvPr>
            <p:cNvGrpSpPr/>
            <p:nvPr/>
          </p:nvGrpSpPr>
          <p:grpSpPr>
            <a:xfrm>
              <a:off x="2790825" y="5035551"/>
              <a:ext cx="1328738" cy="1150938"/>
              <a:chOff x="2790825" y="5035551"/>
              <a:chExt cx="1328738" cy="1150938"/>
            </a:xfrm>
          </p:grpSpPr>
          <p:sp>
            <p:nvSpPr>
              <p:cNvPr id="8" name="Freeform 1955">
                <a:extLst>
                  <a:ext uri="{FF2B5EF4-FFF2-40B4-BE49-F238E27FC236}">
                    <a16:creationId xmlns:a16="http://schemas.microsoft.com/office/drawing/2014/main" id="{86C4932A-F5FD-E45C-DA56-9176378ED010}"/>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56">
                <a:extLst>
                  <a:ext uri="{FF2B5EF4-FFF2-40B4-BE49-F238E27FC236}">
                    <a16:creationId xmlns:a16="http://schemas.microsoft.com/office/drawing/2014/main" id="{FB9362F7-FD61-46AD-073C-128F37FAEEA9}"/>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957">
                <a:extLst>
                  <a:ext uri="{FF2B5EF4-FFF2-40B4-BE49-F238E27FC236}">
                    <a16:creationId xmlns:a16="http://schemas.microsoft.com/office/drawing/2014/main" id="{EAC183CD-927E-8B45-C299-E058CD0B5FD8}"/>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58">
                <a:extLst>
                  <a:ext uri="{FF2B5EF4-FFF2-40B4-BE49-F238E27FC236}">
                    <a16:creationId xmlns:a16="http://schemas.microsoft.com/office/drawing/2014/main" id="{4929AE9E-8E30-0365-5668-583A6D6178E5}"/>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59">
                <a:extLst>
                  <a:ext uri="{FF2B5EF4-FFF2-40B4-BE49-F238E27FC236}">
                    <a16:creationId xmlns:a16="http://schemas.microsoft.com/office/drawing/2014/main" id="{CD725791-CFC0-81E5-CAE9-8E1FDAE792D6}"/>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60">
                <a:extLst>
                  <a:ext uri="{FF2B5EF4-FFF2-40B4-BE49-F238E27FC236}">
                    <a16:creationId xmlns:a16="http://schemas.microsoft.com/office/drawing/2014/main" id="{1DF20E5E-07BE-788B-029A-F3874D26DD5D}"/>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61">
                <a:extLst>
                  <a:ext uri="{FF2B5EF4-FFF2-40B4-BE49-F238E27FC236}">
                    <a16:creationId xmlns:a16="http://schemas.microsoft.com/office/drawing/2014/main" id="{CD097224-34B7-221D-FD4B-D86C6E590F63}"/>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62">
                <a:extLst>
                  <a:ext uri="{FF2B5EF4-FFF2-40B4-BE49-F238E27FC236}">
                    <a16:creationId xmlns:a16="http://schemas.microsoft.com/office/drawing/2014/main" id="{505F2A23-44D9-CB2C-6951-D98070A4569D}"/>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963">
                <a:extLst>
                  <a:ext uri="{FF2B5EF4-FFF2-40B4-BE49-F238E27FC236}">
                    <a16:creationId xmlns:a16="http://schemas.microsoft.com/office/drawing/2014/main" id="{51FE418E-9E30-97FA-A012-5B6D92CD14B0}"/>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64">
                <a:extLst>
                  <a:ext uri="{FF2B5EF4-FFF2-40B4-BE49-F238E27FC236}">
                    <a16:creationId xmlns:a16="http://schemas.microsoft.com/office/drawing/2014/main" id="{16167ABE-778E-ABDF-4DC6-D9801C42856F}"/>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65">
                <a:extLst>
                  <a:ext uri="{FF2B5EF4-FFF2-40B4-BE49-F238E27FC236}">
                    <a16:creationId xmlns:a16="http://schemas.microsoft.com/office/drawing/2014/main" id="{D48AE52C-D0CD-02D5-45D7-B9FB65B06C20}"/>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66">
                <a:extLst>
                  <a:ext uri="{FF2B5EF4-FFF2-40B4-BE49-F238E27FC236}">
                    <a16:creationId xmlns:a16="http://schemas.microsoft.com/office/drawing/2014/main" id="{A88CED7A-0B36-4582-5195-28A97EBBAC33}"/>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67">
                <a:extLst>
                  <a:ext uri="{FF2B5EF4-FFF2-40B4-BE49-F238E27FC236}">
                    <a16:creationId xmlns:a16="http://schemas.microsoft.com/office/drawing/2014/main" id="{C3122B92-B045-847F-761B-DD7C9DF5D992}"/>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68">
                <a:extLst>
                  <a:ext uri="{FF2B5EF4-FFF2-40B4-BE49-F238E27FC236}">
                    <a16:creationId xmlns:a16="http://schemas.microsoft.com/office/drawing/2014/main" id="{7B6C1C33-D1DA-0EE9-CAFA-C9034CA125CC}"/>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69">
                <a:extLst>
                  <a:ext uri="{FF2B5EF4-FFF2-40B4-BE49-F238E27FC236}">
                    <a16:creationId xmlns:a16="http://schemas.microsoft.com/office/drawing/2014/main" id="{9D287E6D-4BAB-94C1-837F-101C789375DF}"/>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70">
                <a:extLst>
                  <a:ext uri="{FF2B5EF4-FFF2-40B4-BE49-F238E27FC236}">
                    <a16:creationId xmlns:a16="http://schemas.microsoft.com/office/drawing/2014/main" id="{2742DC8C-CEE6-6A1D-D3B7-A2ADD9E16717}"/>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71">
                <a:extLst>
                  <a:ext uri="{FF2B5EF4-FFF2-40B4-BE49-F238E27FC236}">
                    <a16:creationId xmlns:a16="http://schemas.microsoft.com/office/drawing/2014/main" id="{8D3BE05D-FF36-A85E-6EFD-51094080CF8E}"/>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72">
                <a:extLst>
                  <a:ext uri="{FF2B5EF4-FFF2-40B4-BE49-F238E27FC236}">
                    <a16:creationId xmlns:a16="http://schemas.microsoft.com/office/drawing/2014/main" id="{2A7A1627-7994-466D-9A8B-078A7C584827}"/>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73">
                <a:extLst>
                  <a:ext uri="{FF2B5EF4-FFF2-40B4-BE49-F238E27FC236}">
                    <a16:creationId xmlns:a16="http://schemas.microsoft.com/office/drawing/2014/main" id="{B832B0C9-6A9D-0ACC-2E61-5F2BC465F2A6}"/>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74">
                <a:extLst>
                  <a:ext uri="{FF2B5EF4-FFF2-40B4-BE49-F238E27FC236}">
                    <a16:creationId xmlns:a16="http://schemas.microsoft.com/office/drawing/2014/main" id="{DF28E2AF-08A3-CD5D-CCC9-53F3498FBDCF}"/>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75">
                <a:extLst>
                  <a:ext uri="{FF2B5EF4-FFF2-40B4-BE49-F238E27FC236}">
                    <a16:creationId xmlns:a16="http://schemas.microsoft.com/office/drawing/2014/main" id="{A0C0F0E6-7F20-550E-B009-41EB2881A84F}"/>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76">
                <a:extLst>
                  <a:ext uri="{FF2B5EF4-FFF2-40B4-BE49-F238E27FC236}">
                    <a16:creationId xmlns:a16="http://schemas.microsoft.com/office/drawing/2014/main" id="{52A6E863-BBD4-B006-05CE-E998D7782BE5}"/>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77">
                <a:extLst>
                  <a:ext uri="{FF2B5EF4-FFF2-40B4-BE49-F238E27FC236}">
                    <a16:creationId xmlns:a16="http://schemas.microsoft.com/office/drawing/2014/main" id="{CD7C944F-5AB3-2242-5EDA-9BE809B41707}"/>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78">
                <a:extLst>
                  <a:ext uri="{FF2B5EF4-FFF2-40B4-BE49-F238E27FC236}">
                    <a16:creationId xmlns:a16="http://schemas.microsoft.com/office/drawing/2014/main" id="{354D99FF-D60D-C57E-DD48-EEBB81E87E9D}"/>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79">
                <a:extLst>
                  <a:ext uri="{FF2B5EF4-FFF2-40B4-BE49-F238E27FC236}">
                    <a16:creationId xmlns:a16="http://schemas.microsoft.com/office/drawing/2014/main" id="{42CE3A73-6AB6-D971-127C-187865FCB22B}"/>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80">
                <a:extLst>
                  <a:ext uri="{FF2B5EF4-FFF2-40B4-BE49-F238E27FC236}">
                    <a16:creationId xmlns:a16="http://schemas.microsoft.com/office/drawing/2014/main" id="{B54F8D47-A154-BAE9-B3F7-5F69C4F89A55}"/>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81">
                <a:extLst>
                  <a:ext uri="{FF2B5EF4-FFF2-40B4-BE49-F238E27FC236}">
                    <a16:creationId xmlns:a16="http://schemas.microsoft.com/office/drawing/2014/main" id="{C11A3070-8869-0122-2887-7C3424C833EC}"/>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82">
                <a:extLst>
                  <a:ext uri="{FF2B5EF4-FFF2-40B4-BE49-F238E27FC236}">
                    <a16:creationId xmlns:a16="http://schemas.microsoft.com/office/drawing/2014/main" id="{95F6E52F-C126-3B26-1F2F-0AF735C1F532}"/>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83">
                <a:extLst>
                  <a:ext uri="{FF2B5EF4-FFF2-40B4-BE49-F238E27FC236}">
                    <a16:creationId xmlns:a16="http://schemas.microsoft.com/office/drawing/2014/main" id="{992FA4A3-239E-736A-A5CD-BA142CD14CA8}"/>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1984">
                <a:extLst>
                  <a:ext uri="{FF2B5EF4-FFF2-40B4-BE49-F238E27FC236}">
                    <a16:creationId xmlns:a16="http://schemas.microsoft.com/office/drawing/2014/main" id="{4E5CC219-FD52-140B-E41A-FAE68227AEDB}"/>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985">
                <a:extLst>
                  <a:ext uri="{FF2B5EF4-FFF2-40B4-BE49-F238E27FC236}">
                    <a16:creationId xmlns:a16="http://schemas.microsoft.com/office/drawing/2014/main" id="{79BA46DE-155A-268C-1ECB-A5C034CAFF35}"/>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86">
                <a:extLst>
                  <a:ext uri="{FF2B5EF4-FFF2-40B4-BE49-F238E27FC236}">
                    <a16:creationId xmlns:a16="http://schemas.microsoft.com/office/drawing/2014/main" id="{6EDD079B-E5F6-01EB-700F-29617E5BDD96}"/>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87">
                <a:extLst>
                  <a:ext uri="{FF2B5EF4-FFF2-40B4-BE49-F238E27FC236}">
                    <a16:creationId xmlns:a16="http://schemas.microsoft.com/office/drawing/2014/main" id="{131C3AB1-F6A4-FF09-FA17-3F5DA24E554B}"/>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88">
                <a:extLst>
                  <a:ext uri="{FF2B5EF4-FFF2-40B4-BE49-F238E27FC236}">
                    <a16:creationId xmlns:a16="http://schemas.microsoft.com/office/drawing/2014/main" id="{5C8806B7-52B9-C5DC-1190-C5BDEEE26EB5}"/>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89">
                <a:extLst>
                  <a:ext uri="{FF2B5EF4-FFF2-40B4-BE49-F238E27FC236}">
                    <a16:creationId xmlns:a16="http://schemas.microsoft.com/office/drawing/2014/main" id="{B4B18AE5-8670-4E38-A9E9-04CF6FFA57DF}"/>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90">
                <a:extLst>
                  <a:ext uri="{FF2B5EF4-FFF2-40B4-BE49-F238E27FC236}">
                    <a16:creationId xmlns:a16="http://schemas.microsoft.com/office/drawing/2014/main" id="{D4044AD7-3852-F299-E4E8-D0DBDF479690}"/>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91">
                <a:extLst>
                  <a:ext uri="{FF2B5EF4-FFF2-40B4-BE49-F238E27FC236}">
                    <a16:creationId xmlns:a16="http://schemas.microsoft.com/office/drawing/2014/main" id="{97B980D6-2C35-936B-8F1E-9393A4C78C29}"/>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92">
                <a:extLst>
                  <a:ext uri="{FF2B5EF4-FFF2-40B4-BE49-F238E27FC236}">
                    <a16:creationId xmlns:a16="http://schemas.microsoft.com/office/drawing/2014/main" id="{BB31C777-C292-2DF9-DDFF-284A7B952104}"/>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93">
                <a:extLst>
                  <a:ext uri="{FF2B5EF4-FFF2-40B4-BE49-F238E27FC236}">
                    <a16:creationId xmlns:a16="http://schemas.microsoft.com/office/drawing/2014/main" id="{CC036FDD-B552-EBC6-139F-B1F40E50341E}"/>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94">
                <a:extLst>
                  <a:ext uri="{FF2B5EF4-FFF2-40B4-BE49-F238E27FC236}">
                    <a16:creationId xmlns:a16="http://schemas.microsoft.com/office/drawing/2014/main" id="{9B159BDF-073C-89BC-1997-75BCC7D3CA60}"/>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95">
                <a:extLst>
                  <a:ext uri="{FF2B5EF4-FFF2-40B4-BE49-F238E27FC236}">
                    <a16:creationId xmlns:a16="http://schemas.microsoft.com/office/drawing/2014/main" id="{4A4C1555-30B7-FA5F-857B-CCF185972B6B}"/>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96">
                <a:extLst>
                  <a:ext uri="{FF2B5EF4-FFF2-40B4-BE49-F238E27FC236}">
                    <a16:creationId xmlns:a16="http://schemas.microsoft.com/office/drawing/2014/main" id="{9B781CF1-B41E-757F-2CF0-D6EECAB6C63B}"/>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97">
                <a:extLst>
                  <a:ext uri="{FF2B5EF4-FFF2-40B4-BE49-F238E27FC236}">
                    <a16:creationId xmlns:a16="http://schemas.microsoft.com/office/drawing/2014/main" id="{4EA2E2D2-51E3-4EAE-3357-D1FEF464E3B9}"/>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98">
                <a:extLst>
                  <a:ext uri="{FF2B5EF4-FFF2-40B4-BE49-F238E27FC236}">
                    <a16:creationId xmlns:a16="http://schemas.microsoft.com/office/drawing/2014/main" id="{FA9120BE-EB17-5C20-D611-FD796F1348EF}"/>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99">
                <a:extLst>
                  <a:ext uri="{FF2B5EF4-FFF2-40B4-BE49-F238E27FC236}">
                    <a16:creationId xmlns:a16="http://schemas.microsoft.com/office/drawing/2014/main" id="{25D5F61B-69D8-2E85-C24A-B3E964C337D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000">
                <a:extLst>
                  <a:ext uri="{FF2B5EF4-FFF2-40B4-BE49-F238E27FC236}">
                    <a16:creationId xmlns:a16="http://schemas.microsoft.com/office/drawing/2014/main" id="{9434F967-2EC1-CCF5-F2E4-7B26FB2A7608}"/>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001">
                <a:extLst>
                  <a:ext uri="{FF2B5EF4-FFF2-40B4-BE49-F238E27FC236}">
                    <a16:creationId xmlns:a16="http://schemas.microsoft.com/office/drawing/2014/main" id="{77946999-A911-18ED-160D-219A54AF8B89}"/>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002">
                <a:extLst>
                  <a:ext uri="{FF2B5EF4-FFF2-40B4-BE49-F238E27FC236}">
                    <a16:creationId xmlns:a16="http://schemas.microsoft.com/office/drawing/2014/main" id="{82AF58D5-7D44-7841-3BFF-6BBA80C2B5AE}"/>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003">
                <a:extLst>
                  <a:ext uri="{FF2B5EF4-FFF2-40B4-BE49-F238E27FC236}">
                    <a16:creationId xmlns:a16="http://schemas.microsoft.com/office/drawing/2014/main" id="{CD3A9F9D-7CB2-E521-2ACB-4C4A0B4D7972}"/>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004">
                <a:extLst>
                  <a:ext uri="{FF2B5EF4-FFF2-40B4-BE49-F238E27FC236}">
                    <a16:creationId xmlns:a16="http://schemas.microsoft.com/office/drawing/2014/main" id="{1A93C446-C2B0-B094-6BAE-940C97966741}"/>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005">
                <a:extLst>
                  <a:ext uri="{FF2B5EF4-FFF2-40B4-BE49-F238E27FC236}">
                    <a16:creationId xmlns:a16="http://schemas.microsoft.com/office/drawing/2014/main" id="{43D8DC4C-0630-CCB4-5A25-E333F982DD42}"/>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006">
                <a:extLst>
                  <a:ext uri="{FF2B5EF4-FFF2-40B4-BE49-F238E27FC236}">
                    <a16:creationId xmlns:a16="http://schemas.microsoft.com/office/drawing/2014/main" id="{A8646702-E370-CBB1-02DD-2C39F460F8D8}"/>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007">
                <a:extLst>
                  <a:ext uri="{FF2B5EF4-FFF2-40B4-BE49-F238E27FC236}">
                    <a16:creationId xmlns:a16="http://schemas.microsoft.com/office/drawing/2014/main" id="{405BE8E4-C114-CB7D-464B-5137923FA7CC}"/>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008">
                <a:extLst>
                  <a:ext uri="{FF2B5EF4-FFF2-40B4-BE49-F238E27FC236}">
                    <a16:creationId xmlns:a16="http://schemas.microsoft.com/office/drawing/2014/main" id="{4B1E09DC-8D0E-2372-77F6-ACDB2EC1A5FA}"/>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009">
                <a:extLst>
                  <a:ext uri="{FF2B5EF4-FFF2-40B4-BE49-F238E27FC236}">
                    <a16:creationId xmlns:a16="http://schemas.microsoft.com/office/drawing/2014/main" id="{02A8AF79-3EBB-AD2E-039D-985A55A581E2}"/>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010">
                <a:extLst>
                  <a:ext uri="{FF2B5EF4-FFF2-40B4-BE49-F238E27FC236}">
                    <a16:creationId xmlns:a16="http://schemas.microsoft.com/office/drawing/2014/main" id="{C4BFDD36-BEC5-1D26-7A67-FDB240360BFC}"/>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011">
                <a:extLst>
                  <a:ext uri="{FF2B5EF4-FFF2-40B4-BE49-F238E27FC236}">
                    <a16:creationId xmlns:a16="http://schemas.microsoft.com/office/drawing/2014/main" id="{82474396-380C-A5C5-EF6F-BC4109563220}"/>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012">
                <a:extLst>
                  <a:ext uri="{FF2B5EF4-FFF2-40B4-BE49-F238E27FC236}">
                    <a16:creationId xmlns:a16="http://schemas.microsoft.com/office/drawing/2014/main" id="{4459128A-0DEA-BC2E-F540-C337124E5409}"/>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013">
                <a:extLst>
                  <a:ext uri="{FF2B5EF4-FFF2-40B4-BE49-F238E27FC236}">
                    <a16:creationId xmlns:a16="http://schemas.microsoft.com/office/drawing/2014/main" id="{85C08185-7697-D13E-DC63-69C2F572773A}"/>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014">
                <a:extLst>
                  <a:ext uri="{FF2B5EF4-FFF2-40B4-BE49-F238E27FC236}">
                    <a16:creationId xmlns:a16="http://schemas.microsoft.com/office/drawing/2014/main" id="{4787E4F0-7774-0F63-8FDF-F6C8FCAED9C4}"/>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15">
                <a:extLst>
                  <a:ext uri="{FF2B5EF4-FFF2-40B4-BE49-F238E27FC236}">
                    <a16:creationId xmlns:a16="http://schemas.microsoft.com/office/drawing/2014/main" id="{28AE0EA0-EBC0-A9FD-58D4-5D30BD0CC7F3}"/>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016">
                <a:extLst>
                  <a:ext uri="{FF2B5EF4-FFF2-40B4-BE49-F238E27FC236}">
                    <a16:creationId xmlns:a16="http://schemas.microsoft.com/office/drawing/2014/main" id="{C9A61882-63BF-E4F5-40F8-20246483F70F}"/>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017">
                <a:extLst>
                  <a:ext uri="{FF2B5EF4-FFF2-40B4-BE49-F238E27FC236}">
                    <a16:creationId xmlns:a16="http://schemas.microsoft.com/office/drawing/2014/main" id="{2C3D0DDF-D17B-7D99-1D35-1DEB757121C0}"/>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018">
                <a:extLst>
                  <a:ext uri="{FF2B5EF4-FFF2-40B4-BE49-F238E27FC236}">
                    <a16:creationId xmlns:a16="http://schemas.microsoft.com/office/drawing/2014/main" id="{86657D41-7EDE-4875-8863-C91DBC560A59}"/>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19">
                <a:extLst>
                  <a:ext uri="{FF2B5EF4-FFF2-40B4-BE49-F238E27FC236}">
                    <a16:creationId xmlns:a16="http://schemas.microsoft.com/office/drawing/2014/main" id="{1B555C2D-21CA-0C08-47F4-2FBD6B8ED976}"/>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20">
                <a:extLst>
                  <a:ext uri="{FF2B5EF4-FFF2-40B4-BE49-F238E27FC236}">
                    <a16:creationId xmlns:a16="http://schemas.microsoft.com/office/drawing/2014/main" id="{C0A6B9D6-F028-6F49-5745-985295E91136}"/>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21">
                <a:extLst>
                  <a:ext uri="{FF2B5EF4-FFF2-40B4-BE49-F238E27FC236}">
                    <a16:creationId xmlns:a16="http://schemas.microsoft.com/office/drawing/2014/main" id="{EC938371-2435-9DCC-7D48-707A8066A44D}"/>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22">
                <a:extLst>
                  <a:ext uri="{FF2B5EF4-FFF2-40B4-BE49-F238E27FC236}">
                    <a16:creationId xmlns:a16="http://schemas.microsoft.com/office/drawing/2014/main" id="{6F04915D-BCDF-2897-AC1B-4E208A241563}"/>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23">
                <a:extLst>
                  <a:ext uri="{FF2B5EF4-FFF2-40B4-BE49-F238E27FC236}">
                    <a16:creationId xmlns:a16="http://schemas.microsoft.com/office/drawing/2014/main" id="{0F8719D9-3B9A-8359-009D-FB34794475D1}"/>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24">
                <a:extLst>
                  <a:ext uri="{FF2B5EF4-FFF2-40B4-BE49-F238E27FC236}">
                    <a16:creationId xmlns:a16="http://schemas.microsoft.com/office/drawing/2014/main" id="{99596170-FB8B-39D2-A278-9720BFAE95E8}"/>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25">
                <a:extLst>
                  <a:ext uri="{FF2B5EF4-FFF2-40B4-BE49-F238E27FC236}">
                    <a16:creationId xmlns:a16="http://schemas.microsoft.com/office/drawing/2014/main" id="{945D537F-5B09-F0E9-2E82-13925148C44E}"/>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26">
                <a:extLst>
                  <a:ext uri="{FF2B5EF4-FFF2-40B4-BE49-F238E27FC236}">
                    <a16:creationId xmlns:a16="http://schemas.microsoft.com/office/drawing/2014/main" id="{9C27AF66-D216-EB68-DC18-B2C68D7589FA}"/>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027">
                <a:extLst>
                  <a:ext uri="{FF2B5EF4-FFF2-40B4-BE49-F238E27FC236}">
                    <a16:creationId xmlns:a16="http://schemas.microsoft.com/office/drawing/2014/main" id="{AAC456DC-ADFF-1B93-7A0F-0C17547E0488}"/>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028">
                <a:extLst>
                  <a:ext uri="{FF2B5EF4-FFF2-40B4-BE49-F238E27FC236}">
                    <a16:creationId xmlns:a16="http://schemas.microsoft.com/office/drawing/2014/main" id="{17018A4D-FE55-DE5E-682B-57D14AEC314B}"/>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29">
                <a:extLst>
                  <a:ext uri="{FF2B5EF4-FFF2-40B4-BE49-F238E27FC236}">
                    <a16:creationId xmlns:a16="http://schemas.microsoft.com/office/drawing/2014/main" id="{7451C9DF-874A-FA9D-64A1-19A56A6935B2}"/>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30">
                <a:extLst>
                  <a:ext uri="{FF2B5EF4-FFF2-40B4-BE49-F238E27FC236}">
                    <a16:creationId xmlns:a16="http://schemas.microsoft.com/office/drawing/2014/main" id="{2DEA86C2-261C-9F95-9BCE-EAB3FA1CEA4F}"/>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31">
                <a:extLst>
                  <a:ext uri="{FF2B5EF4-FFF2-40B4-BE49-F238E27FC236}">
                    <a16:creationId xmlns:a16="http://schemas.microsoft.com/office/drawing/2014/main" id="{F2FFE5D8-6B29-20F9-E64B-06DA44B8C4F7}"/>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32">
                <a:extLst>
                  <a:ext uri="{FF2B5EF4-FFF2-40B4-BE49-F238E27FC236}">
                    <a16:creationId xmlns:a16="http://schemas.microsoft.com/office/drawing/2014/main" id="{C9D8F969-739F-34B0-801D-0697B45B4B3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033">
                <a:extLst>
                  <a:ext uri="{FF2B5EF4-FFF2-40B4-BE49-F238E27FC236}">
                    <a16:creationId xmlns:a16="http://schemas.microsoft.com/office/drawing/2014/main" id="{B7A8AB99-0A66-E81D-4DFE-D6F156F1F8B8}"/>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034">
                <a:extLst>
                  <a:ext uri="{FF2B5EF4-FFF2-40B4-BE49-F238E27FC236}">
                    <a16:creationId xmlns:a16="http://schemas.microsoft.com/office/drawing/2014/main" id="{03BAA292-E48D-E3E4-5AD9-319F452B12C9}"/>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2035">
                <a:extLst>
                  <a:ext uri="{FF2B5EF4-FFF2-40B4-BE49-F238E27FC236}">
                    <a16:creationId xmlns:a16="http://schemas.microsoft.com/office/drawing/2014/main" id="{EE03E51D-4D98-2DCB-3A18-58034A2FE6EB}"/>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36">
                <a:extLst>
                  <a:ext uri="{FF2B5EF4-FFF2-40B4-BE49-F238E27FC236}">
                    <a16:creationId xmlns:a16="http://schemas.microsoft.com/office/drawing/2014/main" id="{6EC67647-652E-FD1F-2EF0-9D57E8444852}"/>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37">
                <a:extLst>
                  <a:ext uri="{FF2B5EF4-FFF2-40B4-BE49-F238E27FC236}">
                    <a16:creationId xmlns:a16="http://schemas.microsoft.com/office/drawing/2014/main" id="{3F8C11B9-20E3-4DED-39F6-E633905B7E7B}"/>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038">
                <a:extLst>
                  <a:ext uri="{FF2B5EF4-FFF2-40B4-BE49-F238E27FC236}">
                    <a16:creationId xmlns:a16="http://schemas.microsoft.com/office/drawing/2014/main" id="{69986812-BD1B-2857-1375-7F495DDB02B5}"/>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39">
                <a:extLst>
                  <a:ext uri="{FF2B5EF4-FFF2-40B4-BE49-F238E27FC236}">
                    <a16:creationId xmlns:a16="http://schemas.microsoft.com/office/drawing/2014/main" id="{4E306429-DB42-449F-152C-4B8A5181E9A9}"/>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040">
                <a:extLst>
                  <a:ext uri="{FF2B5EF4-FFF2-40B4-BE49-F238E27FC236}">
                    <a16:creationId xmlns:a16="http://schemas.microsoft.com/office/drawing/2014/main" id="{94321F9C-AEA4-7D99-0B4C-0C4C81153D07}"/>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41">
                <a:extLst>
                  <a:ext uri="{FF2B5EF4-FFF2-40B4-BE49-F238E27FC236}">
                    <a16:creationId xmlns:a16="http://schemas.microsoft.com/office/drawing/2014/main" id="{D0E2E410-F950-10D1-B5E8-387593464B68}"/>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42">
                <a:extLst>
                  <a:ext uri="{FF2B5EF4-FFF2-40B4-BE49-F238E27FC236}">
                    <a16:creationId xmlns:a16="http://schemas.microsoft.com/office/drawing/2014/main" id="{D9168966-5A5E-B666-2DFE-CAB662AD2EF9}"/>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43">
                <a:extLst>
                  <a:ext uri="{FF2B5EF4-FFF2-40B4-BE49-F238E27FC236}">
                    <a16:creationId xmlns:a16="http://schemas.microsoft.com/office/drawing/2014/main" id="{977B4E1F-F99B-5AF1-D3AD-C1B1E9E858E3}"/>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44">
                <a:extLst>
                  <a:ext uri="{FF2B5EF4-FFF2-40B4-BE49-F238E27FC236}">
                    <a16:creationId xmlns:a16="http://schemas.microsoft.com/office/drawing/2014/main" id="{B53556BD-E375-D9C9-CB12-CACB42209CDA}"/>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45">
                <a:extLst>
                  <a:ext uri="{FF2B5EF4-FFF2-40B4-BE49-F238E27FC236}">
                    <a16:creationId xmlns:a16="http://schemas.microsoft.com/office/drawing/2014/main" id="{029EAC8A-264E-FEA1-26CC-4D09AC2FE5BD}"/>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2046">
                <a:extLst>
                  <a:ext uri="{FF2B5EF4-FFF2-40B4-BE49-F238E27FC236}">
                    <a16:creationId xmlns:a16="http://schemas.microsoft.com/office/drawing/2014/main" id="{CAF2037B-F493-A0FB-DD3B-5AF23CEBE719}"/>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47">
                <a:extLst>
                  <a:ext uri="{FF2B5EF4-FFF2-40B4-BE49-F238E27FC236}">
                    <a16:creationId xmlns:a16="http://schemas.microsoft.com/office/drawing/2014/main" id="{ACCA69C7-514B-0781-BF2B-E5CC1B872310}"/>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048">
                <a:extLst>
                  <a:ext uri="{FF2B5EF4-FFF2-40B4-BE49-F238E27FC236}">
                    <a16:creationId xmlns:a16="http://schemas.microsoft.com/office/drawing/2014/main" id="{DDE8C029-EFCF-30F9-5620-256F21004400}"/>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49">
                <a:extLst>
                  <a:ext uri="{FF2B5EF4-FFF2-40B4-BE49-F238E27FC236}">
                    <a16:creationId xmlns:a16="http://schemas.microsoft.com/office/drawing/2014/main" id="{FE606BCA-2B2F-B8E2-F766-942ADE824B14}"/>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Oval 130">
            <a:hlinkClick r:id="rId3" action="ppaction://hlinksldjump"/>
            <a:extLst>
              <a:ext uri="{FF2B5EF4-FFF2-40B4-BE49-F238E27FC236}">
                <a16:creationId xmlns:a16="http://schemas.microsoft.com/office/drawing/2014/main" id="{B673E27B-E16E-4C04-AB41-5EAF7C3DE14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2" name="Oval 131">
            <a:hlinkClick r:id="rId4" action="ppaction://hlinksldjump"/>
            <a:extLst>
              <a:ext uri="{FF2B5EF4-FFF2-40B4-BE49-F238E27FC236}">
                <a16:creationId xmlns:a16="http://schemas.microsoft.com/office/drawing/2014/main" id="{431E45EC-08A9-409A-8746-DDE01811F56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3" name="Oval 132">
            <a:hlinkClick r:id="rId3" action="ppaction://hlinksldjump"/>
            <a:extLst>
              <a:ext uri="{FF2B5EF4-FFF2-40B4-BE49-F238E27FC236}">
                <a16:creationId xmlns:a16="http://schemas.microsoft.com/office/drawing/2014/main" id="{B365A861-4544-4FD6-BE1F-B6F93C9C6C4B}"/>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4" name="Oval 133">
            <a:hlinkClick r:id="rId5" action="ppaction://hlinksldjump"/>
            <a:extLst>
              <a:ext uri="{FF2B5EF4-FFF2-40B4-BE49-F238E27FC236}">
                <a16:creationId xmlns:a16="http://schemas.microsoft.com/office/drawing/2014/main" id="{F17BD45D-F05E-448D-9746-2A21FFBD037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5" name="Oval 134">
            <a:hlinkClick r:id="rId6" action="ppaction://hlinksldjump"/>
            <a:extLst>
              <a:ext uri="{FF2B5EF4-FFF2-40B4-BE49-F238E27FC236}">
                <a16:creationId xmlns:a16="http://schemas.microsoft.com/office/drawing/2014/main" id="{A39F659A-4FF1-4AC4-AA75-802D3451BB66}"/>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6" name="Oval 135">
            <a:hlinkClick r:id="rId7" action="ppaction://hlinksldjump"/>
            <a:extLst>
              <a:ext uri="{FF2B5EF4-FFF2-40B4-BE49-F238E27FC236}">
                <a16:creationId xmlns:a16="http://schemas.microsoft.com/office/drawing/2014/main" id="{71FAB24E-70C1-49E4-9835-0ADC29CB631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hlinkClick r:id="rId8" action="ppaction://hlinksldjump"/>
            <a:extLst>
              <a:ext uri="{FF2B5EF4-FFF2-40B4-BE49-F238E27FC236}">
                <a16:creationId xmlns:a16="http://schemas.microsoft.com/office/drawing/2014/main" id="{BA064BFB-6818-448B-B1AE-A88C8147197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hlinkClick r:id="rId9" action="ppaction://hlinksldjump"/>
            <a:extLst>
              <a:ext uri="{FF2B5EF4-FFF2-40B4-BE49-F238E27FC236}">
                <a16:creationId xmlns:a16="http://schemas.microsoft.com/office/drawing/2014/main" id="{55FAE77C-1673-4D9B-9310-2B9D070D14F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hlinkClick r:id="rId10" action="ppaction://hlinksldjump"/>
            <a:extLst>
              <a:ext uri="{FF2B5EF4-FFF2-40B4-BE49-F238E27FC236}">
                <a16:creationId xmlns:a16="http://schemas.microsoft.com/office/drawing/2014/main" id="{0969F8B2-340E-4842-A59E-A646F897BC7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hlinkClick r:id="rId11" action="ppaction://hlinksldjump"/>
            <a:extLst>
              <a:ext uri="{FF2B5EF4-FFF2-40B4-BE49-F238E27FC236}">
                <a16:creationId xmlns:a16="http://schemas.microsoft.com/office/drawing/2014/main" id="{A41DF306-DF21-4816-B086-96DB12AD0B1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140">
            <a:extLst>
              <a:ext uri="{FF2B5EF4-FFF2-40B4-BE49-F238E27FC236}">
                <a16:creationId xmlns:a16="http://schemas.microsoft.com/office/drawing/2014/main" id="{7B34BA2E-7191-43EC-AF80-6F1214C8ED89}"/>
              </a:ext>
            </a:extLst>
          </p:cNvPr>
          <p:cNvGrpSpPr/>
          <p:nvPr/>
        </p:nvGrpSpPr>
        <p:grpSpPr>
          <a:xfrm>
            <a:off x="9573110" y="4814602"/>
            <a:ext cx="146522" cy="280390"/>
            <a:chOff x="5545138" y="625475"/>
            <a:chExt cx="1489075" cy="2849563"/>
          </a:xfrm>
        </p:grpSpPr>
        <p:sp>
          <p:nvSpPr>
            <p:cNvPr id="142" name="Freeform 117">
              <a:extLst>
                <a:ext uri="{FF2B5EF4-FFF2-40B4-BE49-F238E27FC236}">
                  <a16:creationId xmlns:a16="http://schemas.microsoft.com/office/drawing/2014/main" id="{8FF581A5-13A1-4399-9BCF-E66CFB92D8B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0">
              <a:extLst>
                <a:ext uri="{FF2B5EF4-FFF2-40B4-BE49-F238E27FC236}">
                  <a16:creationId xmlns:a16="http://schemas.microsoft.com/office/drawing/2014/main" id="{27F7F1C7-3955-4300-B22F-550C28A9428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4771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Elaboração de intervenções de EAP</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fr-FR" b="0">
                <a:solidFill>
                  <a:schemeClr val="bg1"/>
                </a:solidFill>
              </a:rPr>
              <a:t>Module 7 - Concevoir des mesures d'AEPE</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8383" y="1676401"/>
            <a:ext cx="3962399" cy="4502942"/>
          </a:xfrm>
          <a:prstGeom prst="roundRect">
            <a:avLst>
              <a:gd name="adj" fmla="val 4134"/>
            </a:avLst>
          </a:prstGeom>
          <a:solidFill>
            <a:schemeClr val="bg1">
              <a:lumMod val="95000"/>
            </a:schemeClr>
          </a:solidFill>
        </p:spPr>
        <p:txBody>
          <a:bodyPr>
            <a:normAutofit/>
          </a:bodyPr>
          <a:lstStyle/>
          <a:p>
            <a:pPr marL="0" lvl="0" indent="0" algn="l" rtl="0">
              <a:lnSpc>
                <a:spcPct val="90000"/>
              </a:lnSpc>
              <a:spcBef>
                <a:spcPts val="0"/>
              </a:spcBef>
              <a:spcAft>
                <a:spcPts val="0"/>
              </a:spcAft>
              <a:buClr>
                <a:srgbClr val="B46F00"/>
              </a:buClr>
              <a:buSzPts val="1000"/>
              <a:buNone/>
            </a:pPr>
            <a:r>
              <a:rPr lang="fr-FR" sz="1200">
                <a:solidFill>
                  <a:srgbClr val="F19500"/>
                </a:solidFill>
              </a:rPr>
              <a:t>Objectifs du module</a:t>
            </a:r>
            <a:endParaRPr lang="fr-FR" sz="1100">
              <a:solidFill>
                <a:srgbClr val="F19500"/>
              </a:solidFill>
            </a:endParaRPr>
          </a:p>
          <a:p>
            <a:pPr marL="241300" lvl="0" indent="-241300" algn="l" rtl="0">
              <a:lnSpc>
                <a:spcPct val="90000"/>
              </a:lnSpc>
              <a:spcBef>
                <a:spcPts val="900"/>
              </a:spcBef>
              <a:spcAft>
                <a:spcPts val="0"/>
              </a:spcAft>
              <a:buClr>
                <a:srgbClr val="B46F00"/>
              </a:buClr>
              <a:buSzPts val="1000"/>
              <a:buFont typeface="Arial"/>
              <a:buChar char="•"/>
            </a:pPr>
            <a:r>
              <a:rPr lang="fr-FR" sz="1200" b="0">
                <a:solidFill>
                  <a:srgbClr val="F19500"/>
                </a:solidFill>
              </a:rPr>
              <a:t>Réfléchir à l'intérêt porté par votre collectivité locale pour des mesures spécifiques en fonction des échéances, de la capacité actuelle et des compétences disponibles.</a:t>
            </a:r>
            <a:endParaRPr lang="fr-FR" sz="1100">
              <a:solidFill>
                <a:srgbClr val="F19500"/>
              </a:solidFill>
            </a:endParaRPr>
          </a:p>
          <a:p>
            <a:pPr marL="241300" lvl="0" indent="-241300" algn="l" rtl="0">
              <a:lnSpc>
                <a:spcPct val="90000"/>
              </a:lnSpc>
              <a:spcBef>
                <a:spcPts val="900"/>
              </a:spcBef>
              <a:spcAft>
                <a:spcPts val="0"/>
              </a:spcAft>
              <a:buClr>
                <a:srgbClr val="B46F00"/>
              </a:buClr>
              <a:buSzPts val="1000"/>
              <a:buFont typeface="Arial"/>
              <a:buChar char="•"/>
            </a:pPr>
            <a:r>
              <a:rPr lang="fr-FR" sz="1200" b="0">
                <a:solidFill>
                  <a:srgbClr val="F19500"/>
                </a:solidFill>
              </a:rPr>
              <a:t>Identifier par soi-même les mesures prioritaires et adaptées à votre collectivité locale et à vos habitants.</a:t>
            </a:r>
            <a:endParaRPr lang="fr-FR" sz="1100">
              <a:solidFill>
                <a:srgbClr val="F19500"/>
              </a:solidFill>
            </a:endParaRPr>
          </a:p>
          <a:p>
            <a:pPr marL="241300" lvl="0" indent="-241300" algn="l" rtl="0">
              <a:lnSpc>
                <a:spcPct val="90000"/>
              </a:lnSpc>
              <a:spcBef>
                <a:spcPts val="900"/>
              </a:spcBef>
              <a:spcAft>
                <a:spcPts val="0"/>
              </a:spcAft>
              <a:buClr>
                <a:srgbClr val="B46F00"/>
              </a:buClr>
              <a:buSzPts val="1000"/>
              <a:buFont typeface="Arial"/>
              <a:buChar char="•"/>
            </a:pPr>
            <a:r>
              <a:rPr lang="fr-FR" sz="1200" b="0">
                <a:solidFill>
                  <a:srgbClr val="F19500"/>
                </a:solidFill>
              </a:rPr>
              <a:t>Détailler les mesures et les décomposer en petites étapes</a:t>
            </a:r>
            <a:endParaRPr lang="fr-FR" sz="1100">
              <a:solidFill>
                <a:srgbClr val="F19500"/>
              </a:solidFill>
            </a:endParaRPr>
          </a:p>
          <a:p>
            <a:pPr marL="241300" lvl="0" indent="-177800" algn="l" rtl="0">
              <a:lnSpc>
                <a:spcPct val="90000"/>
              </a:lnSpc>
              <a:spcBef>
                <a:spcPts val="900"/>
              </a:spcBef>
              <a:spcAft>
                <a:spcPts val="0"/>
              </a:spcAft>
              <a:buClr>
                <a:schemeClr val="accent4"/>
              </a:buClr>
              <a:buSzPts val="1000"/>
              <a:buFont typeface="Arial"/>
              <a:buNone/>
            </a:pPr>
            <a:endParaRPr lang="fr-FR" sz="1200" b="0">
              <a:solidFill>
                <a:srgbClr val="F19500"/>
              </a:solidFill>
            </a:endParaRPr>
          </a:p>
          <a:p>
            <a:pPr marL="0" marR="0" lvl="0" indent="0" algn="l" rtl="0">
              <a:lnSpc>
                <a:spcPct val="90000"/>
              </a:lnSpc>
              <a:spcBef>
                <a:spcPts val="900"/>
              </a:spcBef>
              <a:spcAft>
                <a:spcPts val="0"/>
              </a:spcAft>
              <a:buClr>
                <a:srgbClr val="B46F00"/>
              </a:buClr>
              <a:buSzPts val="1000"/>
              <a:buNone/>
            </a:pPr>
            <a:r>
              <a:rPr lang="fr-FR" sz="1200">
                <a:solidFill>
                  <a:srgbClr val="F19500"/>
                </a:solidFill>
              </a:rPr>
              <a:t>Autres ressources utiles</a:t>
            </a:r>
            <a:endParaRPr lang="fr-FR" sz="1100">
              <a:solidFill>
                <a:srgbClr val="F19500"/>
              </a:solidFill>
            </a:endParaRPr>
          </a:p>
          <a:p>
            <a:pPr marL="241300" marR="0" lvl="0" indent="-241300" algn="l" rtl="0">
              <a:lnSpc>
                <a:spcPct val="90000"/>
              </a:lnSpc>
              <a:spcBef>
                <a:spcPts val="900"/>
              </a:spcBef>
              <a:spcAft>
                <a:spcPts val="0"/>
              </a:spcAft>
              <a:buClr>
                <a:srgbClr val="784A00"/>
              </a:buClr>
              <a:buSzPts val="1000"/>
              <a:buFont typeface="Arial"/>
              <a:buChar char="•"/>
            </a:pPr>
            <a:r>
              <a:rPr lang="fr-FR" sz="1200" b="0" u="sng" strike="noStrike" cap="none">
                <a:solidFill>
                  <a:srgbClr val="F19500"/>
                </a:solidFill>
                <a:latin typeface="Arial"/>
                <a:ea typeface="Arial"/>
                <a:cs typeface="Arial"/>
                <a:sym typeface="Arial"/>
                <a:hlinkClick r:id="rId3">
                  <a:extLst>
                    <a:ext uri="{A12FA001-AC4F-418D-AE19-62706E023703}">
                      <ahyp:hlinkClr xmlns:ahyp="http://schemas.microsoft.com/office/drawing/2018/hyperlinkcolor" val="tx"/>
                    </a:ext>
                  </a:extLst>
                </a:hlinkClick>
              </a:rPr>
              <a:t>Boîte à outils pour les politiques d'efficacité énergétique </a:t>
            </a:r>
            <a:r>
              <a:rPr lang="fr-FR" sz="1200" b="0">
                <a:solidFill>
                  <a:srgbClr val="F19500"/>
                </a:solidFill>
              </a:rPr>
              <a:t>- </a:t>
            </a:r>
            <a:r>
              <a:rPr lang="fr-FR" sz="1200" b="0" u="none" strike="noStrike" cap="none">
                <a:solidFill>
                  <a:srgbClr val="F19500"/>
                </a:solidFill>
                <a:latin typeface="Arial"/>
                <a:ea typeface="Arial"/>
                <a:cs typeface="Arial"/>
                <a:sym typeface="Arial"/>
              </a:rPr>
              <a:t>Agence internationale de l'énergie </a:t>
            </a:r>
            <a:r>
              <a:rPr lang="fr-FR" sz="1200" b="0">
                <a:solidFill>
                  <a:srgbClr val="F19500"/>
                </a:solidFill>
              </a:rPr>
              <a:t>(seulement disponible </a:t>
            </a:r>
            <a:r>
              <a:rPr lang="fr-FR" sz="1200" b="0" u="sng">
                <a:solidFill>
                  <a:srgbClr val="F19500"/>
                </a:solidFill>
              </a:rPr>
              <a:t>en anglais</a:t>
            </a:r>
            <a:r>
              <a:rPr lang="fr-FR" sz="1200" b="0">
                <a:solidFill>
                  <a:srgbClr val="F19500"/>
                </a:solidFill>
              </a:rPr>
              <a:t>)</a:t>
            </a:r>
            <a:endParaRPr lang="fr-FR" sz="1200" b="0" u="none" strike="noStrike" cap="none">
              <a:solidFill>
                <a:srgbClr val="F19500"/>
              </a:solidFill>
              <a:latin typeface="Arial"/>
              <a:ea typeface="Arial"/>
              <a:cs typeface="Arial"/>
              <a:sym typeface="Arial"/>
            </a:endParaRPr>
          </a:p>
          <a:p>
            <a:pPr marL="241300" marR="0" lvl="0" indent="-241300" algn="l" rtl="0">
              <a:lnSpc>
                <a:spcPct val="90000"/>
              </a:lnSpc>
              <a:spcBef>
                <a:spcPts val="900"/>
              </a:spcBef>
              <a:spcAft>
                <a:spcPts val="0"/>
              </a:spcAft>
              <a:buClr>
                <a:srgbClr val="784A00"/>
              </a:buClr>
              <a:buSzPts val="1000"/>
              <a:buFont typeface="Arial"/>
              <a:buChar char="•"/>
            </a:pPr>
            <a:r>
              <a:rPr lang="fr-FR" sz="1200" b="0" u="sng">
                <a:solidFill>
                  <a:srgbClr val="F19500"/>
                </a:solidFill>
                <a:hlinkClick r:id="rId4">
                  <a:extLst>
                    <a:ext uri="{A12FA001-AC4F-418D-AE19-62706E023703}">
                      <ahyp:hlinkClr xmlns:ahyp="http://schemas.microsoft.com/office/drawing/2018/hyperlinkcolor" val="tx"/>
                    </a:ext>
                  </a:extLst>
                </a:hlinkClick>
              </a:rPr>
              <a:t>Boîte à outils sur les politiques concernant les mini- réseaux</a:t>
            </a:r>
            <a:r>
              <a:rPr lang="fr-FR" sz="1200" b="0">
                <a:solidFill>
                  <a:srgbClr val="F19500"/>
                </a:solidFill>
              </a:rPr>
              <a:t> - REN21 (seulement disponible </a:t>
            </a:r>
            <a:r>
              <a:rPr lang="fr-FR" sz="1200" b="0" u="sng">
                <a:solidFill>
                  <a:srgbClr val="F19500"/>
                </a:solidFill>
              </a:rPr>
              <a:t>en anglais</a:t>
            </a:r>
            <a:r>
              <a:rPr lang="fr-FR" sz="1200" b="0">
                <a:solidFill>
                  <a:srgbClr val="F19500"/>
                </a:solidFill>
              </a:rPr>
              <a:t>)</a:t>
            </a:r>
            <a:endParaRPr lang="fr-FR" sz="1200" b="0" u="none" strike="noStrike" cap="none">
              <a:solidFill>
                <a:srgbClr val="F19500"/>
              </a:solidFill>
              <a:latin typeface="Arial"/>
              <a:ea typeface="Arial"/>
              <a:cs typeface="Arial"/>
              <a:sym typeface="Arial"/>
            </a:endParaRPr>
          </a:p>
        </p:txBody>
      </p:sp>
      <p:sp>
        <p:nvSpPr>
          <p:cNvPr id="9" name="Content Placeholder 1">
            <a:extLst>
              <a:ext uri="{FF2B5EF4-FFF2-40B4-BE49-F238E27FC236}">
                <a16:creationId xmlns:a16="http://schemas.microsoft.com/office/drawing/2014/main" id="{20DF4E98-69BF-0401-9863-41208969E5DF}"/>
              </a:ext>
            </a:extLst>
          </p:cNvPr>
          <p:cNvSpPr txBox="1">
            <a:spLocks/>
          </p:cNvSpPr>
          <p:nvPr/>
        </p:nvSpPr>
        <p:spPr>
          <a:xfrm>
            <a:off x="703264" y="1669243"/>
            <a:ext cx="3962399" cy="4345779"/>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20000"/>
              </a:lnSpc>
              <a:spcBef>
                <a:spcPts val="0"/>
              </a:spcBef>
              <a:spcAft>
                <a:spcPts val="0"/>
              </a:spcAft>
              <a:buClr>
                <a:srgbClr val="FFFFFF"/>
              </a:buClr>
              <a:buSzPct val="100000"/>
              <a:buFont typeface="Arial"/>
              <a:buNone/>
            </a:pPr>
            <a:r>
              <a:rPr lang="fr-FR" sz="1200" b="0" i="0" u="none" strike="noStrike" cap="none">
                <a:solidFill>
                  <a:srgbClr val="FFFFFF"/>
                </a:solidFill>
                <a:latin typeface="Arial"/>
                <a:ea typeface="Arial"/>
                <a:cs typeface="Arial"/>
                <a:sym typeface="Arial"/>
              </a:rPr>
              <a:t>Les collectivités locales peuvent recourir à cinq types de mesures différentes pour améliorer l'accès à l'énergie et réduire la p</a:t>
            </a:r>
            <a:r>
              <a:rPr lang="fr-FR" sz="1200">
                <a:solidFill>
                  <a:srgbClr val="FFFFFF"/>
                </a:solidFill>
              </a:rPr>
              <a:t>récarité</a:t>
            </a:r>
            <a:r>
              <a:rPr lang="fr-FR" sz="1200" b="0" i="0" u="none" strike="noStrike" cap="none">
                <a:solidFill>
                  <a:srgbClr val="FFFFFF"/>
                </a:solidFill>
                <a:latin typeface="Arial"/>
                <a:ea typeface="Arial"/>
                <a:cs typeface="Arial"/>
                <a:sym typeface="Arial"/>
              </a:rPr>
              <a:t> énergétique :</a:t>
            </a:r>
            <a:endParaRPr lang="fr-FR" sz="1800"/>
          </a:p>
          <a:p>
            <a:pPr marL="292100" marR="0" lvl="0" indent="-282575" algn="l" rtl="0">
              <a:lnSpc>
                <a:spcPct val="120000"/>
              </a:lnSpc>
              <a:spcBef>
                <a:spcPts val="900"/>
              </a:spcBef>
              <a:spcAft>
                <a:spcPts val="0"/>
              </a:spcAft>
              <a:buClr>
                <a:srgbClr val="FEE9C9"/>
              </a:buClr>
              <a:buSzPct val="100000"/>
              <a:buFont typeface="Calibri"/>
              <a:buAutoNum type="arabicPeriod"/>
            </a:pPr>
            <a:r>
              <a:rPr lang="fr-FR" sz="1200">
                <a:solidFill>
                  <a:srgbClr val="FFFFFF"/>
                </a:solidFill>
              </a:rPr>
              <a:t>Les p</a:t>
            </a:r>
            <a:r>
              <a:rPr lang="fr-FR" sz="1200" b="0" i="0" u="none" strike="noStrike" cap="none">
                <a:solidFill>
                  <a:srgbClr val="FFFFFF"/>
                </a:solidFill>
                <a:latin typeface="Arial"/>
                <a:ea typeface="Arial"/>
                <a:cs typeface="Arial"/>
                <a:sym typeface="Arial"/>
              </a:rPr>
              <a:t>olitiques et la réglementation</a:t>
            </a:r>
            <a:endParaRPr lang="fr-FR" sz="1800"/>
          </a:p>
          <a:p>
            <a:pPr marL="292100" marR="0" lvl="0" indent="-282575" algn="l" rtl="0">
              <a:lnSpc>
                <a:spcPct val="120000"/>
              </a:lnSpc>
              <a:spcBef>
                <a:spcPts val="900"/>
              </a:spcBef>
              <a:spcAft>
                <a:spcPts val="0"/>
              </a:spcAft>
              <a:buClr>
                <a:srgbClr val="FEE9C9"/>
              </a:buClr>
              <a:buSzPct val="100000"/>
              <a:buFont typeface="Calibri"/>
              <a:buAutoNum type="arabicPeriod"/>
            </a:pPr>
            <a:r>
              <a:rPr lang="fr-FR" sz="1200">
                <a:solidFill>
                  <a:srgbClr val="FFFFFF"/>
                </a:solidFill>
              </a:rPr>
              <a:t>La c</a:t>
            </a:r>
            <a:r>
              <a:rPr lang="fr-FR" sz="1200" b="0" i="0" u="none" strike="noStrike" cap="none">
                <a:solidFill>
                  <a:srgbClr val="FFFFFF"/>
                </a:solidFill>
                <a:latin typeface="Arial"/>
                <a:ea typeface="Arial"/>
                <a:cs typeface="Arial"/>
                <a:sym typeface="Arial"/>
              </a:rPr>
              <a:t>ollaboration avec les parties prenantes</a:t>
            </a:r>
            <a:endParaRPr lang="fr-FR" sz="1800"/>
          </a:p>
          <a:p>
            <a:pPr marL="292100" marR="0" lvl="0" indent="-282575" algn="l" rtl="0">
              <a:lnSpc>
                <a:spcPct val="120000"/>
              </a:lnSpc>
              <a:spcBef>
                <a:spcPts val="900"/>
              </a:spcBef>
              <a:spcAft>
                <a:spcPts val="0"/>
              </a:spcAft>
              <a:buClr>
                <a:srgbClr val="FEE9C9"/>
              </a:buClr>
              <a:buSzPct val="100000"/>
              <a:buFont typeface="Calibri"/>
              <a:buAutoNum type="arabicPeriod"/>
            </a:pPr>
            <a:r>
              <a:rPr lang="fr-FR" sz="1200">
                <a:solidFill>
                  <a:srgbClr val="FFFFFF"/>
                </a:solidFill>
              </a:rPr>
              <a:t>Le r</a:t>
            </a:r>
            <a:r>
              <a:rPr lang="fr-FR" sz="1200" b="0" i="0" u="none" strike="noStrike" cap="none">
                <a:solidFill>
                  <a:srgbClr val="FFFFFF"/>
                </a:solidFill>
                <a:latin typeface="Arial"/>
                <a:ea typeface="Arial"/>
                <a:cs typeface="Arial"/>
                <a:sym typeface="Arial"/>
              </a:rPr>
              <a:t>enforcement des capacités internes et la collecte de données</a:t>
            </a:r>
            <a:endParaRPr lang="fr-FR" sz="1800"/>
          </a:p>
          <a:p>
            <a:pPr marL="292100" marR="0" lvl="0" indent="-282575" algn="l" rtl="0">
              <a:lnSpc>
                <a:spcPct val="120000"/>
              </a:lnSpc>
              <a:spcBef>
                <a:spcPts val="900"/>
              </a:spcBef>
              <a:spcAft>
                <a:spcPts val="0"/>
              </a:spcAft>
              <a:buClr>
                <a:srgbClr val="FEE9C9"/>
              </a:buClr>
              <a:buSzPct val="100000"/>
              <a:buFont typeface="Calibri"/>
              <a:buAutoNum type="arabicPeriod"/>
            </a:pPr>
            <a:r>
              <a:rPr lang="fr-FR" sz="1200">
                <a:solidFill>
                  <a:srgbClr val="FFFFFF"/>
                </a:solidFill>
              </a:rPr>
              <a:t>Les i</a:t>
            </a:r>
            <a:r>
              <a:rPr lang="fr-FR" sz="1200" b="0" i="0" u="none" strike="noStrike" cap="none">
                <a:solidFill>
                  <a:srgbClr val="FFFFFF"/>
                </a:solidFill>
                <a:latin typeface="Arial"/>
                <a:ea typeface="Arial"/>
                <a:cs typeface="Arial"/>
                <a:sym typeface="Arial"/>
              </a:rPr>
              <a:t>nvestissements et l</a:t>
            </a:r>
            <a:r>
              <a:rPr lang="fr-FR" sz="1200">
                <a:solidFill>
                  <a:srgbClr val="FFFFFF"/>
                </a:solidFill>
              </a:rPr>
              <a:t>’obtention de </a:t>
            </a:r>
            <a:r>
              <a:rPr lang="fr-FR" sz="1200" b="0" i="0" u="none" strike="noStrike" cap="none">
                <a:solidFill>
                  <a:srgbClr val="FFFFFF"/>
                </a:solidFill>
                <a:latin typeface="Arial"/>
                <a:ea typeface="Arial"/>
                <a:cs typeface="Arial"/>
                <a:sym typeface="Arial"/>
              </a:rPr>
              <a:t>financement</a:t>
            </a:r>
            <a:endParaRPr lang="fr-FR" sz="1800"/>
          </a:p>
          <a:p>
            <a:pPr marL="292100" marR="0" lvl="0" indent="-282575" algn="l" rtl="0">
              <a:lnSpc>
                <a:spcPct val="120000"/>
              </a:lnSpc>
              <a:spcBef>
                <a:spcPts val="900"/>
              </a:spcBef>
              <a:spcAft>
                <a:spcPts val="0"/>
              </a:spcAft>
              <a:buClr>
                <a:srgbClr val="FEE9C9"/>
              </a:buClr>
              <a:buSzPct val="100000"/>
              <a:buFont typeface="Calibri"/>
              <a:buAutoNum type="arabicPeriod"/>
            </a:pPr>
            <a:r>
              <a:rPr lang="fr-FR" sz="1200">
                <a:solidFill>
                  <a:srgbClr val="FFFFFF"/>
                </a:solidFill>
              </a:rPr>
              <a:t>Les pr</a:t>
            </a:r>
            <a:r>
              <a:rPr lang="fr-FR" sz="1200" b="0" i="0" u="none" strike="noStrike" cap="none">
                <a:solidFill>
                  <a:srgbClr val="FFFFFF"/>
                </a:solidFill>
                <a:latin typeface="Arial"/>
                <a:ea typeface="Arial"/>
                <a:cs typeface="Arial"/>
                <a:sym typeface="Arial"/>
              </a:rPr>
              <a:t>ogrammes menés par les villes.</a:t>
            </a:r>
            <a:endParaRPr lang="fr-FR" sz="1800"/>
          </a:p>
          <a:p>
            <a:pPr marL="0" marR="0" lvl="0" indent="0" algn="l" rtl="0">
              <a:lnSpc>
                <a:spcPct val="120000"/>
              </a:lnSpc>
              <a:spcBef>
                <a:spcPts val="900"/>
              </a:spcBef>
              <a:spcAft>
                <a:spcPts val="0"/>
              </a:spcAft>
              <a:buClr>
                <a:srgbClr val="FFFFFF"/>
              </a:buClr>
              <a:buSzPct val="100000"/>
              <a:buFont typeface="Arial"/>
              <a:buNone/>
            </a:pPr>
            <a:r>
              <a:rPr lang="fr-FR" sz="1200" b="0" i="0" u="none" strike="noStrike" cap="none">
                <a:solidFill>
                  <a:srgbClr val="FFFFFF"/>
                </a:solidFill>
                <a:latin typeface="Arial"/>
                <a:ea typeface="Arial"/>
                <a:cs typeface="Arial"/>
                <a:sym typeface="Arial"/>
              </a:rPr>
              <a:t>Il est important de noter que ces </a:t>
            </a:r>
            <a:r>
              <a:rPr lang="fr-FR" sz="1200">
                <a:solidFill>
                  <a:srgbClr val="FFFFFF"/>
                </a:solidFill>
              </a:rPr>
              <a:t>mesure</a:t>
            </a:r>
            <a:r>
              <a:rPr lang="fr-FR" sz="1200" b="0" i="0" u="none" strike="noStrike" cap="none">
                <a:solidFill>
                  <a:srgbClr val="FFFFFF"/>
                </a:solidFill>
                <a:latin typeface="Arial"/>
                <a:ea typeface="Arial"/>
                <a:cs typeface="Arial"/>
                <a:sym typeface="Arial"/>
              </a:rPr>
              <a:t>s sont influencées par les </a:t>
            </a:r>
            <a:r>
              <a:rPr lang="fr-FR" sz="1200">
                <a:solidFill>
                  <a:srgbClr val="FFFFFF"/>
                </a:solidFill>
              </a:rPr>
              <a:t>obstacles</a:t>
            </a:r>
            <a:r>
              <a:rPr lang="fr-FR" sz="1200" b="0" i="0" u="none" strike="noStrike" cap="none">
                <a:solidFill>
                  <a:srgbClr val="FFFFFF"/>
                </a:solidFill>
                <a:latin typeface="Arial"/>
                <a:ea typeface="Arial"/>
                <a:cs typeface="Arial"/>
                <a:sym typeface="Arial"/>
              </a:rPr>
              <a:t> et les structures de pouvoir dans lesquelles elles opèrent. Cette relation sera explorée dans l'outil de ce module.</a:t>
            </a:r>
            <a:endParaRPr lang="fr-FR" sz="1800"/>
          </a:p>
          <a:p>
            <a:pPr marL="0" marR="0" lvl="0" indent="0" algn="l" rtl="0">
              <a:lnSpc>
                <a:spcPct val="120000"/>
              </a:lnSpc>
              <a:spcBef>
                <a:spcPts val="900"/>
              </a:spcBef>
              <a:spcAft>
                <a:spcPts val="0"/>
              </a:spcAft>
              <a:buClr>
                <a:srgbClr val="FFFFFF"/>
              </a:buClr>
              <a:buSzPct val="100000"/>
              <a:buFont typeface="Arial"/>
              <a:buNone/>
            </a:pPr>
            <a:r>
              <a:rPr lang="fr-FR" sz="1200" b="0" i="1" u="none" strike="noStrike" cap="none">
                <a:solidFill>
                  <a:srgbClr val="FFFFFF"/>
                </a:solidFill>
                <a:latin typeface="Arial"/>
                <a:ea typeface="Arial"/>
                <a:cs typeface="Arial"/>
                <a:sym typeface="Arial"/>
              </a:rPr>
              <a:t>Ces </a:t>
            </a:r>
            <a:r>
              <a:rPr lang="fr-FR" sz="1200" b="0" i="1">
                <a:solidFill>
                  <a:srgbClr val="FFFFFF"/>
                </a:solidFill>
              </a:rPr>
              <a:t>mesures</a:t>
            </a:r>
            <a:r>
              <a:rPr lang="fr-FR" sz="1200" b="0" i="1" u="none" strike="noStrike" cap="none">
                <a:solidFill>
                  <a:srgbClr val="FFFFFF"/>
                </a:solidFill>
                <a:latin typeface="Arial"/>
                <a:ea typeface="Arial"/>
                <a:cs typeface="Arial"/>
                <a:sym typeface="Arial"/>
              </a:rPr>
              <a:t> sont basées sur </a:t>
            </a:r>
            <a:r>
              <a:rPr lang="fr-FR" sz="1200" b="0" i="1">
                <a:solidFill>
                  <a:srgbClr val="FFFFFF"/>
                </a:solidFill>
                <a:latin typeface="Arial"/>
                <a:ea typeface="Arial"/>
                <a:cs typeface="Arial"/>
                <a:sym typeface="Arial"/>
              </a:rPr>
              <a:t>le </a:t>
            </a:r>
            <a:r>
              <a:rPr lang="fr-FR" sz="1200" b="0" i="1" u="none" strike="noStrike" cap="none">
                <a:solidFill>
                  <a:srgbClr val="FFFFFF"/>
                </a:solidFill>
                <a:latin typeface="Arial"/>
                <a:ea typeface="Arial"/>
                <a:cs typeface="Arial"/>
                <a:sym typeface="Arial"/>
              </a:rPr>
              <a:t>rapport de recherche 2023 sur le déverrouillage de l'accès à l'énergie, sur des recherches documentaires et sur une enquête en ligne réalisée </a:t>
            </a:r>
            <a:r>
              <a:rPr lang="fr-FR" sz="1200" b="0" i="1">
                <a:solidFill>
                  <a:srgbClr val="FFFFFF"/>
                </a:solidFill>
              </a:rPr>
              <a:t>auprès de</a:t>
            </a:r>
            <a:r>
              <a:rPr lang="fr-FR" sz="1200" b="0" i="1" u="none" strike="noStrike" cap="none">
                <a:solidFill>
                  <a:srgbClr val="FFFFFF"/>
                </a:solidFill>
                <a:latin typeface="Arial"/>
                <a:ea typeface="Arial"/>
                <a:cs typeface="Arial"/>
                <a:sym typeface="Arial"/>
              </a:rPr>
              <a:t> 74 signataires d</a:t>
            </a:r>
            <a:r>
              <a:rPr lang="fr-FR" sz="1200" b="0" i="1">
                <a:solidFill>
                  <a:srgbClr val="FFFFFF"/>
                </a:solidFill>
              </a:rPr>
              <a:t>e la</a:t>
            </a:r>
            <a:r>
              <a:rPr lang="fr-FR" sz="1200" b="0" i="1" u="none" strike="noStrike" cap="none">
                <a:solidFill>
                  <a:srgbClr val="FFFFFF"/>
                </a:solidFill>
                <a:latin typeface="Arial"/>
                <a:ea typeface="Arial"/>
                <a:cs typeface="Arial"/>
                <a:sym typeface="Arial"/>
              </a:rPr>
              <a:t> GCoM qui se sont </a:t>
            </a:r>
            <a:r>
              <a:rPr lang="fr-FR" sz="1200" b="0" i="1">
                <a:solidFill>
                  <a:srgbClr val="FFFFFF"/>
                </a:solidFill>
                <a:latin typeface="Arial"/>
                <a:ea typeface="Arial"/>
                <a:cs typeface="Arial"/>
                <a:sym typeface="Arial"/>
              </a:rPr>
              <a:t>renseignés sur les initiatives </a:t>
            </a:r>
            <a:r>
              <a:rPr lang="fr-FR" sz="1200" b="0" i="1" u="none" strike="noStrike" cap="none">
                <a:solidFill>
                  <a:srgbClr val="FFFFFF"/>
                </a:solidFill>
                <a:latin typeface="Arial"/>
                <a:ea typeface="Arial"/>
                <a:cs typeface="Arial"/>
                <a:sym typeface="Arial"/>
              </a:rPr>
              <a:t>visant à améliorer l'accès à l'énergie et à réduire la p</a:t>
            </a:r>
            <a:r>
              <a:rPr lang="fr-FR" sz="1200" b="0" i="1">
                <a:solidFill>
                  <a:srgbClr val="FFFFFF"/>
                </a:solidFill>
              </a:rPr>
              <a:t>récari</a:t>
            </a:r>
            <a:r>
              <a:rPr lang="fr-FR" sz="1200" b="0" i="1" u="none" strike="noStrike" cap="none">
                <a:solidFill>
                  <a:srgbClr val="FFFFFF"/>
                </a:solidFill>
                <a:latin typeface="Arial"/>
                <a:ea typeface="Arial"/>
                <a:cs typeface="Arial"/>
                <a:sym typeface="Arial"/>
              </a:rPr>
              <a:t>té énergétique. Ces </a:t>
            </a:r>
            <a:r>
              <a:rPr lang="fr-FR" sz="1200" b="0" i="1">
                <a:solidFill>
                  <a:srgbClr val="FFFFFF"/>
                </a:solidFill>
              </a:rPr>
              <a:t>mesures</a:t>
            </a:r>
            <a:r>
              <a:rPr lang="fr-FR" sz="1200" b="0" i="1" u="none" strike="noStrike" cap="none">
                <a:solidFill>
                  <a:srgbClr val="FFFFFF"/>
                </a:solidFill>
                <a:latin typeface="Arial"/>
                <a:ea typeface="Arial"/>
                <a:cs typeface="Arial"/>
                <a:sym typeface="Arial"/>
              </a:rPr>
              <a:t> sont appelées "leviers", mais le mot "</a:t>
            </a:r>
            <a:r>
              <a:rPr lang="fr-FR" sz="1200" b="0" i="1">
                <a:solidFill>
                  <a:srgbClr val="FFFFFF"/>
                </a:solidFill>
              </a:rPr>
              <a:t>mesure</a:t>
            </a:r>
            <a:r>
              <a:rPr lang="fr-FR" sz="1200" b="0" i="1" u="none" strike="noStrike" cap="none">
                <a:solidFill>
                  <a:srgbClr val="FFFFFF"/>
                </a:solidFill>
                <a:latin typeface="Arial"/>
                <a:ea typeface="Arial"/>
                <a:cs typeface="Arial"/>
                <a:sym typeface="Arial"/>
              </a:rPr>
              <a:t>" est plus représentatif de la base de données et de l'action</a:t>
            </a:r>
            <a:r>
              <a:rPr lang="fr-FR" sz="1200" b="0" i="1">
                <a:solidFill>
                  <a:srgbClr val="FFFFFF"/>
                </a:solidFill>
              </a:rPr>
              <a:t> concrète </a:t>
            </a:r>
            <a:r>
              <a:rPr lang="fr-FR" sz="1200" b="0" i="1" u="none" strike="noStrike" cap="none">
                <a:solidFill>
                  <a:srgbClr val="FFFFFF"/>
                </a:solidFill>
                <a:latin typeface="Arial"/>
                <a:ea typeface="Arial"/>
                <a:cs typeface="Arial"/>
                <a:sym typeface="Arial"/>
              </a:rPr>
              <a:t>que vous allez </a:t>
            </a:r>
            <a:r>
              <a:rPr lang="fr-FR" sz="1200" b="0" i="1">
                <a:solidFill>
                  <a:srgbClr val="FFFFFF"/>
                </a:solidFill>
              </a:rPr>
              <a:t>réaliser</a:t>
            </a:r>
            <a:r>
              <a:rPr lang="fr-FR" sz="1200" b="0" i="1">
                <a:solidFill>
                  <a:srgbClr val="FFFFFF"/>
                </a:solidFill>
                <a:latin typeface="Arial"/>
                <a:ea typeface="Arial"/>
                <a:cs typeface="Arial"/>
                <a:sym typeface="Arial"/>
              </a:rPr>
              <a:t>. </a:t>
            </a:r>
            <a:endParaRPr lang="fr-FR" sz="1200" b="0" i="1" u="none" strike="noStrike" cap="none">
              <a:solidFill>
                <a:srgbClr val="FFFFFF"/>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BEE6FB17-8665-0C31-2D94-DA9E27EBB2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88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1" name="Oval 40">
            <a:hlinkClick r:id="rId5" action="ppaction://hlinksldjump"/>
            <a:extLst>
              <a:ext uri="{FF2B5EF4-FFF2-40B4-BE49-F238E27FC236}">
                <a16:creationId xmlns:a16="http://schemas.microsoft.com/office/drawing/2014/main" id="{46A3F39F-650E-4AFF-86FE-1E37D64A4E7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6" action="ppaction://hlinksldjump"/>
            <a:extLst>
              <a:ext uri="{FF2B5EF4-FFF2-40B4-BE49-F238E27FC236}">
                <a16:creationId xmlns:a16="http://schemas.microsoft.com/office/drawing/2014/main" id="{EEF1B486-458A-4BA6-9647-BFB380E1731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5" action="ppaction://hlinksldjump"/>
            <a:extLst>
              <a:ext uri="{FF2B5EF4-FFF2-40B4-BE49-F238E27FC236}">
                <a16:creationId xmlns:a16="http://schemas.microsoft.com/office/drawing/2014/main" id="{2B098127-6D40-4662-9FEA-F9F1B6AFF402}"/>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7" action="ppaction://hlinksldjump"/>
            <a:extLst>
              <a:ext uri="{FF2B5EF4-FFF2-40B4-BE49-F238E27FC236}">
                <a16:creationId xmlns:a16="http://schemas.microsoft.com/office/drawing/2014/main" id="{E467D3F6-3B34-4E65-9CAE-0E02CBF448F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8" action="ppaction://hlinksldjump"/>
            <a:extLst>
              <a:ext uri="{FF2B5EF4-FFF2-40B4-BE49-F238E27FC236}">
                <a16:creationId xmlns:a16="http://schemas.microsoft.com/office/drawing/2014/main" id="{04D7B4D0-0916-44B4-A482-AF4A16BF5B3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9" action="ppaction://hlinksldjump"/>
            <a:extLst>
              <a:ext uri="{FF2B5EF4-FFF2-40B4-BE49-F238E27FC236}">
                <a16:creationId xmlns:a16="http://schemas.microsoft.com/office/drawing/2014/main" id="{B231DEAC-9D1F-4C26-B2EE-7E0412D0167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0" action="ppaction://hlinksldjump"/>
            <a:extLst>
              <a:ext uri="{FF2B5EF4-FFF2-40B4-BE49-F238E27FC236}">
                <a16:creationId xmlns:a16="http://schemas.microsoft.com/office/drawing/2014/main" id="{54639948-45DA-49F6-B727-970C4A6CB31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11" action="ppaction://hlinksldjump"/>
            <a:extLst>
              <a:ext uri="{FF2B5EF4-FFF2-40B4-BE49-F238E27FC236}">
                <a16:creationId xmlns:a16="http://schemas.microsoft.com/office/drawing/2014/main" id="{F40439C1-385A-40D3-B981-40887FDCEC1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2" action="ppaction://hlinksldjump"/>
            <a:extLst>
              <a:ext uri="{FF2B5EF4-FFF2-40B4-BE49-F238E27FC236}">
                <a16:creationId xmlns:a16="http://schemas.microsoft.com/office/drawing/2014/main" id="{D12E8177-B1C3-49DB-8D2F-21362CACE29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3" action="ppaction://hlinksldjump"/>
            <a:extLst>
              <a:ext uri="{FF2B5EF4-FFF2-40B4-BE49-F238E27FC236}">
                <a16:creationId xmlns:a16="http://schemas.microsoft.com/office/drawing/2014/main" id="{0E951E7F-DE0E-4527-B9F2-D9A99BAD91D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5E2E11C2-29CF-4E86-A050-392F60B23758}"/>
              </a:ext>
            </a:extLst>
          </p:cNvPr>
          <p:cNvGrpSpPr/>
          <p:nvPr/>
        </p:nvGrpSpPr>
        <p:grpSpPr>
          <a:xfrm>
            <a:off x="9573110" y="4814602"/>
            <a:ext cx="146522" cy="280390"/>
            <a:chOff x="5545138" y="625475"/>
            <a:chExt cx="1489075" cy="2849563"/>
          </a:xfrm>
        </p:grpSpPr>
        <p:sp>
          <p:nvSpPr>
            <p:cNvPr id="52" name="Freeform 117">
              <a:extLst>
                <a:ext uri="{FF2B5EF4-FFF2-40B4-BE49-F238E27FC236}">
                  <a16:creationId xmlns:a16="http://schemas.microsoft.com/office/drawing/2014/main" id="{40CA8C09-B030-4D3B-93E1-700905B4A18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0">
              <a:extLst>
                <a:ext uri="{FF2B5EF4-FFF2-40B4-BE49-F238E27FC236}">
                  <a16:creationId xmlns:a16="http://schemas.microsoft.com/office/drawing/2014/main" id="{A0BEDD52-3377-4702-BC23-6312914024A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7782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57E90-7A51-32E6-57AB-CDFA1C38C838}"/>
              </a:ext>
            </a:extLst>
          </p:cNvPr>
          <p:cNvSpPr>
            <a:spLocks noGrp="1"/>
          </p:cNvSpPr>
          <p:nvPr>
            <p:ph idx="1"/>
          </p:nvPr>
        </p:nvSpPr>
        <p:spPr>
          <a:xfrm>
            <a:off x="685801" y="1676400"/>
            <a:ext cx="3511146" cy="4495800"/>
          </a:xfrm>
        </p:spPr>
        <p:txBody>
          <a:bodyPr>
            <a:normAutofit/>
          </a:bodyPr>
          <a:lstStyle/>
          <a:p>
            <a:pPr marL="0" lvl="0" indent="0" algn="l" rtl="0">
              <a:lnSpc>
                <a:spcPct val="120000"/>
              </a:lnSpc>
              <a:spcBef>
                <a:spcPts val="0"/>
              </a:spcBef>
              <a:spcAft>
                <a:spcPts val="0"/>
              </a:spcAft>
              <a:buClr>
                <a:schemeClr val="lt1"/>
              </a:buClr>
              <a:buSzPts val="1000"/>
              <a:buNone/>
            </a:pPr>
            <a:r>
              <a:rPr lang="fr-FR" sz="1200" b="0">
                <a:solidFill>
                  <a:schemeClr val="lt1"/>
                </a:solidFill>
              </a:rPr>
              <a:t>Les approches peuvent être illustrées de manière concrète par les types de mesures que les collectivités locales utilisent pour lutter contre la précarité énergétique et faire progresser l'accès à l'énergie. </a:t>
            </a:r>
            <a:endParaRPr lang="fr-FR" sz="1100"/>
          </a:p>
          <a:p>
            <a:pPr marL="0" lvl="0" indent="0" algn="l" rtl="0">
              <a:lnSpc>
                <a:spcPct val="120000"/>
              </a:lnSpc>
              <a:spcBef>
                <a:spcPts val="900"/>
              </a:spcBef>
              <a:spcAft>
                <a:spcPts val="0"/>
              </a:spcAft>
              <a:buClr>
                <a:schemeClr val="lt1"/>
              </a:buClr>
              <a:buSzPts val="1000"/>
              <a:buNone/>
            </a:pPr>
            <a:r>
              <a:rPr lang="fr-FR" sz="1200" b="0">
                <a:solidFill>
                  <a:schemeClr val="lt1"/>
                </a:solidFill>
              </a:rPr>
              <a:t>Les collectivités locales peuvent se référer à ces différentes mesures comme point de départ pour comprendre où elles en sont dans leur parcours en faveur de l’accès à l'énergie. </a:t>
            </a:r>
            <a:endParaRPr lang="fr-FR" sz="1100"/>
          </a:p>
          <a:p>
            <a:pPr marL="0" lvl="0" indent="0" algn="l" rtl="0">
              <a:lnSpc>
                <a:spcPct val="120000"/>
              </a:lnSpc>
              <a:spcBef>
                <a:spcPts val="900"/>
              </a:spcBef>
              <a:spcAft>
                <a:spcPts val="0"/>
              </a:spcAft>
              <a:buClr>
                <a:schemeClr val="lt1"/>
              </a:buClr>
              <a:buSzPts val="1000"/>
              <a:buNone/>
            </a:pPr>
            <a:r>
              <a:rPr lang="fr-FR" sz="1200" b="0">
                <a:solidFill>
                  <a:schemeClr val="lt1"/>
                </a:solidFill>
              </a:rPr>
              <a:t>Ces mesures peuvent également servir comme source d'inspiration pour des actions potentielles. Elles doivent être adaptées pour refléter le contexte unique de votre collectivité locale. </a:t>
            </a:r>
            <a:endParaRPr lang="fr-FR" sz="1100"/>
          </a:p>
        </p:txBody>
      </p:sp>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fr-FR">
                <a:solidFill>
                  <a:schemeClr val="bg1"/>
                </a:solidFill>
              </a:rPr>
              <a:t>Les mesures dans le cadre de l’AEPE</a:t>
            </a:r>
            <a:endParaRPr lang="en-GB">
              <a:solidFill>
                <a:schemeClr val="bg1"/>
              </a:solidFill>
            </a:endParaRP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fr-FR" b="0">
                <a:solidFill>
                  <a:schemeClr val="bg1"/>
                </a:solidFill>
              </a:rPr>
              <a:t>Module 7 - Concevoir des mesures d'AEPE</a:t>
            </a:r>
          </a:p>
        </p:txBody>
      </p:sp>
      <p:sp>
        <p:nvSpPr>
          <p:cNvPr id="5" name="Rectangle: Rounded Corners 4">
            <a:extLst>
              <a:ext uri="{FF2B5EF4-FFF2-40B4-BE49-F238E27FC236}">
                <a16:creationId xmlns:a16="http://schemas.microsoft.com/office/drawing/2014/main" id="{422313FF-37EB-1F11-79F1-5DD0D4721FDA}"/>
              </a:ext>
            </a:extLst>
          </p:cNvPr>
          <p:cNvSpPr/>
          <p:nvPr/>
        </p:nvSpPr>
        <p:spPr>
          <a:xfrm>
            <a:off x="4280980" y="1676400"/>
            <a:ext cx="1344039" cy="827899"/>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Politiques et réglementation </a:t>
            </a:r>
          </a:p>
        </p:txBody>
      </p:sp>
      <p:sp>
        <p:nvSpPr>
          <p:cNvPr id="6" name="Rectangle: Rounded Corners 5">
            <a:extLst>
              <a:ext uri="{FF2B5EF4-FFF2-40B4-BE49-F238E27FC236}">
                <a16:creationId xmlns:a16="http://schemas.microsoft.com/office/drawing/2014/main" id="{A2FC8760-78D2-8511-4E70-DD17E9989889}"/>
              </a:ext>
            </a:extLst>
          </p:cNvPr>
          <p:cNvSpPr/>
          <p:nvPr/>
        </p:nvSpPr>
        <p:spPr>
          <a:xfrm>
            <a:off x="5625020" y="1676400"/>
            <a:ext cx="3562419" cy="827899"/>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Les mesures de cette catégorie sont axées sur la mise en place de politiques et de réglementations favorisant l’élaboration de mesures par les collectivités locales, l'innovation par le secteur privé et le développement des acteurs communautaires.</a:t>
            </a:r>
          </a:p>
        </p:txBody>
      </p:sp>
      <p:sp>
        <p:nvSpPr>
          <p:cNvPr id="7" name="Rectangle: Rounded Corners 6">
            <a:extLst>
              <a:ext uri="{FF2B5EF4-FFF2-40B4-BE49-F238E27FC236}">
                <a16:creationId xmlns:a16="http://schemas.microsoft.com/office/drawing/2014/main" id="{D48913E3-7B43-2F98-5AAA-68CE394CE48D}"/>
              </a:ext>
            </a:extLst>
          </p:cNvPr>
          <p:cNvSpPr/>
          <p:nvPr/>
        </p:nvSpPr>
        <p:spPr>
          <a:xfrm>
            <a:off x="4280980" y="2599269"/>
            <a:ext cx="1344039" cy="827899"/>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Collaboration avec les parties prenantes </a:t>
            </a:r>
          </a:p>
        </p:txBody>
      </p:sp>
      <p:sp>
        <p:nvSpPr>
          <p:cNvPr id="8" name="Rectangle: Rounded Corners 7">
            <a:extLst>
              <a:ext uri="{FF2B5EF4-FFF2-40B4-BE49-F238E27FC236}">
                <a16:creationId xmlns:a16="http://schemas.microsoft.com/office/drawing/2014/main" id="{AD1E3664-8F5D-D56D-DF04-233904757049}"/>
              </a:ext>
            </a:extLst>
          </p:cNvPr>
          <p:cNvSpPr/>
          <p:nvPr/>
        </p:nvSpPr>
        <p:spPr>
          <a:xfrm>
            <a:off x="4280980" y="3522138"/>
            <a:ext cx="1344039" cy="827899"/>
          </a:xfrm>
          <a:prstGeom prst="roundRect">
            <a:avLst>
              <a:gd name="adj" fmla="val 12471"/>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300"/>
              </a:lnSpc>
            </a:pPr>
            <a:r>
              <a:rPr lang="fr-FR" sz="1200" b="1">
                <a:solidFill>
                  <a:schemeClr val="bg1"/>
                </a:solidFill>
                <a:latin typeface="Arial" panose="020B0604020202020204" pitchFamily="34" charset="0"/>
                <a:cs typeface="Arial" panose="020B0604020202020204" pitchFamily="34" charset="0"/>
              </a:rPr>
              <a:t>Renforcement des capacités internes et collecte de données</a:t>
            </a:r>
          </a:p>
        </p:txBody>
      </p:sp>
      <p:sp>
        <p:nvSpPr>
          <p:cNvPr id="9" name="Rectangle: Rounded Corners 8">
            <a:extLst>
              <a:ext uri="{FF2B5EF4-FFF2-40B4-BE49-F238E27FC236}">
                <a16:creationId xmlns:a16="http://schemas.microsoft.com/office/drawing/2014/main" id="{5798315B-3E85-DEF7-17AF-6D27A6B02F42}"/>
              </a:ext>
            </a:extLst>
          </p:cNvPr>
          <p:cNvSpPr/>
          <p:nvPr/>
        </p:nvSpPr>
        <p:spPr>
          <a:xfrm>
            <a:off x="4280980" y="4445007"/>
            <a:ext cx="1344039" cy="827899"/>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Investissements et obtention de financement</a:t>
            </a:r>
          </a:p>
        </p:txBody>
      </p:sp>
      <p:sp>
        <p:nvSpPr>
          <p:cNvPr id="10" name="Rectangle: Rounded Corners 9">
            <a:extLst>
              <a:ext uri="{FF2B5EF4-FFF2-40B4-BE49-F238E27FC236}">
                <a16:creationId xmlns:a16="http://schemas.microsoft.com/office/drawing/2014/main" id="{2B90F744-A454-F4FD-640D-631072D3FAAA}"/>
              </a:ext>
            </a:extLst>
          </p:cNvPr>
          <p:cNvSpPr/>
          <p:nvPr/>
        </p:nvSpPr>
        <p:spPr>
          <a:xfrm>
            <a:off x="4280980" y="5367875"/>
            <a:ext cx="1344039" cy="827899"/>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Arial" panose="020B0604020202020204" pitchFamily="34" charset="0"/>
                <a:cs typeface="Arial" panose="020B0604020202020204" pitchFamily="34" charset="0"/>
              </a:rPr>
              <a:t>Programmes menés par les villes</a:t>
            </a:r>
          </a:p>
        </p:txBody>
      </p:sp>
      <p:sp>
        <p:nvSpPr>
          <p:cNvPr id="11" name="Rectangle: Rounded Corners 10">
            <a:extLst>
              <a:ext uri="{FF2B5EF4-FFF2-40B4-BE49-F238E27FC236}">
                <a16:creationId xmlns:a16="http://schemas.microsoft.com/office/drawing/2014/main" id="{EA6FF3CA-995F-84A8-1F11-4E74E33C0357}"/>
              </a:ext>
            </a:extLst>
          </p:cNvPr>
          <p:cNvSpPr/>
          <p:nvPr/>
        </p:nvSpPr>
        <p:spPr>
          <a:xfrm>
            <a:off x="5625020" y="2599269"/>
            <a:ext cx="3562419" cy="827899"/>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Actions des collectivités locales visant la collaboration avec les communautés, le secteur privé, ainsi que d'autres niveaux et branches de gouvernement pour la collecte de données et la mise en œuvre de solutions d'accès à l'énergie. </a:t>
            </a:r>
            <a:endParaRPr lang="fr-FR" sz="1000" err="1">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5F30007-6F71-34F4-B56D-26676DC0DEE2}"/>
              </a:ext>
            </a:extLst>
          </p:cNvPr>
          <p:cNvSpPr/>
          <p:nvPr/>
        </p:nvSpPr>
        <p:spPr>
          <a:xfrm>
            <a:off x="5625019" y="3522139"/>
            <a:ext cx="3562420" cy="827899"/>
          </a:xfrm>
          <a:prstGeom prst="roundRect">
            <a:avLst>
              <a:gd name="adj" fmla="val 12471"/>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Mesures visant à accroître les capacités techniques et les ressources des collectivités locales, ainsi qu'à mettre en place un suivi et une évaluation, et établir des rapports clairs.</a:t>
            </a:r>
            <a:endParaRPr lang="fr-FR" sz="1000" err="1">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BF9E9DAB-7840-947B-1D96-C7E614182B6C}"/>
              </a:ext>
            </a:extLst>
          </p:cNvPr>
          <p:cNvSpPr/>
          <p:nvPr/>
        </p:nvSpPr>
        <p:spPr>
          <a:xfrm>
            <a:off x="5625019" y="4445007"/>
            <a:ext cx="3562420" cy="827899"/>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Mesures visant à obtenir un financement local, national et international pour des solutions dans la mise en œuvre des politiques et programmes d'accès à l'énergie</a:t>
            </a:r>
            <a:endParaRPr lang="fr-FR" sz="1000" err="1">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3542C16-4F8C-D910-4FCE-7D8AC243BA1E}"/>
              </a:ext>
            </a:extLst>
          </p:cNvPr>
          <p:cNvSpPr/>
          <p:nvPr/>
        </p:nvSpPr>
        <p:spPr>
          <a:xfrm>
            <a:off x="5625019" y="5367875"/>
            <a:ext cx="3562420" cy="827899"/>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a:solidFill>
                  <a:schemeClr val="bg1"/>
                </a:solidFill>
                <a:latin typeface="Arial" panose="020B0604020202020204" pitchFamily="34" charset="0"/>
                <a:cs typeface="Arial" panose="020B0604020202020204" pitchFamily="34" charset="0"/>
              </a:rPr>
              <a:t>Si les solutions d'accès à l'énergie ne sont pas rentables économiquement ou viables administrativement pour des programmes à grande échelle, et des infrastructures et actifs divers, les collectivités locales peuvent directement mener des programmes et des projets.</a:t>
            </a:r>
            <a:endParaRPr lang="fr-FR" sz="1000" err="1">
              <a:solidFill>
                <a:schemeClr val="bg1"/>
              </a:solidFill>
              <a:latin typeface="Arial" panose="020B060402020202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CC39CACF-E967-DF51-B09F-818B5C088ABD}"/>
              </a:ext>
            </a:extLst>
          </p:cNvPr>
          <p:cNvSpPr>
            <a:spLocks noGrp="1"/>
          </p:cNvSpPr>
          <p:nvPr>
            <p:ph type="sldNum" sz="quarter" idx="12"/>
          </p:nvPr>
        </p:nvSpPr>
        <p:spPr/>
        <p:txBody>
          <a:bodyPr/>
          <a:lstStyle/>
          <a:p>
            <a:fld id="{CE97AC88-B9C7-4AEF-9990-0777AFA0136D}" type="slidenum">
              <a:rPr lang="en-US" smtClean="0"/>
              <a:t>89</a:t>
            </a:fld>
            <a:endParaRPr lang="en-US"/>
          </a:p>
        </p:txBody>
      </p:sp>
      <p:sp>
        <p:nvSpPr>
          <p:cNvPr id="50" name="Oval 49">
            <a:hlinkClick r:id="rId3" action="ppaction://hlinksldjump"/>
            <a:extLst>
              <a:ext uri="{FF2B5EF4-FFF2-40B4-BE49-F238E27FC236}">
                <a16:creationId xmlns:a16="http://schemas.microsoft.com/office/drawing/2014/main" id="{AEF296CD-5D8B-4B2C-B1F3-79BA7029D40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4" action="ppaction://hlinksldjump"/>
            <a:extLst>
              <a:ext uri="{FF2B5EF4-FFF2-40B4-BE49-F238E27FC236}">
                <a16:creationId xmlns:a16="http://schemas.microsoft.com/office/drawing/2014/main" id="{BE321E10-1CE8-4697-992C-3BE9B48E8BC9}"/>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3" action="ppaction://hlinksldjump"/>
            <a:extLst>
              <a:ext uri="{FF2B5EF4-FFF2-40B4-BE49-F238E27FC236}">
                <a16:creationId xmlns:a16="http://schemas.microsoft.com/office/drawing/2014/main" id="{DE8CD641-FFD1-43CA-9122-6BA731537BA2}"/>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3" name="Oval 52">
            <a:hlinkClick r:id="rId5" action="ppaction://hlinksldjump"/>
            <a:extLst>
              <a:ext uri="{FF2B5EF4-FFF2-40B4-BE49-F238E27FC236}">
                <a16:creationId xmlns:a16="http://schemas.microsoft.com/office/drawing/2014/main" id="{B5EB9662-65AB-4616-8BA8-D72563EA962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4" name="Oval 53">
            <a:hlinkClick r:id="rId6" action="ppaction://hlinksldjump"/>
            <a:extLst>
              <a:ext uri="{FF2B5EF4-FFF2-40B4-BE49-F238E27FC236}">
                <a16:creationId xmlns:a16="http://schemas.microsoft.com/office/drawing/2014/main" id="{374D66F1-30E8-4FA8-B688-474D22A179D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5" name="Oval 54">
            <a:hlinkClick r:id="rId7" action="ppaction://hlinksldjump"/>
            <a:extLst>
              <a:ext uri="{FF2B5EF4-FFF2-40B4-BE49-F238E27FC236}">
                <a16:creationId xmlns:a16="http://schemas.microsoft.com/office/drawing/2014/main" id="{F391C1E9-E416-4173-932C-DCC69FE0B63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8" action="ppaction://hlinksldjump"/>
            <a:extLst>
              <a:ext uri="{FF2B5EF4-FFF2-40B4-BE49-F238E27FC236}">
                <a16:creationId xmlns:a16="http://schemas.microsoft.com/office/drawing/2014/main" id="{4BB5D07A-618C-4207-B02E-A59341BF0DE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hlinkClick r:id="rId9" action="ppaction://hlinksldjump"/>
            <a:extLst>
              <a:ext uri="{FF2B5EF4-FFF2-40B4-BE49-F238E27FC236}">
                <a16:creationId xmlns:a16="http://schemas.microsoft.com/office/drawing/2014/main" id="{66C238CE-F8C0-4942-8E70-2C573D49FE9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hlinkClick r:id="rId10" action="ppaction://hlinksldjump"/>
            <a:extLst>
              <a:ext uri="{FF2B5EF4-FFF2-40B4-BE49-F238E27FC236}">
                <a16:creationId xmlns:a16="http://schemas.microsoft.com/office/drawing/2014/main" id="{C3CD1F5F-1204-4E54-B760-BBE13D86C5E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hlinkClick r:id="rId11" action="ppaction://hlinksldjump"/>
            <a:extLst>
              <a:ext uri="{FF2B5EF4-FFF2-40B4-BE49-F238E27FC236}">
                <a16:creationId xmlns:a16="http://schemas.microsoft.com/office/drawing/2014/main" id="{6F5D639C-0AA2-45DC-BC22-E58D4368BAA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4ED1CE84-71C9-4789-87E6-6592F94ACC05}"/>
              </a:ext>
            </a:extLst>
          </p:cNvPr>
          <p:cNvGrpSpPr/>
          <p:nvPr/>
        </p:nvGrpSpPr>
        <p:grpSpPr>
          <a:xfrm>
            <a:off x="9573110" y="4814602"/>
            <a:ext cx="146522" cy="280390"/>
            <a:chOff x="5545138" y="625475"/>
            <a:chExt cx="1489075" cy="2849563"/>
          </a:xfrm>
        </p:grpSpPr>
        <p:sp>
          <p:nvSpPr>
            <p:cNvPr id="61" name="Freeform 117">
              <a:extLst>
                <a:ext uri="{FF2B5EF4-FFF2-40B4-BE49-F238E27FC236}">
                  <a16:creationId xmlns:a16="http://schemas.microsoft.com/office/drawing/2014/main" id="{60E0921B-7B15-4A79-BF81-1278A8D1F04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0">
              <a:extLst>
                <a:ext uri="{FF2B5EF4-FFF2-40B4-BE49-F238E27FC236}">
                  <a16:creationId xmlns:a16="http://schemas.microsoft.com/office/drawing/2014/main" id="{6F6353F5-D902-46A2-B6F8-7D1A8AF95C5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776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802" y="1833562"/>
            <a:ext cx="3962399" cy="4348163"/>
          </a:xfrm>
          <a:prstGeom prst="roundRect">
            <a:avLst>
              <a:gd name="adj" fmla="val 2381"/>
            </a:avLst>
          </a:prstGeom>
          <a:solidFill>
            <a:schemeClr val="bg1">
              <a:lumMod val="95000"/>
            </a:schemeClr>
          </a:solidFill>
        </p:spPr>
        <p:txBody>
          <a:bodyPr>
            <a:normAutofit/>
          </a:bodyPr>
          <a:lstStyle/>
          <a:p>
            <a:r>
              <a:rPr lang="en-GB" sz="1200" err="1">
                <a:solidFill>
                  <a:srgbClr val="00B2E3"/>
                </a:solidFill>
              </a:rPr>
              <a:t>Objectifs</a:t>
            </a:r>
            <a:r>
              <a:rPr lang="en-GB" sz="1200">
                <a:solidFill>
                  <a:srgbClr val="00B2E3"/>
                </a:solidFill>
              </a:rPr>
              <a:t> du module</a:t>
            </a:r>
          </a:p>
          <a:p>
            <a:pPr marL="285750" indent="-285750">
              <a:buFont typeface="Arial" panose="020B0604020202020204" pitchFamily="34" charset="0"/>
              <a:buChar char="•"/>
            </a:pPr>
            <a:r>
              <a:rPr lang="fr-FR" sz="1200" b="0">
                <a:solidFill>
                  <a:srgbClr val="00B2E3"/>
                </a:solidFill>
              </a:rPr>
              <a:t>Identifier les données utiles et cruciales pour comprendre, communiquer et assurer le suivi de l’AEPE dans votre collectivité locale.</a:t>
            </a:r>
          </a:p>
          <a:p>
            <a:pPr marL="285750" indent="-285750">
              <a:buFont typeface="Arial" panose="020B0604020202020204" pitchFamily="34" charset="0"/>
              <a:buChar char="•"/>
            </a:pPr>
            <a:r>
              <a:rPr lang="fr-FR" sz="1200" b="0">
                <a:solidFill>
                  <a:srgbClr val="00B2E3"/>
                </a:solidFill>
              </a:rPr>
              <a:t>Comprendre quelles données quantitatives sont ou ne sont pas disponibles pour les collectivités locales, et quelles sont les mesures à prendre pour collecter des données</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00000"/>
              </a:lnSpc>
            </a:pPr>
            <a:r>
              <a:rPr lang="fr-FR" sz="1200" b="0">
                <a:solidFill>
                  <a:schemeClr val="bg1"/>
                </a:solidFill>
              </a:rPr>
              <a:t>Le module 3 explore l'importance de collecter des données et d’établir des rapports relatifs aux indicateurs mondiaux et régionaux obligatoires et non obligatoires du PAEPE. </a:t>
            </a:r>
          </a:p>
          <a:p>
            <a:pPr>
              <a:lnSpc>
                <a:spcPct val="100000"/>
              </a:lnSpc>
            </a:pPr>
            <a:r>
              <a:rPr lang="fr-FR" sz="1200" b="0">
                <a:solidFill>
                  <a:schemeClr val="bg1"/>
                </a:solidFill>
              </a:rPr>
              <a:t>Ce module aborde également le rôle important des collectivités locales en tant que propriétaires de données et la manière dont l'utilisation des données peut contribuer à la compréhension locale de l’AEPE. </a:t>
            </a:r>
          </a:p>
          <a:p>
            <a:pPr>
              <a:lnSpc>
                <a:spcPct val="100000"/>
              </a:lnSpc>
            </a:pPr>
            <a:r>
              <a:rPr lang="fr-FR" sz="1200" b="0">
                <a:solidFill>
                  <a:schemeClr val="bg1"/>
                </a:solidFill>
              </a:rPr>
              <a:t>Enfin, ce module souligne comment et pourquoi la définition de ce qu’est l’AEPE est contextuelle et unique pour chaque collectivité locale. </a:t>
            </a:r>
          </a:p>
          <a:p>
            <a:pPr>
              <a:lnSpc>
                <a:spcPct val="100000"/>
              </a:lnSpc>
            </a:pPr>
            <a:r>
              <a:rPr lang="fr-FR" sz="1200" b="0">
                <a:solidFill>
                  <a:schemeClr val="bg1"/>
                </a:solidFill>
              </a:rPr>
              <a:t>L'outil présenté dans ce module vous aidera à identifier les données dont vous disposez et à les aligner sur les indicateurs du PAEPE.</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55242" cy="990600"/>
          </a:xfrm>
          <a:noFill/>
        </p:spPr>
        <p:txBody>
          <a:bodyPr>
            <a:normAutofit fontScale="90000"/>
          </a:bodyPr>
          <a:lstStyle/>
          <a:p>
            <a:r>
              <a:rPr lang="en-GB" sz="2700" b="0"/>
              <a:t>Aperçu du module 3</a:t>
            </a:r>
            <a:br>
              <a:rPr lang="en-GB"/>
            </a:br>
            <a:r>
              <a:rPr lang="fr-FR" sz="3300"/>
              <a:t>Identifier les données disponibles localement</a:t>
            </a:r>
            <a:endParaRPr lang="en-GB" sz="3300"/>
          </a:p>
        </p:txBody>
      </p:sp>
      <p:sp>
        <p:nvSpPr>
          <p:cNvPr id="6" name="Slide Number Placeholder 5">
            <a:extLst>
              <a:ext uri="{FF2B5EF4-FFF2-40B4-BE49-F238E27FC236}">
                <a16:creationId xmlns:a16="http://schemas.microsoft.com/office/drawing/2014/main" id="{C1C3B03A-ACCB-0009-D1BF-A5CA527A3040}"/>
              </a:ext>
            </a:extLst>
          </p:cNvPr>
          <p:cNvSpPr>
            <a:spLocks noGrp="1"/>
          </p:cNvSpPr>
          <p:nvPr>
            <p:ph type="sldNum" sz="quarter" idx="12"/>
          </p:nvPr>
        </p:nvSpPr>
        <p:spPr/>
        <p:txBody>
          <a:bodyPr/>
          <a:lstStyle/>
          <a:p>
            <a:fld id="{CE97AC88-B9C7-4AEF-9990-0777AFA0136D}" type="slidenum">
              <a:rPr lang="en-US" smtClean="0"/>
              <a:t>9</a:t>
            </a:fld>
            <a:endParaRPr lang="en-US"/>
          </a:p>
        </p:txBody>
      </p:sp>
      <p:sp>
        <p:nvSpPr>
          <p:cNvPr id="8" name="Oval 7">
            <a:hlinkClick r:id="rId3" action="ppaction://hlinksldjump"/>
            <a:extLst>
              <a:ext uri="{FF2B5EF4-FFF2-40B4-BE49-F238E27FC236}">
                <a16:creationId xmlns:a16="http://schemas.microsoft.com/office/drawing/2014/main" id="{0611C1D5-B711-43F8-A838-1335566CE7F1}"/>
              </a:ext>
            </a:extLst>
          </p:cNvPr>
          <p:cNvSpPr/>
          <p:nvPr/>
        </p:nvSpPr>
        <p:spPr>
          <a:xfrm>
            <a:off x="9384310" y="2567561"/>
            <a:ext cx="128979" cy="12897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D602C9A-46CD-48FB-B163-CC84EDE9FDC7}"/>
              </a:ext>
            </a:extLst>
          </p:cNvPr>
          <p:cNvGrpSpPr/>
          <p:nvPr/>
        </p:nvGrpSpPr>
        <p:grpSpPr>
          <a:xfrm>
            <a:off x="9597323" y="2491855"/>
            <a:ext cx="146522" cy="280390"/>
            <a:chOff x="5545138" y="625475"/>
            <a:chExt cx="1489075" cy="2849563"/>
          </a:xfrm>
        </p:grpSpPr>
        <p:sp>
          <p:nvSpPr>
            <p:cNvPr id="12" name="Freeform 117">
              <a:extLst>
                <a:ext uri="{FF2B5EF4-FFF2-40B4-BE49-F238E27FC236}">
                  <a16:creationId xmlns:a16="http://schemas.microsoft.com/office/drawing/2014/main" id="{CD1CE93D-EB3F-4827-81EF-C6499EAB7FD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DDF9E96F-63FD-49BF-A8A5-42115882DD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9213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B48CC16-8773-8E6D-AA93-D3443A251184}"/>
              </a:ext>
            </a:extLst>
          </p:cNvPr>
          <p:cNvSpPr>
            <a:spLocks/>
          </p:cNvSpPr>
          <p:nvPr/>
        </p:nvSpPr>
        <p:spPr bwMode="auto">
          <a:xfrm>
            <a:off x="4953000" y="1833562"/>
            <a:ext cx="4283280" cy="1449388"/>
          </a:xfrm>
          <a:custGeom>
            <a:avLst/>
            <a:gdLst>
              <a:gd name="T0" fmla="*/ 0 w 3579"/>
              <a:gd name="T1" fmla="*/ 175 h 819"/>
              <a:gd name="T2" fmla="*/ 3169 w 3579"/>
              <a:gd name="T3" fmla="*/ 175 h 819"/>
              <a:gd name="T4" fmla="*/ 3169 w 3579"/>
              <a:gd name="T5" fmla="*/ 0 h 819"/>
              <a:gd name="T6" fmla="*/ 3579 w 3579"/>
              <a:gd name="T7" fmla="*/ 410 h 819"/>
              <a:gd name="T8" fmla="*/ 3169 w 3579"/>
              <a:gd name="T9" fmla="*/ 819 h 819"/>
              <a:gd name="T10" fmla="*/ 3169 w 3579"/>
              <a:gd name="T11" fmla="*/ 644 h 819"/>
              <a:gd name="T12" fmla="*/ 0 w 3579"/>
              <a:gd name="T13" fmla="*/ 644 h 819"/>
              <a:gd name="T14" fmla="*/ 234 w 3579"/>
              <a:gd name="T15" fmla="*/ 410 h 819"/>
              <a:gd name="T16" fmla="*/ 0 w 3579"/>
              <a:gd name="T17" fmla="*/ 17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19">
                <a:moveTo>
                  <a:pt x="0" y="175"/>
                </a:moveTo>
                <a:lnTo>
                  <a:pt x="3169" y="175"/>
                </a:lnTo>
                <a:lnTo>
                  <a:pt x="3169" y="0"/>
                </a:lnTo>
                <a:cubicBezTo>
                  <a:pt x="3169" y="225"/>
                  <a:pt x="3353" y="410"/>
                  <a:pt x="3579" y="410"/>
                </a:cubicBezTo>
                <a:cubicBezTo>
                  <a:pt x="3353" y="410"/>
                  <a:pt x="3169" y="594"/>
                  <a:pt x="3169" y="819"/>
                </a:cubicBezTo>
                <a:lnTo>
                  <a:pt x="3169" y="644"/>
                </a:lnTo>
                <a:lnTo>
                  <a:pt x="0" y="644"/>
                </a:lnTo>
                <a:cubicBezTo>
                  <a:pt x="0" y="515"/>
                  <a:pt x="105" y="410"/>
                  <a:pt x="234" y="410"/>
                </a:cubicBezTo>
                <a:cubicBezTo>
                  <a:pt x="106" y="410"/>
                  <a:pt x="0" y="304"/>
                  <a:pt x="0" y="17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D3F2BFE-C6AD-67DF-639F-34CF97F71A79}"/>
              </a:ext>
            </a:extLst>
          </p:cNvPr>
          <p:cNvSpPr>
            <a:spLocks/>
          </p:cNvSpPr>
          <p:nvPr/>
        </p:nvSpPr>
        <p:spPr bwMode="auto">
          <a:xfrm>
            <a:off x="4953000" y="3187709"/>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A91FED57-D6BA-7347-9709-900DAD5E43C9}"/>
              </a:ext>
            </a:extLst>
          </p:cNvPr>
          <p:cNvSpPr>
            <a:spLocks/>
          </p:cNvSpPr>
          <p:nvPr/>
        </p:nvSpPr>
        <p:spPr bwMode="auto">
          <a:xfrm>
            <a:off x="4953000" y="4562636"/>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chemeClr val="tx2"/>
          </a:solidFill>
          <a:ln w="9525">
            <a:noFill/>
            <a:round/>
            <a:headEnd/>
            <a:tailEnd/>
          </a:ln>
        </p:spPr>
        <p:txBody>
          <a:bodyPr vert="horz" wrap="square" lIns="576000" tIns="45720" rIns="91440" bIns="45720" numCol="1" anchor="t" anchorCtr="0" compatLnSpc="1">
            <a:prstTxWarp prst="textNoShape">
              <a:avLst/>
            </a:prstTxWarp>
          </a:bodyPr>
          <a:lstStyle/>
          <a:p>
            <a:endParaRPr lang="en-GB"/>
          </a:p>
        </p:txBody>
      </p:sp>
      <p:sp>
        <p:nvSpPr>
          <p:cNvPr id="7" name="Content Placeholder 6">
            <a:extLst>
              <a:ext uri="{FF2B5EF4-FFF2-40B4-BE49-F238E27FC236}">
                <a16:creationId xmlns:a16="http://schemas.microsoft.com/office/drawing/2014/main" id="{8C590748-D0AF-A090-CE1D-5A2EC07C2185}"/>
              </a:ext>
            </a:extLst>
          </p:cNvPr>
          <p:cNvSpPr>
            <a:spLocks noGrp="1"/>
          </p:cNvSpPr>
          <p:nvPr>
            <p:ph idx="1"/>
          </p:nvPr>
        </p:nvSpPr>
        <p:spPr/>
        <p:txBody>
          <a:bodyPr>
            <a:normAutofit lnSpcReduction="10000"/>
          </a:bodyPr>
          <a:lstStyle/>
          <a:p>
            <a:pPr marL="0" lvl="0" indent="0" algn="l" rtl="0">
              <a:lnSpc>
                <a:spcPct val="100000"/>
              </a:lnSpc>
              <a:spcBef>
                <a:spcPts val="0"/>
              </a:spcBef>
              <a:spcAft>
                <a:spcPts val="0"/>
              </a:spcAft>
              <a:buClr>
                <a:srgbClr val="FEE9C9"/>
              </a:buClr>
              <a:buSzPts val="1000"/>
              <a:buNone/>
            </a:pPr>
            <a:r>
              <a:rPr lang="fr-FR" sz="1200">
                <a:solidFill>
                  <a:srgbClr val="FEE9C9"/>
                </a:solidFill>
              </a:rPr>
              <a:t>Changer notre perspective sur l'action</a:t>
            </a:r>
            <a:endParaRPr lang="fr-FR" sz="1100"/>
          </a:p>
          <a:p>
            <a:pPr marL="0" lvl="0" indent="0" algn="l" rtl="0">
              <a:lnSpc>
                <a:spcPct val="100000"/>
              </a:lnSpc>
              <a:spcBef>
                <a:spcPts val="900"/>
              </a:spcBef>
              <a:spcAft>
                <a:spcPts val="0"/>
              </a:spcAft>
              <a:buClr>
                <a:schemeClr val="lt1"/>
              </a:buClr>
              <a:buSzPts val="1000"/>
              <a:buNone/>
            </a:pPr>
            <a:r>
              <a:rPr lang="fr-FR" sz="1200" b="0">
                <a:solidFill>
                  <a:schemeClr val="lt1"/>
                </a:solidFill>
              </a:rPr>
              <a:t>Lors de l'identification et du développement de mesures basées sur des contextes uniques et des ressources limitées, nous suggérons que les collectivités locales réfléchissent aux trois approches énumérées à droite pour surmonter leurs obstacles liés à l'accès à l'énergie. </a:t>
            </a:r>
          </a:p>
          <a:p>
            <a:pPr marL="0" lvl="0" indent="0" algn="l" rtl="0">
              <a:lnSpc>
                <a:spcPct val="100000"/>
              </a:lnSpc>
              <a:spcBef>
                <a:spcPts val="900"/>
              </a:spcBef>
              <a:spcAft>
                <a:spcPts val="0"/>
              </a:spcAft>
              <a:buClr>
                <a:schemeClr val="lt1"/>
              </a:buClr>
              <a:buSzPts val="1000"/>
              <a:buNone/>
            </a:pPr>
            <a:r>
              <a:rPr lang="fr-FR" sz="1200" b="0">
                <a:solidFill>
                  <a:schemeClr val="lt1"/>
                </a:solidFill>
              </a:rPr>
              <a:t>Il s'agit d'un changement dans notre manière de parler des actions, de les classer par ordre de priorité et de les évaluer. C'est particulièrement important lorsque les résultats de la planification et de la mise en œuvre de l'accès à l'énergie peuvent ne pas être immédiats ou évidents. Les bénéfices peuvent également ne pas être appréciés par ceux qui sont moins concernés par la précarité énergétique. </a:t>
            </a:r>
            <a:endParaRPr lang="fr-FR" sz="1100"/>
          </a:p>
          <a:p>
            <a:pPr marL="0" lvl="0" indent="0" algn="l" rtl="0">
              <a:lnSpc>
                <a:spcPct val="100000"/>
              </a:lnSpc>
              <a:spcBef>
                <a:spcPts val="900"/>
              </a:spcBef>
              <a:spcAft>
                <a:spcPts val="0"/>
              </a:spcAft>
              <a:buClr>
                <a:schemeClr val="lt1"/>
              </a:buClr>
              <a:buSzPts val="1000"/>
              <a:buNone/>
            </a:pPr>
            <a:r>
              <a:rPr lang="fr-FR" sz="1200" b="0">
                <a:solidFill>
                  <a:schemeClr val="lt1"/>
                </a:solidFill>
              </a:rPr>
              <a:t>Ces approches peuvent être introduites de manière itérative et croissante dans la gouvernance, les politiques et les programmes, ainsi que dans l’établissement de rapports. Elles se superposent et se renforcent mutuellement, servant non seulement à améliorer l'accès des communautés à l'énergie, mais aussi à répondre à d'autres priorités des collectivités locales en matière de durabilité, d'équité sociale, et d’autres encore. </a:t>
            </a:r>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a:xfrm>
            <a:off x="681038" y="685800"/>
            <a:ext cx="7158037" cy="990600"/>
          </a:xfrm>
        </p:spPr>
        <p:txBody>
          <a:bodyPr>
            <a:normAutofit/>
          </a:bodyPr>
          <a:lstStyle/>
          <a:p>
            <a:r>
              <a:rPr lang="fr-FR">
                <a:solidFill>
                  <a:schemeClr val="bg1"/>
                </a:solidFill>
              </a:rPr>
              <a:t>Les approches de la conception des mesures d'AEPE</a:t>
            </a:r>
            <a:endParaRPr lang="en-GB">
              <a:solidFill>
                <a:schemeClr val="bg1"/>
              </a:solidFill>
            </a:endParaRP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fr-FR" b="0">
                <a:solidFill>
                  <a:schemeClr val="bg1"/>
                </a:solidFill>
              </a:rPr>
              <a:t>Module 7 - Concevoir des mesures d'AEPE</a:t>
            </a:r>
          </a:p>
        </p:txBody>
      </p:sp>
      <p:sp>
        <p:nvSpPr>
          <p:cNvPr id="22" name="Arrow: Striped Right 21">
            <a:extLst>
              <a:ext uri="{FF2B5EF4-FFF2-40B4-BE49-F238E27FC236}">
                <a16:creationId xmlns:a16="http://schemas.microsoft.com/office/drawing/2014/main" id="{648E5E92-F848-E19D-E4EE-EECA8D58C86C}"/>
              </a:ext>
            </a:extLst>
          </p:cNvPr>
          <p:cNvSpPr/>
          <p:nvPr/>
        </p:nvSpPr>
        <p:spPr>
          <a:xfrm>
            <a:off x="4952645" y="3505920"/>
            <a:ext cx="4027331" cy="802327"/>
          </a:xfrm>
          <a:prstGeom prst="stripedRightArrow">
            <a:avLst>
              <a:gd name="adj1" fmla="val 70551"/>
              <a:gd name="adj2" fmla="val 34905"/>
            </a:avLst>
          </a:prstGeom>
          <a:noFill/>
          <a:ln w="3175" cap="flat" cmpd="sng" algn="ctr">
            <a:noFill/>
            <a:prstDash val="solid"/>
            <a:miter lim="800000"/>
          </a:ln>
          <a:effectLst/>
        </p:spPr>
        <p:txBody>
          <a:bodyPr lIns="74295" tIns="37148" rIns="74295" bIns="37148" rtlCol="0" anchor="ctr"/>
          <a:lstStyle/>
          <a:p>
            <a:pPr defTabSz="742950">
              <a:defRPr/>
            </a:pPr>
            <a:r>
              <a:rPr lang="fr-FR" sz="1138" b="1" kern="0">
                <a:solidFill>
                  <a:schemeClr val="bg1"/>
                </a:solidFill>
                <a:latin typeface="Arial" panose="020B0604020202020204" pitchFamily="34" charset="0"/>
                <a:cs typeface="Arial" panose="020B0604020202020204" pitchFamily="34" charset="0"/>
              </a:rPr>
              <a:t>Attribution efficiente, efficace et équitable </a:t>
            </a:r>
            <a:br>
              <a:rPr lang="fr-FR" sz="1138" b="1" kern="0">
                <a:solidFill>
                  <a:schemeClr val="bg1"/>
                </a:solidFill>
                <a:latin typeface="Arial" panose="020B0604020202020204" pitchFamily="34" charset="0"/>
                <a:cs typeface="Arial" panose="020B0604020202020204" pitchFamily="34" charset="0"/>
              </a:rPr>
            </a:br>
            <a:r>
              <a:rPr lang="fr-FR" sz="1138" b="1" kern="0">
                <a:solidFill>
                  <a:schemeClr val="bg1"/>
                </a:solidFill>
                <a:latin typeface="Arial" panose="020B0604020202020204" pitchFamily="34" charset="0"/>
                <a:cs typeface="Arial" panose="020B0604020202020204" pitchFamily="34" charset="0"/>
              </a:rPr>
              <a:t>des </a:t>
            </a:r>
            <a:r>
              <a:rPr lang="fr-FR" sz="1138" b="1" u="sng" kern="0">
                <a:solidFill>
                  <a:schemeClr val="bg1"/>
                </a:solidFill>
                <a:latin typeface="Arial" panose="020B0604020202020204" pitchFamily="34" charset="0"/>
                <a:cs typeface="Arial" panose="020B0604020202020204" pitchFamily="34" charset="0"/>
              </a:rPr>
              <a:t>capacités</a:t>
            </a:r>
          </a:p>
          <a:p>
            <a:pPr defTabSz="742950"/>
            <a:r>
              <a:rPr lang="fr-FR" sz="975">
                <a:solidFill>
                  <a:schemeClr val="bg1"/>
                </a:solidFill>
                <a:latin typeface="Arial" panose="020B0604020202020204" pitchFamily="34" charset="0"/>
                <a:ea typeface="SimSun"/>
                <a:cs typeface="Arial" panose="020B0604020202020204" pitchFamily="34" charset="0"/>
              </a:rPr>
              <a:t>Fournit au personnel de la ville la clarté et le mandat nécessaires pour allouer des ressources à une planification et à des résultats équitables dans leur travail quotidien.</a:t>
            </a:r>
          </a:p>
        </p:txBody>
      </p:sp>
      <p:sp>
        <p:nvSpPr>
          <p:cNvPr id="23" name="Arrow: Striped Right 22">
            <a:extLst>
              <a:ext uri="{FF2B5EF4-FFF2-40B4-BE49-F238E27FC236}">
                <a16:creationId xmlns:a16="http://schemas.microsoft.com/office/drawing/2014/main" id="{68068D91-D34E-B1D4-BA4A-A9D91CBFEA94}"/>
              </a:ext>
            </a:extLst>
          </p:cNvPr>
          <p:cNvSpPr/>
          <p:nvPr/>
        </p:nvSpPr>
        <p:spPr>
          <a:xfrm>
            <a:off x="4951256" y="2152331"/>
            <a:ext cx="4111263" cy="802327"/>
          </a:xfrm>
          <a:prstGeom prst="stripedRightArrow">
            <a:avLst>
              <a:gd name="adj1" fmla="val 68764"/>
              <a:gd name="adj2" fmla="val 34905"/>
            </a:avLst>
          </a:prstGeom>
          <a:noFill/>
          <a:ln w="3175" cap="flat" cmpd="sng" algn="ctr">
            <a:noFill/>
            <a:prstDash val="solid"/>
            <a:miter lim="800000"/>
          </a:ln>
          <a:effectLst/>
        </p:spPr>
        <p:txBody>
          <a:bodyPr rtlCol="0" anchor="ctr"/>
          <a:lstStyle/>
          <a:p>
            <a:pPr defTabSz="742950">
              <a:defRPr/>
            </a:pPr>
            <a:r>
              <a:rPr lang="fr-FR" sz="1138" b="1" kern="0">
                <a:solidFill>
                  <a:schemeClr val="bg1"/>
                </a:solidFill>
                <a:latin typeface="Arial" panose="020B0604020202020204" pitchFamily="34" charset="0"/>
                <a:cs typeface="Arial" panose="020B0604020202020204" pitchFamily="34" charset="0"/>
              </a:rPr>
              <a:t>Évaluer les </a:t>
            </a:r>
            <a:r>
              <a:rPr lang="fr-FR" sz="1138" b="1" u="sng" kern="0">
                <a:solidFill>
                  <a:schemeClr val="bg1"/>
                </a:solidFill>
                <a:latin typeface="Arial" panose="020B0604020202020204" pitchFamily="34" charset="0"/>
                <a:cs typeface="Arial" panose="020B0604020202020204" pitchFamily="34" charset="0"/>
              </a:rPr>
              <a:t>résultats à </a:t>
            </a:r>
            <a:r>
              <a:rPr lang="fr-FR" sz="1138" b="1" kern="0">
                <a:solidFill>
                  <a:schemeClr val="bg1"/>
                </a:solidFill>
                <a:latin typeface="Arial" panose="020B0604020202020204" pitchFamily="34" charset="0"/>
                <a:cs typeface="Arial" panose="020B0604020202020204" pitchFamily="34" charset="0"/>
              </a:rPr>
              <a:t>court et à long terme</a:t>
            </a:r>
          </a:p>
          <a:p>
            <a:pPr defTabSz="742950"/>
            <a:r>
              <a:rPr lang="fr-FR" sz="975" spc="-20">
                <a:solidFill>
                  <a:schemeClr val="bg1"/>
                </a:solidFill>
                <a:latin typeface="Arial" panose="020B0604020202020204" pitchFamily="34" charset="0"/>
                <a:ea typeface="SimSun" panose="02010600030101010101" pitchFamily="2" charset="-122"/>
                <a:cs typeface="Arial" panose="020B0604020202020204" pitchFamily="34" charset="0"/>
              </a:rPr>
              <a:t>Donne la priorité aux interactions complexes avec la communauté, le secteur privé et les niveaux hiérarchiques, même si elles peuvent ne pas produire de résultats tangibles ou immédiats.</a:t>
            </a:r>
          </a:p>
        </p:txBody>
      </p:sp>
      <p:sp>
        <p:nvSpPr>
          <p:cNvPr id="24" name="Arrow: Striped Right 23">
            <a:extLst>
              <a:ext uri="{FF2B5EF4-FFF2-40B4-BE49-F238E27FC236}">
                <a16:creationId xmlns:a16="http://schemas.microsoft.com/office/drawing/2014/main" id="{79C360A5-AC8A-D5E5-A07A-AC44DB4949D6}"/>
              </a:ext>
            </a:extLst>
          </p:cNvPr>
          <p:cNvSpPr/>
          <p:nvPr/>
        </p:nvSpPr>
        <p:spPr>
          <a:xfrm>
            <a:off x="4884094" y="4722020"/>
            <a:ext cx="4283280" cy="1130621"/>
          </a:xfrm>
          <a:prstGeom prst="stripedRightArrow">
            <a:avLst>
              <a:gd name="adj1" fmla="val 67871"/>
              <a:gd name="adj2" fmla="val 34486"/>
            </a:avLst>
          </a:prstGeom>
          <a:noFill/>
          <a:ln w="3175" cap="flat" cmpd="sng" algn="ctr">
            <a:noFill/>
            <a:prstDash val="solid"/>
            <a:miter lim="800000"/>
          </a:ln>
          <a:effectLst/>
        </p:spPr>
        <p:txBody>
          <a:bodyPr rtlCol="0" anchor="ctr"/>
          <a:lstStyle/>
          <a:p>
            <a:pPr defTabSz="742950">
              <a:defRPr/>
            </a:pPr>
            <a:r>
              <a:rPr lang="fr-FR" sz="1138" b="1" kern="0">
                <a:solidFill>
                  <a:schemeClr val="bg1"/>
                </a:solidFill>
                <a:latin typeface="Arial" panose="020B0604020202020204" pitchFamily="34" charset="0"/>
                <a:cs typeface="Arial" panose="020B0604020202020204" pitchFamily="34" charset="0"/>
              </a:rPr>
              <a:t>Optimiser les </a:t>
            </a:r>
            <a:r>
              <a:rPr lang="fr-FR" sz="1138" b="1" u="sng" kern="0">
                <a:solidFill>
                  <a:schemeClr val="bg1"/>
                </a:solidFill>
                <a:latin typeface="Arial" panose="020B0604020202020204" pitchFamily="34" charset="0"/>
                <a:cs typeface="Arial" panose="020B0604020202020204" pitchFamily="34" charset="0"/>
              </a:rPr>
              <a:t>compétences</a:t>
            </a:r>
            <a:r>
              <a:rPr lang="fr-FR" sz="1138" b="1" kern="0">
                <a:solidFill>
                  <a:schemeClr val="bg1"/>
                </a:solidFill>
                <a:latin typeface="Arial" panose="020B0604020202020204" pitchFamily="34" charset="0"/>
                <a:cs typeface="Arial" panose="020B0604020202020204" pitchFamily="34" charset="0"/>
              </a:rPr>
              <a:t> disponibles </a:t>
            </a:r>
            <a:br>
              <a:rPr lang="fr-FR" sz="1138" b="1" kern="0">
                <a:solidFill>
                  <a:schemeClr val="bg1"/>
                </a:solidFill>
                <a:latin typeface="Arial" panose="020B0604020202020204" pitchFamily="34" charset="0"/>
                <a:cs typeface="Arial" panose="020B0604020202020204" pitchFamily="34" charset="0"/>
              </a:rPr>
            </a:br>
            <a:r>
              <a:rPr lang="fr-FR" sz="1138" b="1" kern="0">
                <a:solidFill>
                  <a:schemeClr val="bg1"/>
                </a:solidFill>
                <a:latin typeface="Arial" panose="020B0604020202020204" pitchFamily="34" charset="0"/>
                <a:cs typeface="Arial" panose="020B0604020202020204" pitchFamily="34" charset="0"/>
              </a:rPr>
              <a:t>par la collaboration</a:t>
            </a:r>
          </a:p>
          <a:p>
            <a:pPr defTabSz="742950"/>
            <a:r>
              <a:rPr lang="fr-FR" sz="975">
                <a:solidFill>
                  <a:schemeClr val="bg1"/>
                </a:solidFill>
                <a:latin typeface="Arial" panose="020B0604020202020204" pitchFamily="34" charset="0"/>
                <a:ea typeface="SimSun" panose="02010600030101010101" pitchFamily="2" charset="-122"/>
                <a:cs typeface="Arial" panose="020B0604020202020204" pitchFamily="34" charset="0"/>
              </a:rPr>
              <a:t>Recherche des espaces, des parties prenantes et des opportunités selon leurs compétences afin d’optimiser leur innovation, leurs programmes et leur plaidoyer.</a:t>
            </a:r>
          </a:p>
        </p:txBody>
      </p:sp>
      <p:sp>
        <p:nvSpPr>
          <p:cNvPr id="3" name="Slide Number Placeholder 2">
            <a:extLst>
              <a:ext uri="{FF2B5EF4-FFF2-40B4-BE49-F238E27FC236}">
                <a16:creationId xmlns:a16="http://schemas.microsoft.com/office/drawing/2014/main" id="{6A333AFF-F79D-F91B-A839-E0B180D77301}"/>
              </a:ext>
            </a:extLst>
          </p:cNvPr>
          <p:cNvSpPr>
            <a:spLocks noGrp="1"/>
          </p:cNvSpPr>
          <p:nvPr>
            <p:ph type="sldNum" sz="quarter" idx="12"/>
          </p:nvPr>
        </p:nvSpPr>
        <p:spPr/>
        <p:txBody>
          <a:bodyPr/>
          <a:lstStyle/>
          <a:p>
            <a:fld id="{CE97AC88-B9C7-4AEF-9990-0777AFA0136D}" type="slidenum">
              <a:rPr lang="en-US" smtClean="0"/>
              <a:t>90</a:t>
            </a:fld>
            <a:endParaRPr lang="en-US"/>
          </a:p>
        </p:txBody>
      </p:sp>
      <p:sp>
        <p:nvSpPr>
          <p:cNvPr id="47" name="Oval 46">
            <a:hlinkClick r:id="rId3" action="ppaction://hlinksldjump"/>
            <a:extLst>
              <a:ext uri="{FF2B5EF4-FFF2-40B4-BE49-F238E27FC236}">
                <a16:creationId xmlns:a16="http://schemas.microsoft.com/office/drawing/2014/main" id="{DE831319-B27B-4DA5-B46C-E8B6CC39E58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8" name="Oval 47">
            <a:hlinkClick r:id="rId4" action="ppaction://hlinksldjump"/>
            <a:extLst>
              <a:ext uri="{FF2B5EF4-FFF2-40B4-BE49-F238E27FC236}">
                <a16:creationId xmlns:a16="http://schemas.microsoft.com/office/drawing/2014/main" id="{410B345E-11FD-42B7-BF79-6BEF5243729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3" action="ppaction://hlinksldjump"/>
            <a:extLst>
              <a:ext uri="{FF2B5EF4-FFF2-40B4-BE49-F238E27FC236}">
                <a16:creationId xmlns:a16="http://schemas.microsoft.com/office/drawing/2014/main" id="{82D98103-FEED-4216-BE63-F77C1093456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5" action="ppaction://hlinksldjump"/>
            <a:extLst>
              <a:ext uri="{FF2B5EF4-FFF2-40B4-BE49-F238E27FC236}">
                <a16:creationId xmlns:a16="http://schemas.microsoft.com/office/drawing/2014/main" id="{A623EC2A-3EE1-4494-8A66-8A7518E65C9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6" action="ppaction://hlinksldjump"/>
            <a:extLst>
              <a:ext uri="{FF2B5EF4-FFF2-40B4-BE49-F238E27FC236}">
                <a16:creationId xmlns:a16="http://schemas.microsoft.com/office/drawing/2014/main" id="{2B9D8E3F-81B5-4B0C-90CA-2D3F3B9B2CE1}"/>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7" action="ppaction://hlinksldjump"/>
            <a:extLst>
              <a:ext uri="{FF2B5EF4-FFF2-40B4-BE49-F238E27FC236}">
                <a16:creationId xmlns:a16="http://schemas.microsoft.com/office/drawing/2014/main" id="{AC353FC2-00CC-416D-BDB8-F578B20789D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8" action="ppaction://hlinksldjump"/>
            <a:extLst>
              <a:ext uri="{FF2B5EF4-FFF2-40B4-BE49-F238E27FC236}">
                <a16:creationId xmlns:a16="http://schemas.microsoft.com/office/drawing/2014/main" id="{91058A4F-E679-4270-95FA-536E2B15B35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9" action="ppaction://hlinksldjump"/>
            <a:extLst>
              <a:ext uri="{FF2B5EF4-FFF2-40B4-BE49-F238E27FC236}">
                <a16:creationId xmlns:a16="http://schemas.microsoft.com/office/drawing/2014/main" id="{A651A13D-48B2-4868-8A0D-724F3A3C288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0" action="ppaction://hlinksldjump"/>
            <a:extLst>
              <a:ext uri="{FF2B5EF4-FFF2-40B4-BE49-F238E27FC236}">
                <a16:creationId xmlns:a16="http://schemas.microsoft.com/office/drawing/2014/main" id="{22DE6B30-E67F-4B0A-8BC6-B9B1681B9ED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1" action="ppaction://hlinksldjump"/>
            <a:extLst>
              <a:ext uri="{FF2B5EF4-FFF2-40B4-BE49-F238E27FC236}">
                <a16:creationId xmlns:a16="http://schemas.microsoft.com/office/drawing/2014/main" id="{F163AFE5-13EF-4A83-9A40-B664DF369DB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CFAE9E9A-FAF9-4DB3-BE7D-572F735921B8}"/>
              </a:ext>
            </a:extLst>
          </p:cNvPr>
          <p:cNvGrpSpPr/>
          <p:nvPr/>
        </p:nvGrpSpPr>
        <p:grpSpPr>
          <a:xfrm>
            <a:off x="9573110" y="4814602"/>
            <a:ext cx="146522" cy="280390"/>
            <a:chOff x="5545138" y="625475"/>
            <a:chExt cx="1489075" cy="2849563"/>
          </a:xfrm>
        </p:grpSpPr>
        <p:sp>
          <p:nvSpPr>
            <p:cNvPr id="58" name="Freeform 117">
              <a:extLst>
                <a:ext uri="{FF2B5EF4-FFF2-40B4-BE49-F238E27FC236}">
                  <a16:creationId xmlns:a16="http://schemas.microsoft.com/office/drawing/2014/main" id="{C9C8E738-FC35-4923-831A-87CD251C749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20">
              <a:extLst>
                <a:ext uri="{FF2B5EF4-FFF2-40B4-BE49-F238E27FC236}">
                  <a16:creationId xmlns:a16="http://schemas.microsoft.com/office/drawing/2014/main" id="{A6E43169-D6DE-4E67-AF8E-6F09CF0E508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9258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marL="0" lvl="0" indent="0" algn="l" rtl="0">
              <a:lnSpc>
                <a:spcPct val="120000"/>
              </a:lnSpc>
              <a:spcBef>
                <a:spcPts val="0"/>
              </a:spcBef>
              <a:spcAft>
                <a:spcPts val="0"/>
              </a:spcAft>
              <a:buClr>
                <a:schemeClr val="dk1"/>
              </a:buClr>
              <a:buSzPts val="1000"/>
              <a:buNone/>
            </a:pPr>
            <a:r>
              <a:rPr lang="fr-FR" sz="1200" b="0">
                <a:solidFill>
                  <a:schemeClr val="dk1"/>
                </a:solidFill>
                <a:latin typeface="Arial"/>
                <a:ea typeface="Arial"/>
                <a:cs typeface="Arial"/>
                <a:sym typeface="Arial"/>
              </a:rPr>
              <a:t>Comprendre quelles sont les </a:t>
            </a:r>
            <a:r>
              <a:rPr lang="fr-FR" sz="1200" b="0">
                <a:solidFill>
                  <a:schemeClr val="dk1"/>
                </a:solidFill>
              </a:rPr>
              <a:t>mesure</a:t>
            </a:r>
            <a:r>
              <a:rPr lang="fr-FR" sz="1200" b="0">
                <a:solidFill>
                  <a:schemeClr val="dk1"/>
                </a:solidFill>
                <a:latin typeface="Arial"/>
                <a:ea typeface="Arial"/>
                <a:cs typeface="Arial"/>
                <a:sym typeface="Arial"/>
              </a:rPr>
              <a:t>s appropriées pour votre </a:t>
            </a:r>
            <a:r>
              <a:rPr lang="fr-FR" sz="1200" b="0">
                <a:solidFill>
                  <a:schemeClr val="dk1"/>
                </a:solidFill>
              </a:rPr>
              <a:t>collectivité locale </a:t>
            </a:r>
            <a:r>
              <a:rPr lang="fr-FR" sz="1200" b="0">
                <a:solidFill>
                  <a:schemeClr val="dk1"/>
                </a:solidFill>
                <a:latin typeface="Arial"/>
                <a:ea typeface="Arial"/>
                <a:cs typeface="Arial"/>
                <a:sym typeface="Arial"/>
              </a:rPr>
              <a:t>compte tenu de votre structure de gouvernance unique, des défis d</a:t>
            </a:r>
            <a:r>
              <a:rPr lang="fr-FR" sz="1200" b="0">
                <a:solidFill>
                  <a:schemeClr val="dk1"/>
                </a:solidFill>
              </a:rPr>
              <a:t>e l’AEPE </a:t>
            </a:r>
            <a:r>
              <a:rPr lang="fr-FR" sz="1200" b="0">
                <a:solidFill>
                  <a:schemeClr val="dk1"/>
                </a:solidFill>
                <a:latin typeface="Arial"/>
                <a:ea typeface="Arial"/>
                <a:cs typeface="Arial"/>
                <a:sym typeface="Arial"/>
              </a:rPr>
              <a:t>et d'autres facteurs contextuels est une étape importante pour être en mesure de traiter la question de l</a:t>
            </a:r>
            <a:r>
              <a:rPr lang="fr-FR" sz="1200" b="0">
                <a:solidFill>
                  <a:schemeClr val="dk1"/>
                </a:solidFill>
              </a:rPr>
              <a:t>’AEPE</a:t>
            </a:r>
            <a:r>
              <a:rPr lang="fr-FR" sz="1200" b="0">
                <a:solidFill>
                  <a:schemeClr val="dk1"/>
                </a:solidFill>
                <a:latin typeface="Arial"/>
                <a:ea typeface="Arial"/>
                <a:cs typeface="Arial"/>
                <a:sym typeface="Arial"/>
              </a:rPr>
              <a:t> dans votre région. </a:t>
            </a:r>
            <a:endParaRPr lang="fr-FR" sz="1200" b="0">
              <a:solidFill>
                <a:schemeClr val="dk1"/>
              </a:solidFill>
            </a:endParaRPr>
          </a:p>
          <a:p>
            <a:pPr marL="0" lvl="0" indent="0" algn="l" rtl="0">
              <a:lnSpc>
                <a:spcPct val="120000"/>
              </a:lnSpc>
              <a:spcBef>
                <a:spcPts val="900"/>
              </a:spcBef>
              <a:spcAft>
                <a:spcPts val="0"/>
              </a:spcAft>
              <a:buClr>
                <a:schemeClr val="dk1"/>
              </a:buClr>
              <a:buSzPts val="1000"/>
              <a:buNone/>
            </a:pPr>
            <a:r>
              <a:rPr lang="fr-FR" sz="1200" b="0">
                <a:solidFill>
                  <a:schemeClr val="dk1"/>
                </a:solidFill>
                <a:latin typeface="Arial"/>
                <a:ea typeface="Arial"/>
                <a:cs typeface="Arial"/>
                <a:sym typeface="Arial"/>
              </a:rPr>
              <a:t>Cet outil vous aidera à identifier les </a:t>
            </a:r>
            <a:r>
              <a:rPr lang="fr-FR" sz="1200" b="0">
                <a:solidFill>
                  <a:schemeClr val="dk1"/>
                </a:solidFill>
              </a:rPr>
              <a:t>mesure</a:t>
            </a:r>
            <a:r>
              <a:rPr lang="fr-FR" sz="1200" b="0">
                <a:solidFill>
                  <a:schemeClr val="dk1"/>
                </a:solidFill>
                <a:latin typeface="Arial"/>
                <a:ea typeface="Arial"/>
                <a:cs typeface="Arial"/>
                <a:sym typeface="Arial"/>
              </a:rPr>
              <a:t>s que vous pouvez utiliser et à comprendre quand les résultats sont obtenus, le niveau de capacité d</a:t>
            </a:r>
            <a:r>
              <a:rPr lang="fr-FR" sz="1200" b="0">
                <a:solidFill>
                  <a:schemeClr val="dk1"/>
                </a:solidFill>
              </a:rPr>
              <a:t>e la collectivité locale</a:t>
            </a:r>
            <a:r>
              <a:rPr lang="fr-FR" sz="1200" b="0">
                <a:solidFill>
                  <a:schemeClr val="dk1"/>
                </a:solidFill>
                <a:latin typeface="Arial"/>
                <a:ea typeface="Arial"/>
                <a:cs typeface="Arial"/>
                <a:sym typeface="Arial"/>
              </a:rPr>
              <a:t> nécessaire et les </a:t>
            </a:r>
            <a:r>
              <a:rPr lang="fr-FR" sz="1200" b="0">
                <a:solidFill>
                  <a:schemeClr val="dk1"/>
                </a:solidFill>
              </a:rPr>
              <a:t>compétences</a:t>
            </a:r>
            <a:r>
              <a:rPr lang="fr-FR" sz="1200" b="0">
                <a:solidFill>
                  <a:schemeClr val="dk1"/>
                </a:solidFill>
                <a:latin typeface="Arial"/>
                <a:ea typeface="Arial"/>
                <a:cs typeface="Arial"/>
                <a:sym typeface="Arial"/>
              </a:rPr>
              <a:t> à </a:t>
            </a:r>
            <a:r>
              <a:rPr lang="fr-FR" sz="1200" b="0">
                <a:solidFill>
                  <a:schemeClr val="dk1"/>
                </a:solidFill>
              </a:rPr>
              <a:t>optimiser </a:t>
            </a:r>
            <a:r>
              <a:rPr lang="fr-FR" sz="1200" b="0">
                <a:solidFill>
                  <a:schemeClr val="dk1"/>
                </a:solidFill>
                <a:latin typeface="Arial"/>
                <a:ea typeface="Arial"/>
                <a:cs typeface="Arial"/>
                <a:sym typeface="Arial"/>
              </a:rPr>
              <a:t>pour mettre en œuvre l</a:t>
            </a:r>
            <a:r>
              <a:rPr lang="fr-FR" sz="1200" b="0">
                <a:solidFill>
                  <a:schemeClr val="dk1"/>
                </a:solidFill>
              </a:rPr>
              <a:t>a mesure</a:t>
            </a:r>
            <a:r>
              <a:rPr lang="fr-FR" sz="1200" b="0">
                <a:solidFill>
                  <a:schemeClr val="dk1"/>
                </a:solidFill>
                <a:latin typeface="Arial"/>
                <a:ea typeface="Arial"/>
                <a:cs typeface="Arial"/>
                <a:sym typeface="Arial"/>
              </a:rPr>
              <a:t> avec succès.</a:t>
            </a:r>
            <a:endParaRPr lang="fr-FR" sz="1100"/>
          </a:p>
          <a:p>
            <a:pPr marL="0" lvl="0" indent="0" algn="l" rtl="0">
              <a:lnSpc>
                <a:spcPct val="120000"/>
              </a:lnSpc>
              <a:spcBef>
                <a:spcPts val="900"/>
              </a:spcBef>
              <a:spcAft>
                <a:spcPts val="0"/>
              </a:spcAft>
              <a:buClr>
                <a:schemeClr val="dk1"/>
              </a:buClr>
              <a:buSzPts val="1000"/>
              <a:buNone/>
            </a:pPr>
            <a:r>
              <a:rPr lang="fr-FR" sz="1200" b="0">
                <a:solidFill>
                  <a:schemeClr val="dk1"/>
                </a:solidFill>
                <a:latin typeface="Arial"/>
                <a:ea typeface="Arial"/>
                <a:cs typeface="Arial"/>
                <a:sym typeface="Arial"/>
              </a:rPr>
              <a:t>Cet outil vous aidera également à définir les </a:t>
            </a:r>
            <a:r>
              <a:rPr lang="fr-FR" sz="1200" b="0">
                <a:solidFill>
                  <a:schemeClr val="dk1"/>
                </a:solidFill>
              </a:rPr>
              <a:t>mesures</a:t>
            </a:r>
            <a:r>
              <a:rPr lang="fr-FR" sz="1200" b="0">
                <a:solidFill>
                  <a:schemeClr val="dk1"/>
                </a:solidFill>
                <a:latin typeface="Arial"/>
                <a:ea typeface="Arial"/>
                <a:cs typeface="Arial"/>
                <a:sym typeface="Arial"/>
              </a:rPr>
              <a:t> choisies sous forme d'étapes plus petites et réalisables. </a:t>
            </a:r>
            <a:endParaRPr lang="fr-FR" sz="1200" b="0">
              <a:solidFill>
                <a:schemeClr val="dk1"/>
              </a:solidFill>
            </a:endParaRPr>
          </a:p>
          <a:p>
            <a:pPr marL="0" lvl="0" indent="0" algn="l" rtl="0">
              <a:lnSpc>
                <a:spcPct val="120000"/>
              </a:lnSpc>
              <a:spcBef>
                <a:spcPts val="900"/>
              </a:spcBef>
              <a:spcAft>
                <a:spcPts val="0"/>
              </a:spcAft>
              <a:buClr>
                <a:schemeClr val="dk1"/>
              </a:buClr>
              <a:buSzPts val="1000"/>
              <a:buNone/>
            </a:pPr>
            <a:r>
              <a:rPr lang="fr-FR" sz="1200" b="0">
                <a:solidFill>
                  <a:schemeClr val="dk1"/>
                </a:solidFill>
                <a:latin typeface="Arial"/>
                <a:ea typeface="Arial"/>
                <a:cs typeface="Arial"/>
                <a:sym typeface="Arial"/>
              </a:rPr>
              <a:t>Les fiches de travail de cette section présentent des suggestions d</a:t>
            </a:r>
            <a:r>
              <a:rPr lang="fr-FR" sz="1200" b="0">
                <a:solidFill>
                  <a:schemeClr val="dk1"/>
                </a:solidFill>
              </a:rPr>
              <a:t>e mesures</a:t>
            </a:r>
            <a:r>
              <a:rPr lang="fr-FR" sz="1200" b="0">
                <a:solidFill>
                  <a:schemeClr val="dk1"/>
                </a:solidFill>
                <a:latin typeface="Arial"/>
                <a:ea typeface="Arial"/>
                <a:cs typeface="Arial"/>
                <a:sym typeface="Arial"/>
              </a:rPr>
              <a:t> et prévoient un espace où vous pouvez indiquer comment elles p</a:t>
            </a:r>
            <a:r>
              <a:rPr lang="fr-FR" sz="1200" b="0">
                <a:solidFill>
                  <a:schemeClr val="dk1"/>
                </a:solidFill>
              </a:rPr>
              <a:t>euvent</a:t>
            </a:r>
            <a:r>
              <a:rPr lang="fr-FR" sz="1200" b="0">
                <a:solidFill>
                  <a:schemeClr val="dk1"/>
                </a:solidFill>
                <a:latin typeface="Arial"/>
                <a:ea typeface="Arial"/>
                <a:cs typeface="Arial"/>
                <a:sym typeface="Arial"/>
              </a:rPr>
              <a:t> être appliquées dans votre contexte.</a:t>
            </a:r>
            <a:endParaRPr lang="fr-FR" sz="1100"/>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576763" cy="990600"/>
          </a:xfrm>
        </p:spPr>
        <p:txBody>
          <a:bodyPr>
            <a:normAutofit/>
          </a:bodyPr>
          <a:lstStyle/>
          <a:p>
            <a:r>
              <a:rPr lang="en-GB">
                <a:solidFill>
                  <a:schemeClr val="accent5"/>
                </a:solidFill>
              </a:rPr>
              <a:t>Identifier les mesures essentielles</a:t>
            </a:r>
            <a:endParaRPr lang="en-GB" b="0">
              <a:solidFill>
                <a:schemeClr val="accent5"/>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fr-FR" b="0">
                <a:solidFill>
                  <a:schemeClr val="accent5"/>
                </a:solidFill>
              </a:rPr>
              <a:t>Module 7 - Concevoir des mesures d'AEPE</a:t>
            </a:r>
          </a:p>
        </p:txBody>
      </p:sp>
      <p:sp>
        <p:nvSpPr>
          <p:cNvPr id="4" name="Slide Number Placeholder 3">
            <a:extLst>
              <a:ext uri="{FF2B5EF4-FFF2-40B4-BE49-F238E27FC236}">
                <a16:creationId xmlns:a16="http://schemas.microsoft.com/office/drawing/2014/main" id="{1361A144-9282-A239-F808-8EDE55A8AA50}"/>
              </a:ext>
            </a:extLst>
          </p:cNvPr>
          <p:cNvSpPr>
            <a:spLocks noGrp="1"/>
          </p:cNvSpPr>
          <p:nvPr>
            <p:ph type="sldNum" sz="quarter" idx="12"/>
          </p:nvPr>
        </p:nvSpPr>
        <p:spPr/>
        <p:txBody>
          <a:bodyPr/>
          <a:lstStyle/>
          <a:p>
            <a:fld id="{CE97AC88-B9C7-4AEF-9990-0777AFA0136D}" type="slidenum">
              <a:rPr lang="en-US" smtClean="0"/>
              <a:t>91</a:t>
            </a:fld>
            <a:endParaRPr lang="en-US"/>
          </a:p>
        </p:txBody>
      </p:sp>
      <p:sp>
        <p:nvSpPr>
          <p:cNvPr id="15" name="Content Placeholder 1">
            <a:extLst>
              <a:ext uri="{FF2B5EF4-FFF2-40B4-BE49-F238E27FC236}">
                <a16:creationId xmlns:a16="http://schemas.microsoft.com/office/drawing/2014/main" id="{CFBDE3CC-3CFC-50E5-148F-020D98CD7FB6}"/>
              </a:ext>
            </a:extLst>
          </p:cNvPr>
          <p:cNvSpPr txBox="1">
            <a:spLocks/>
          </p:cNvSpPr>
          <p:nvPr/>
        </p:nvSpPr>
        <p:spPr>
          <a:xfrm>
            <a:off x="5268124" y="1846200"/>
            <a:ext cx="3962399" cy="43481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20000"/>
              </a:lnSpc>
              <a:spcBef>
                <a:spcPts val="0"/>
              </a:spcBef>
              <a:spcAft>
                <a:spcPts val="0"/>
              </a:spcAft>
              <a:buClr>
                <a:schemeClr val="accent5"/>
              </a:buClr>
              <a:buSzPct val="100000"/>
              <a:buFont typeface="Arial"/>
              <a:buNone/>
            </a:pPr>
            <a:r>
              <a:rPr lang="fr-FR" sz="1200">
                <a:solidFill>
                  <a:schemeClr val="accent5"/>
                </a:solidFill>
                <a:latin typeface="Arial"/>
                <a:ea typeface="Arial"/>
                <a:cs typeface="Arial"/>
                <a:sym typeface="Arial"/>
              </a:rPr>
              <a:t>Quand utiliser cet outil?</a:t>
            </a:r>
            <a:endParaRPr lang="fr-FR" sz="1800"/>
          </a:p>
          <a:p>
            <a:pPr marL="0" marR="0" lvl="0" indent="0" algn="l" rtl="0">
              <a:lnSpc>
                <a:spcPct val="120000"/>
              </a:lnSpc>
              <a:spcBef>
                <a:spcPts val="900"/>
              </a:spcBef>
              <a:spcAft>
                <a:spcPts val="0"/>
              </a:spcAft>
              <a:buClr>
                <a:schemeClr val="dk1"/>
              </a:buClr>
              <a:buSzPct val="100000"/>
              <a:buFont typeface="Arial"/>
              <a:buNone/>
            </a:pPr>
            <a:r>
              <a:rPr lang="fr-FR" sz="1200" b="0">
                <a:solidFill>
                  <a:schemeClr val="dk1"/>
                </a:solidFill>
                <a:latin typeface="Arial"/>
                <a:ea typeface="Arial"/>
                <a:cs typeface="Arial"/>
                <a:sym typeface="Arial"/>
              </a:rPr>
              <a:t>Utilisez cet outil lorsque vous </a:t>
            </a:r>
            <a:r>
              <a:rPr lang="fr-FR" sz="1200" b="0">
                <a:solidFill>
                  <a:schemeClr val="dk1"/>
                </a:solidFill>
              </a:rPr>
              <a:t>savez</a:t>
            </a:r>
            <a:r>
              <a:rPr lang="fr-FR" sz="1200" b="0">
                <a:solidFill>
                  <a:schemeClr val="dk1"/>
                </a:solidFill>
                <a:latin typeface="Arial"/>
                <a:ea typeface="Arial"/>
                <a:cs typeface="Arial"/>
                <a:sym typeface="Arial"/>
              </a:rPr>
              <a:t> quelles sont les </a:t>
            </a:r>
            <a:r>
              <a:rPr lang="fr-FR" sz="1200" b="0">
                <a:solidFill>
                  <a:schemeClr val="dk1"/>
                </a:solidFill>
              </a:rPr>
              <a:t>mesure</a:t>
            </a:r>
            <a:r>
              <a:rPr lang="fr-FR" sz="1200" b="0">
                <a:solidFill>
                  <a:schemeClr val="dk1"/>
                </a:solidFill>
                <a:latin typeface="Arial"/>
                <a:ea typeface="Arial"/>
                <a:cs typeface="Arial"/>
                <a:sym typeface="Arial"/>
              </a:rPr>
              <a:t>s que votre </a:t>
            </a:r>
            <a:r>
              <a:rPr lang="fr-FR" sz="1200" b="0">
                <a:solidFill>
                  <a:schemeClr val="dk1"/>
                </a:solidFill>
              </a:rPr>
              <a:t>collectivité</a:t>
            </a:r>
            <a:r>
              <a:rPr lang="fr-FR" sz="1200" b="0">
                <a:solidFill>
                  <a:schemeClr val="dk1"/>
                </a:solidFill>
                <a:latin typeface="Arial"/>
                <a:ea typeface="Arial"/>
                <a:cs typeface="Arial"/>
                <a:sym typeface="Arial"/>
              </a:rPr>
              <a:t> locale peut mettre en œuvre pour </a:t>
            </a:r>
            <a:r>
              <a:rPr lang="fr-FR" sz="1200" b="0">
                <a:solidFill>
                  <a:schemeClr val="dk1"/>
                </a:solidFill>
              </a:rPr>
              <a:t>traiter la question de</a:t>
            </a:r>
            <a:r>
              <a:rPr lang="fr-FR" sz="1200" b="0">
                <a:solidFill>
                  <a:schemeClr val="dk1"/>
                </a:solidFill>
                <a:latin typeface="Arial"/>
                <a:ea typeface="Arial"/>
                <a:cs typeface="Arial"/>
                <a:sym typeface="Arial"/>
              </a:rPr>
              <a:t> l</a:t>
            </a:r>
            <a:r>
              <a:rPr lang="fr-FR" sz="1200" b="0">
                <a:solidFill>
                  <a:schemeClr val="dk1"/>
                </a:solidFill>
              </a:rPr>
              <a:t>’AEPE.</a:t>
            </a:r>
            <a:endParaRPr lang="fr-FR" sz="1800" b="0"/>
          </a:p>
          <a:p>
            <a:pPr marL="0" marR="0" lvl="0" indent="0" algn="l" rtl="0">
              <a:lnSpc>
                <a:spcPct val="120000"/>
              </a:lnSpc>
              <a:spcBef>
                <a:spcPts val="900"/>
              </a:spcBef>
              <a:spcAft>
                <a:spcPts val="0"/>
              </a:spcAft>
              <a:buClr>
                <a:schemeClr val="accent5"/>
              </a:buClr>
              <a:buSzPct val="100000"/>
              <a:buFont typeface="Arial"/>
              <a:buNone/>
            </a:pPr>
            <a:r>
              <a:rPr lang="fr-FR" sz="1200">
                <a:solidFill>
                  <a:schemeClr val="accent5"/>
                </a:solidFill>
                <a:latin typeface="Arial"/>
                <a:ea typeface="Arial"/>
                <a:cs typeface="Arial"/>
                <a:sym typeface="Arial"/>
              </a:rPr>
              <a:t>Qui doit participer à la conversation?</a:t>
            </a:r>
            <a:endParaRPr lang="fr-FR" sz="1800"/>
          </a:p>
          <a:p>
            <a:pPr marL="0" marR="0" lvl="0" indent="0" algn="l" rtl="0">
              <a:lnSpc>
                <a:spcPct val="120000"/>
              </a:lnSpc>
              <a:spcBef>
                <a:spcPts val="900"/>
              </a:spcBef>
              <a:spcAft>
                <a:spcPts val="0"/>
              </a:spcAft>
              <a:buClr>
                <a:schemeClr val="dk1"/>
              </a:buClr>
              <a:buSzPct val="100000"/>
              <a:buFont typeface="Arial"/>
              <a:buNone/>
            </a:pPr>
            <a:r>
              <a:rPr lang="fr-FR" sz="1200" b="0">
                <a:solidFill>
                  <a:schemeClr val="dk1"/>
                </a:solidFill>
                <a:latin typeface="Arial"/>
                <a:ea typeface="Arial"/>
                <a:cs typeface="Arial"/>
                <a:sym typeface="Arial"/>
              </a:rPr>
              <a:t>Le personnel des collectivités locales peut utiliser cet outil, en reconnaissant que les principales parties prenantes à impliquer dans les </a:t>
            </a:r>
            <a:r>
              <a:rPr lang="fr-FR" sz="1200" b="0">
                <a:solidFill>
                  <a:schemeClr val="dk1"/>
                </a:solidFill>
              </a:rPr>
              <a:t>mesure</a:t>
            </a:r>
            <a:r>
              <a:rPr lang="fr-FR" sz="1200" b="0">
                <a:solidFill>
                  <a:schemeClr val="dk1"/>
                </a:solidFill>
                <a:latin typeface="Arial"/>
                <a:ea typeface="Arial"/>
                <a:cs typeface="Arial"/>
                <a:sym typeface="Arial"/>
              </a:rPr>
              <a:t>s </a:t>
            </a:r>
            <a:r>
              <a:rPr lang="fr-FR" sz="1200" b="0">
                <a:solidFill>
                  <a:schemeClr val="dk1"/>
                </a:solidFill>
              </a:rPr>
              <a:t>sélectionnées</a:t>
            </a:r>
            <a:r>
              <a:rPr lang="fr-FR" sz="1200" b="0">
                <a:solidFill>
                  <a:schemeClr val="dk1"/>
                </a:solidFill>
                <a:latin typeface="Arial"/>
                <a:ea typeface="Arial"/>
                <a:cs typeface="Arial"/>
                <a:sym typeface="Arial"/>
              </a:rPr>
              <a:t> peuvent aller au-delà des services municipaux spécifiques.</a:t>
            </a:r>
            <a:endParaRPr lang="fr-FR" sz="1800" b="0"/>
          </a:p>
          <a:p>
            <a:pPr marL="0" marR="0" lvl="0" indent="0" algn="l" rtl="0">
              <a:lnSpc>
                <a:spcPct val="120000"/>
              </a:lnSpc>
              <a:spcBef>
                <a:spcPts val="900"/>
              </a:spcBef>
              <a:spcAft>
                <a:spcPts val="0"/>
              </a:spcAft>
              <a:buClr>
                <a:schemeClr val="accent5"/>
              </a:buClr>
              <a:buSzPct val="100000"/>
              <a:buFont typeface="Arial"/>
              <a:buNone/>
            </a:pPr>
            <a:r>
              <a:rPr lang="fr-FR" sz="1200">
                <a:solidFill>
                  <a:schemeClr val="accent5"/>
                </a:solidFill>
                <a:latin typeface="Arial"/>
                <a:ea typeface="Arial"/>
                <a:cs typeface="Arial"/>
                <a:sym typeface="Arial"/>
              </a:rPr>
              <a:t>Proposition de mise en place et de logistique</a:t>
            </a:r>
            <a:endParaRPr lang="fr-FR" sz="1800"/>
          </a:p>
          <a:p>
            <a:pPr marL="0" marR="0" lvl="0" indent="0" algn="l" rtl="0">
              <a:lnSpc>
                <a:spcPct val="120000"/>
              </a:lnSpc>
              <a:spcBef>
                <a:spcPts val="900"/>
              </a:spcBef>
              <a:spcAft>
                <a:spcPts val="0"/>
              </a:spcAft>
              <a:buClr>
                <a:schemeClr val="dk1"/>
              </a:buClr>
              <a:buSzPct val="100000"/>
              <a:buFont typeface="Arial"/>
              <a:buNone/>
            </a:pPr>
            <a:r>
              <a:rPr lang="fr-FR" sz="1200" b="0">
                <a:solidFill>
                  <a:schemeClr val="dk1"/>
                </a:solidFill>
                <a:latin typeface="Arial"/>
                <a:ea typeface="Arial"/>
                <a:cs typeface="Arial"/>
                <a:sym typeface="Arial"/>
              </a:rPr>
              <a:t>Les fiches de travail de cette section proposent des </a:t>
            </a:r>
            <a:r>
              <a:rPr lang="fr-FR" sz="1200" b="0">
                <a:solidFill>
                  <a:schemeClr val="dk1"/>
                </a:solidFill>
              </a:rPr>
              <a:t>mesure</a:t>
            </a:r>
            <a:r>
              <a:rPr lang="fr-FR" sz="1200" b="0">
                <a:solidFill>
                  <a:schemeClr val="dk1"/>
                </a:solidFill>
                <a:latin typeface="Arial"/>
                <a:ea typeface="Arial"/>
                <a:cs typeface="Arial"/>
                <a:sym typeface="Arial"/>
              </a:rPr>
              <a:t>s. Utilisez les cases à cocher pour indiquer les </a:t>
            </a:r>
            <a:r>
              <a:rPr lang="fr-FR" sz="1200" b="0">
                <a:solidFill>
                  <a:schemeClr val="dk1"/>
                </a:solidFill>
              </a:rPr>
              <a:t>mesure</a:t>
            </a:r>
            <a:r>
              <a:rPr lang="fr-FR" sz="1200" b="0">
                <a:solidFill>
                  <a:schemeClr val="dk1"/>
                </a:solidFill>
                <a:latin typeface="Arial"/>
                <a:ea typeface="Arial"/>
                <a:cs typeface="Arial"/>
                <a:sym typeface="Arial"/>
              </a:rPr>
              <a:t>s qui vous intéressent. Un espace est prévu pour que vous puissiez y inscrire vos notes et indiquer comment l</a:t>
            </a:r>
            <a:r>
              <a:rPr lang="fr-FR" sz="1200" b="0">
                <a:solidFill>
                  <a:schemeClr val="dk1"/>
                </a:solidFill>
              </a:rPr>
              <a:t>a mesure</a:t>
            </a:r>
            <a:r>
              <a:rPr lang="fr-FR" sz="1200" b="0">
                <a:solidFill>
                  <a:schemeClr val="dk1"/>
                </a:solidFill>
                <a:latin typeface="Arial"/>
                <a:ea typeface="Arial"/>
                <a:cs typeface="Arial"/>
                <a:sym typeface="Arial"/>
              </a:rPr>
              <a:t> </a:t>
            </a:r>
            <a:r>
              <a:rPr lang="fr-FR" sz="1200" b="0">
                <a:solidFill>
                  <a:schemeClr val="dk1"/>
                </a:solidFill>
              </a:rPr>
              <a:t>peut </a:t>
            </a:r>
            <a:r>
              <a:rPr lang="fr-FR" sz="1200" b="0">
                <a:solidFill>
                  <a:schemeClr val="dk1"/>
                </a:solidFill>
                <a:latin typeface="Arial"/>
                <a:ea typeface="Arial"/>
                <a:cs typeface="Arial"/>
                <a:sym typeface="Arial"/>
              </a:rPr>
              <a:t>être mise en œuvre dans votre contexte.</a:t>
            </a:r>
            <a:endParaRPr lang="fr-FR" sz="1800" b="0"/>
          </a:p>
          <a:p>
            <a:pPr marL="0" marR="0" lvl="0" indent="0" algn="l" rtl="0">
              <a:lnSpc>
                <a:spcPct val="120000"/>
              </a:lnSpc>
              <a:spcBef>
                <a:spcPts val="900"/>
              </a:spcBef>
              <a:spcAft>
                <a:spcPts val="0"/>
              </a:spcAft>
              <a:buClr>
                <a:schemeClr val="dk1"/>
              </a:buClr>
              <a:buSzPct val="100000"/>
              <a:buFont typeface="Arial"/>
              <a:buNone/>
            </a:pPr>
            <a:r>
              <a:rPr lang="fr-FR" sz="1200" b="0">
                <a:solidFill>
                  <a:schemeClr val="dk1"/>
                </a:solidFill>
                <a:latin typeface="Arial"/>
                <a:ea typeface="Arial"/>
                <a:cs typeface="Arial"/>
                <a:sym typeface="Arial"/>
              </a:rPr>
              <a:t>La deuxième f</a:t>
            </a:r>
            <a:r>
              <a:rPr lang="fr-FR" sz="1200" b="0">
                <a:solidFill>
                  <a:schemeClr val="dk1"/>
                </a:solidFill>
              </a:rPr>
              <a:t>iche</a:t>
            </a:r>
            <a:r>
              <a:rPr lang="fr-FR" sz="1200" b="0">
                <a:solidFill>
                  <a:schemeClr val="dk1"/>
                </a:solidFill>
                <a:latin typeface="Arial"/>
                <a:ea typeface="Arial"/>
                <a:cs typeface="Arial"/>
                <a:sym typeface="Arial"/>
              </a:rPr>
              <a:t> de travail peut être utilisée comme démonstrateur pour les </a:t>
            </a:r>
            <a:r>
              <a:rPr lang="fr-FR" sz="1200" b="0">
                <a:solidFill>
                  <a:schemeClr val="dk1"/>
                </a:solidFill>
              </a:rPr>
              <a:t>mesures</a:t>
            </a:r>
            <a:r>
              <a:rPr lang="fr-FR" sz="1200" b="0">
                <a:solidFill>
                  <a:schemeClr val="dk1"/>
                </a:solidFill>
                <a:latin typeface="Arial"/>
                <a:ea typeface="Arial"/>
                <a:cs typeface="Arial"/>
                <a:sym typeface="Arial"/>
              </a:rPr>
              <a:t> que vous souhaitez développer et mettre en œuvre.</a:t>
            </a:r>
            <a:endParaRPr lang="fr-FR" sz="1800" b="0"/>
          </a:p>
        </p:txBody>
      </p:sp>
      <p:sp>
        <p:nvSpPr>
          <p:cNvPr id="18" name="Oval 17">
            <a:hlinkClick r:id="rId3" action="ppaction://hlinksldjump"/>
            <a:extLst>
              <a:ext uri="{FF2B5EF4-FFF2-40B4-BE49-F238E27FC236}">
                <a16:creationId xmlns:a16="http://schemas.microsoft.com/office/drawing/2014/main" id="{E7FF0FC4-86FB-4854-A133-03343061334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8471ED79-70B1-44F2-B416-9E4F139ABA8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7340B9AE-549E-44A4-9825-27283C50265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1119F477-FC6F-40D1-9EA5-4F3F8E6DCBD2}"/>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27A29FA6-0969-4BF1-B844-4E3A6CA34B6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F24A4F81-1BA2-4DD5-9E6A-55A15C93DD2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D8D7DDE8-ABA5-4D1B-BCEF-A355BEBAD99A}"/>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549172FC-78A8-43B2-B428-2E465692D1C3}"/>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C8E0C58E-4779-43A5-90CE-BAADD888972E}"/>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E360C7BE-23FD-4A83-9EF0-256848A519B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7AC18A45-6B9F-4C4E-924E-561DA49528DA}"/>
              </a:ext>
            </a:extLst>
          </p:cNvPr>
          <p:cNvGrpSpPr/>
          <p:nvPr/>
        </p:nvGrpSpPr>
        <p:grpSpPr>
          <a:xfrm>
            <a:off x="9573110" y="4814602"/>
            <a:ext cx="146522" cy="280390"/>
            <a:chOff x="5545138" y="625475"/>
            <a:chExt cx="1489075" cy="2849563"/>
          </a:xfrm>
        </p:grpSpPr>
        <p:sp>
          <p:nvSpPr>
            <p:cNvPr id="39" name="Freeform 117">
              <a:extLst>
                <a:ext uri="{FF2B5EF4-FFF2-40B4-BE49-F238E27FC236}">
                  <a16:creationId xmlns:a16="http://schemas.microsoft.com/office/drawing/2014/main" id="{2A97FBA1-C4F6-42A3-B7D4-1D594C6DDF2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2897CF0E-9A5C-4DA4-A6DA-95ABE8AB298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3801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0879EF-470F-45CB-8027-9A58700E44E2}"/>
              </a:ext>
            </a:extLst>
          </p:cNvPr>
          <p:cNvSpPr/>
          <p:nvPr/>
        </p:nvSpPr>
        <p:spPr>
          <a:xfrm>
            <a:off x="584616" y="6172200"/>
            <a:ext cx="181381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a:solidFill>
                  <a:schemeClr val="accent5"/>
                </a:solidFill>
              </a:rPr>
              <a:t>Les labels de mesures </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fr-FR" b="0">
                <a:solidFill>
                  <a:schemeClr val="accent5"/>
                </a:solidFill>
              </a:rPr>
              <a:t>Module 7 - Concevoir des mesures d'AEPE</a:t>
            </a:r>
          </a:p>
        </p:txBody>
      </p:sp>
      <p:graphicFrame>
        <p:nvGraphicFramePr>
          <p:cNvPr id="16" name="Table 15">
            <a:extLst>
              <a:ext uri="{FF2B5EF4-FFF2-40B4-BE49-F238E27FC236}">
                <a16:creationId xmlns:a16="http://schemas.microsoft.com/office/drawing/2014/main" id="{539D3827-88AC-CD1A-DCFF-705D43779231}"/>
              </a:ext>
            </a:extLst>
          </p:cNvPr>
          <p:cNvGraphicFramePr>
            <a:graphicFrameLocks noGrp="1"/>
          </p:cNvGraphicFramePr>
          <p:nvPr>
            <p:extLst>
              <p:ext uri="{D42A27DB-BD31-4B8C-83A1-F6EECF244321}">
                <p14:modId xmlns:p14="http://schemas.microsoft.com/office/powerpoint/2010/main" val="2134186205"/>
              </p:ext>
            </p:extLst>
          </p:nvPr>
        </p:nvGraphicFramePr>
        <p:xfrm>
          <a:off x="685800" y="2136439"/>
          <a:ext cx="8539152" cy="4206240"/>
        </p:xfrm>
        <a:graphic>
          <a:graphicData uri="http://schemas.openxmlformats.org/drawingml/2006/table">
            <a:tbl>
              <a:tblPr firstRow="1" bandRow="1">
                <a:tableStyleId>{2D5ABB26-0587-4C30-8999-92F81FD0307C}</a:tableStyleId>
              </a:tblPr>
              <a:tblGrid>
                <a:gridCol w="890587">
                  <a:extLst>
                    <a:ext uri="{9D8B030D-6E8A-4147-A177-3AD203B41FA5}">
                      <a16:colId xmlns:a16="http://schemas.microsoft.com/office/drawing/2014/main" val="192577004"/>
                    </a:ext>
                  </a:extLst>
                </a:gridCol>
                <a:gridCol w="1955797">
                  <a:extLst>
                    <a:ext uri="{9D8B030D-6E8A-4147-A177-3AD203B41FA5}">
                      <a16:colId xmlns:a16="http://schemas.microsoft.com/office/drawing/2014/main" val="6591977"/>
                    </a:ext>
                  </a:extLst>
                </a:gridCol>
                <a:gridCol w="702537">
                  <a:extLst>
                    <a:ext uri="{9D8B030D-6E8A-4147-A177-3AD203B41FA5}">
                      <a16:colId xmlns:a16="http://schemas.microsoft.com/office/drawing/2014/main" val="1535980256"/>
                    </a:ext>
                  </a:extLst>
                </a:gridCol>
                <a:gridCol w="2143847">
                  <a:extLst>
                    <a:ext uri="{9D8B030D-6E8A-4147-A177-3AD203B41FA5}">
                      <a16:colId xmlns:a16="http://schemas.microsoft.com/office/drawing/2014/main" val="3341649501"/>
                    </a:ext>
                  </a:extLst>
                </a:gridCol>
                <a:gridCol w="711780">
                  <a:extLst>
                    <a:ext uri="{9D8B030D-6E8A-4147-A177-3AD203B41FA5}">
                      <a16:colId xmlns:a16="http://schemas.microsoft.com/office/drawing/2014/main" val="2831031638"/>
                    </a:ext>
                  </a:extLst>
                </a:gridCol>
                <a:gridCol w="2134604">
                  <a:extLst>
                    <a:ext uri="{9D8B030D-6E8A-4147-A177-3AD203B41FA5}">
                      <a16:colId xmlns:a16="http://schemas.microsoft.com/office/drawing/2014/main" val="1925251477"/>
                    </a:ext>
                  </a:extLst>
                </a:gridCol>
              </a:tblGrid>
              <a:tr h="370840">
                <a:tc gridSpan="2">
                  <a:txBody>
                    <a:bodyPr/>
                    <a:lstStyle/>
                    <a:p>
                      <a:r>
                        <a:rPr lang="fr-FR" sz="1400" b="1">
                          <a:solidFill>
                            <a:schemeClr val="accent6"/>
                          </a:solidFill>
                          <a:latin typeface="Arial"/>
                          <a:cs typeface="Arial"/>
                        </a:rPr>
                        <a:t>L’échéance à laquelle les résultats seront plus visibles et tangibles </a:t>
                      </a:r>
                    </a:p>
                  </a:txBody>
                  <a:tcPr/>
                </a:tc>
                <a:tc hMerge="1">
                  <a:txBody>
                    <a:bodyPr/>
                    <a:lstStyle/>
                    <a:p>
                      <a:endParaRPr lang="en-GB"/>
                    </a:p>
                  </a:txBody>
                  <a:tcPr/>
                </a:tc>
                <a:tc gridSpan="2">
                  <a:txBody>
                    <a:bodyPr/>
                    <a:lstStyle/>
                    <a:p>
                      <a:r>
                        <a:rPr lang="fr-FR" sz="1400" b="1">
                          <a:solidFill>
                            <a:schemeClr val="accent1"/>
                          </a:solidFill>
                          <a:latin typeface="Arial"/>
                          <a:cs typeface="Arial"/>
                        </a:rPr>
                        <a:t>Le niveau d'exigence sur les capacités et les ressources des collectivités locales </a:t>
                      </a:r>
                    </a:p>
                  </a:txBody>
                  <a:tcPr/>
                </a:tc>
                <a:tc hMerge="1">
                  <a:txBody>
                    <a:bodyPr/>
                    <a:lstStyle/>
                    <a:p>
                      <a:endParaRPr lang="en-GB"/>
                    </a:p>
                  </a:txBody>
                  <a:tcPr/>
                </a:tc>
                <a:tc gridSpan="2">
                  <a:txBody>
                    <a:bodyPr/>
                    <a:lstStyle/>
                    <a:p>
                      <a:r>
                        <a:rPr lang="fr-FR" sz="1400" b="1" spc="-40" baseline="0">
                          <a:solidFill>
                            <a:schemeClr val="accent4"/>
                          </a:solidFill>
                          <a:latin typeface="Arial"/>
                          <a:cs typeface="Arial"/>
                        </a:rPr>
                        <a:t>Les compétences des collectivités locales que la mesure nécessitera et optimisera </a:t>
                      </a:r>
                      <a:endParaRPr lang="fr-FR" sz="1400" b="1" spc="-40" baseline="0" err="1">
                        <a:solidFill>
                          <a:schemeClr val="accent4"/>
                        </a:solidFill>
                        <a:latin typeface="Arial"/>
                        <a:cs typeface="Arial"/>
                      </a:endParaRPr>
                    </a:p>
                  </a:txBody>
                  <a:tcPr/>
                </a:tc>
                <a:tc hMerge="1">
                  <a:txBody>
                    <a:bodyPr/>
                    <a:lstStyle/>
                    <a:p>
                      <a:endParaRPr lang="en-GB"/>
                    </a:p>
                  </a:txBody>
                  <a:tcPr/>
                </a:tc>
                <a:extLst>
                  <a:ext uri="{0D108BD9-81ED-4DB2-BD59-A6C34878D82A}">
                    <a16:rowId xmlns:a16="http://schemas.microsoft.com/office/drawing/2014/main" val="7193986"/>
                  </a:ext>
                </a:extLst>
              </a:tr>
              <a:tr h="370840">
                <a:tc>
                  <a:txBody>
                    <a:bodyPr/>
                    <a:lstStyle/>
                    <a:p>
                      <a:endParaRPr lang="en-GB" sz="18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Court terme</a:t>
                      </a:r>
                    </a:p>
                    <a:p>
                      <a:r>
                        <a:rPr lang="en-GB" sz="1400">
                          <a:latin typeface="Arial"/>
                          <a:cs typeface="Arial"/>
                        </a:rPr>
                        <a:t>1-3 ans</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Sans difficulté</a:t>
                      </a:r>
                    </a:p>
                    <a:p>
                      <a:r>
                        <a:rPr lang="fr-FR" sz="1400">
                          <a:latin typeface="Arial"/>
                          <a:cs typeface="Arial"/>
                        </a:rPr>
                        <a:t>Faisable avec les ressources existantes </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Compétences exclusives</a:t>
                      </a:r>
                    </a:p>
                    <a:p>
                      <a:r>
                        <a:rPr lang="fr-FR" sz="1400">
                          <a:latin typeface="Arial"/>
                          <a:cs typeface="Arial"/>
                        </a:rPr>
                        <a:t>Les collectivités locales sont seules compétentes </a:t>
                      </a:r>
                    </a:p>
                  </a:txBody>
                  <a:tcPr>
                    <a:solidFill>
                      <a:srgbClr val="DBE4F5"/>
                    </a:solidFill>
                  </a:tcPr>
                </a:tc>
                <a:extLst>
                  <a:ext uri="{0D108BD9-81ED-4DB2-BD59-A6C34878D82A}">
                    <a16:rowId xmlns:a16="http://schemas.microsoft.com/office/drawing/2014/main" val="2702837302"/>
                  </a:ext>
                </a:extLst>
              </a:tr>
              <a:tr h="370840">
                <a:tc>
                  <a:txBody>
                    <a:bodyPr/>
                    <a:lstStyle/>
                    <a:p>
                      <a:endParaRPr lang="en-GB" sz="18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Moyen terme </a:t>
                      </a:r>
                    </a:p>
                    <a:p>
                      <a:r>
                        <a:rPr lang="en-GB" sz="1400">
                          <a:latin typeface="Arial"/>
                          <a:cs typeface="Arial"/>
                        </a:rPr>
                        <a:t>3-10 ans</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Action concertée </a:t>
                      </a:r>
                    </a:p>
                    <a:p>
                      <a:r>
                        <a:rPr lang="fr-FR" sz="1400">
                          <a:latin typeface="Arial"/>
                          <a:cs typeface="Arial"/>
                        </a:rPr>
                        <a:t>Comprend la collaboration avec les parties prenantes internes et locales </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Compétences partagées </a:t>
                      </a:r>
                    </a:p>
                    <a:p>
                      <a:r>
                        <a:rPr lang="fr-FR" sz="1400">
                          <a:latin typeface="Arial"/>
                          <a:cs typeface="Arial"/>
                        </a:rPr>
                        <a:t>Les collectivités locales ont une compétence pleine ou partagée</a:t>
                      </a:r>
                    </a:p>
                  </a:txBody>
                  <a:tcPr>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94208584"/>
                  </a:ext>
                </a:extLst>
              </a:tr>
              <a:tr h="370840">
                <a:tc>
                  <a:txBody>
                    <a:bodyPr/>
                    <a:lstStyle/>
                    <a:p>
                      <a:endParaRPr lang="en-GB" sz="18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Long terme</a:t>
                      </a:r>
                    </a:p>
                    <a:p>
                      <a:r>
                        <a:rPr lang="en-GB" sz="1400">
                          <a:latin typeface="Arial"/>
                          <a:cs typeface="Arial"/>
                        </a:rPr>
                        <a:t>Plus de 10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Collaboration étendue</a:t>
                      </a:r>
                    </a:p>
                    <a:p>
                      <a:r>
                        <a:rPr lang="fr-FR" sz="1400">
                          <a:latin typeface="Arial"/>
                          <a:cs typeface="Arial"/>
                        </a:rPr>
                        <a:t>Comprend la collaboration avec les acteurs régionaux et nationaux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Compétences limitées</a:t>
                      </a:r>
                    </a:p>
                    <a:p>
                      <a:r>
                        <a:rPr lang="fr-FR" sz="1400">
                          <a:latin typeface="Arial"/>
                          <a:cs typeface="Arial"/>
                        </a:rPr>
                        <a:t>Les collectivités locales n'ont qu'une compétence limitée ou inexistante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extLst>
                  <a:ext uri="{0D108BD9-81ED-4DB2-BD59-A6C34878D82A}">
                    <a16:rowId xmlns:a16="http://schemas.microsoft.com/office/drawing/2014/main" val="201511100"/>
                  </a:ext>
                </a:extLst>
              </a:tr>
            </a:tbl>
          </a:graphicData>
        </a:graphic>
      </p:graphicFrame>
      <p:sp>
        <p:nvSpPr>
          <p:cNvPr id="31" name="Arrow: Right 30">
            <a:extLst>
              <a:ext uri="{FF2B5EF4-FFF2-40B4-BE49-F238E27FC236}">
                <a16:creationId xmlns:a16="http://schemas.microsoft.com/office/drawing/2014/main" id="{2D568549-009E-ADE2-8C95-377D707CFAE4}"/>
              </a:ext>
            </a:extLst>
          </p:cNvPr>
          <p:cNvSpPr/>
          <p:nvPr/>
        </p:nvSpPr>
        <p:spPr>
          <a:xfrm>
            <a:off x="847855" y="336961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E33DF427-7A36-2792-82D1-63D59BE6A8D9}"/>
              </a:ext>
            </a:extLst>
          </p:cNvPr>
          <p:cNvSpPr/>
          <p:nvPr/>
        </p:nvSpPr>
        <p:spPr>
          <a:xfrm>
            <a:off x="1094224" y="336961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A4D6D5A3-877F-39BC-7599-504CCF1BF0E9}"/>
              </a:ext>
            </a:extLst>
          </p:cNvPr>
          <p:cNvSpPr/>
          <p:nvPr/>
        </p:nvSpPr>
        <p:spPr>
          <a:xfrm>
            <a:off x="1340592" y="336961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5A2B1751-1274-A87D-1DC0-E467231CD4C8}"/>
              </a:ext>
            </a:extLst>
          </p:cNvPr>
          <p:cNvSpPr/>
          <p:nvPr/>
        </p:nvSpPr>
        <p:spPr>
          <a:xfrm>
            <a:off x="877166" y="450844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0622172C-88B3-D377-2F3E-DCB34362337B}"/>
              </a:ext>
            </a:extLst>
          </p:cNvPr>
          <p:cNvSpPr/>
          <p:nvPr/>
        </p:nvSpPr>
        <p:spPr>
          <a:xfrm>
            <a:off x="1123535" y="450844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D73FA3F1-0690-A80C-4EF5-010C275FF68F}"/>
              </a:ext>
            </a:extLst>
          </p:cNvPr>
          <p:cNvSpPr/>
          <p:nvPr/>
        </p:nvSpPr>
        <p:spPr>
          <a:xfrm>
            <a:off x="1369903" y="4508448"/>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0F838683-B1B9-899A-1FEB-433A7E563553}"/>
              </a:ext>
            </a:extLst>
          </p:cNvPr>
          <p:cNvSpPr/>
          <p:nvPr/>
        </p:nvSpPr>
        <p:spPr>
          <a:xfrm>
            <a:off x="884376" y="5691517"/>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37B2F56-47CF-AE15-F287-A92758959DF3}"/>
              </a:ext>
            </a:extLst>
          </p:cNvPr>
          <p:cNvSpPr/>
          <p:nvPr/>
        </p:nvSpPr>
        <p:spPr>
          <a:xfrm>
            <a:off x="1130745" y="5691517"/>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B7597C97-BEBF-1EC6-4F4C-E4011CB38A4E}"/>
              </a:ext>
            </a:extLst>
          </p:cNvPr>
          <p:cNvSpPr/>
          <p:nvPr/>
        </p:nvSpPr>
        <p:spPr>
          <a:xfrm>
            <a:off x="1377113" y="5691517"/>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36507B6-D149-C1E0-C9B5-B26F0839AF0D}"/>
              </a:ext>
            </a:extLst>
          </p:cNvPr>
          <p:cNvSpPr/>
          <p:nvPr/>
        </p:nvSpPr>
        <p:spPr>
          <a:xfrm>
            <a:off x="3604654" y="3369621"/>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ED5C601-7064-6962-A081-6DED11AD0D6C}"/>
              </a:ext>
            </a:extLst>
          </p:cNvPr>
          <p:cNvSpPr/>
          <p:nvPr/>
        </p:nvSpPr>
        <p:spPr>
          <a:xfrm>
            <a:off x="3852424" y="3373552"/>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0F1507-6DE5-1197-EF52-7AC88C9D755B}"/>
              </a:ext>
            </a:extLst>
          </p:cNvPr>
          <p:cNvSpPr/>
          <p:nvPr/>
        </p:nvSpPr>
        <p:spPr>
          <a:xfrm>
            <a:off x="4100194" y="3369619"/>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5D166DB-6D54-7895-C6CD-FAE8D2600387}"/>
              </a:ext>
            </a:extLst>
          </p:cNvPr>
          <p:cNvSpPr/>
          <p:nvPr/>
        </p:nvSpPr>
        <p:spPr>
          <a:xfrm>
            <a:off x="3641175" y="4431647"/>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EFACF7A-F2FF-A67A-EA6A-1117E893A96F}"/>
              </a:ext>
            </a:extLst>
          </p:cNvPr>
          <p:cNvSpPr/>
          <p:nvPr/>
        </p:nvSpPr>
        <p:spPr>
          <a:xfrm>
            <a:off x="3888945" y="4435578"/>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30DA5E-A0BE-FC46-6A04-AFDB420E90C0}"/>
              </a:ext>
            </a:extLst>
          </p:cNvPr>
          <p:cNvSpPr/>
          <p:nvPr/>
        </p:nvSpPr>
        <p:spPr>
          <a:xfrm>
            <a:off x="4136715" y="4431645"/>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539C85F-A957-AC07-3B04-C26099AC6AA2}"/>
              </a:ext>
            </a:extLst>
          </p:cNvPr>
          <p:cNvSpPr/>
          <p:nvPr/>
        </p:nvSpPr>
        <p:spPr>
          <a:xfrm>
            <a:off x="3641175" y="5705944"/>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A00C05A-CA4C-1E91-BC87-60C5B27D3B16}"/>
              </a:ext>
            </a:extLst>
          </p:cNvPr>
          <p:cNvSpPr/>
          <p:nvPr/>
        </p:nvSpPr>
        <p:spPr>
          <a:xfrm>
            <a:off x="3888945" y="5709875"/>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0A0CF2E-0686-86E3-DAB7-44EE9E2EF8CA}"/>
              </a:ext>
            </a:extLst>
          </p:cNvPr>
          <p:cNvSpPr/>
          <p:nvPr/>
        </p:nvSpPr>
        <p:spPr>
          <a:xfrm>
            <a:off x="4136715" y="5705942"/>
            <a:ext cx="73042" cy="76803"/>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Lightning Bolt 48">
            <a:extLst>
              <a:ext uri="{FF2B5EF4-FFF2-40B4-BE49-F238E27FC236}">
                <a16:creationId xmlns:a16="http://schemas.microsoft.com/office/drawing/2014/main" id="{35DB6742-9E67-7348-37A3-D4F25AEEE0B5}"/>
              </a:ext>
            </a:extLst>
          </p:cNvPr>
          <p:cNvSpPr/>
          <p:nvPr/>
        </p:nvSpPr>
        <p:spPr>
          <a:xfrm>
            <a:off x="6433734" y="3342183"/>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ightning Bolt 49">
            <a:extLst>
              <a:ext uri="{FF2B5EF4-FFF2-40B4-BE49-F238E27FC236}">
                <a16:creationId xmlns:a16="http://schemas.microsoft.com/office/drawing/2014/main" id="{DC61181A-92C4-8DD9-92E8-A318399B0949}"/>
              </a:ext>
            </a:extLst>
          </p:cNvPr>
          <p:cNvSpPr/>
          <p:nvPr/>
        </p:nvSpPr>
        <p:spPr>
          <a:xfrm>
            <a:off x="6680802" y="3336482"/>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Lightning Bolt 50">
            <a:extLst>
              <a:ext uri="{FF2B5EF4-FFF2-40B4-BE49-F238E27FC236}">
                <a16:creationId xmlns:a16="http://schemas.microsoft.com/office/drawing/2014/main" id="{EBD49548-9783-7F48-68D2-1DDE8B93C6E8}"/>
              </a:ext>
            </a:extLst>
          </p:cNvPr>
          <p:cNvSpPr/>
          <p:nvPr/>
        </p:nvSpPr>
        <p:spPr>
          <a:xfrm>
            <a:off x="6927870" y="3336482"/>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58AA0FE8-8354-C9F3-4EB9-EE8078E41610}"/>
              </a:ext>
            </a:extLst>
          </p:cNvPr>
          <p:cNvSpPr/>
          <p:nvPr/>
        </p:nvSpPr>
        <p:spPr>
          <a:xfrm>
            <a:off x="6474488" y="4480543"/>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6608C54B-4B10-4610-9798-B2156E6AAC49}"/>
              </a:ext>
            </a:extLst>
          </p:cNvPr>
          <p:cNvSpPr/>
          <p:nvPr/>
        </p:nvSpPr>
        <p:spPr>
          <a:xfrm>
            <a:off x="6721556" y="4474842"/>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B0443E2D-E0F9-B03E-4D8B-37243470B9F2}"/>
              </a:ext>
            </a:extLst>
          </p:cNvPr>
          <p:cNvSpPr/>
          <p:nvPr/>
        </p:nvSpPr>
        <p:spPr>
          <a:xfrm>
            <a:off x="6968624" y="4474842"/>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ightning Bolt 54">
            <a:extLst>
              <a:ext uri="{FF2B5EF4-FFF2-40B4-BE49-F238E27FC236}">
                <a16:creationId xmlns:a16="http://schemas.microsoft.com/office/drawing/2014/main" id="{2A1A78EA-3D27-FC68-C4D0-3A4C71927AF1}"/>
              </a:ext>
            </a:extLst>
          </p:cNvPr>
          <p:cNvSpPr/>
          <p:nvPr/>
        </p:nvSpPr>
        <p:spPr>
          <a:xfrm>
            <a:off x="6493028" y="5705942"/>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ightning Bolt 55">
            <a:extLst>
              <a:ext uri="{FF2B5EF4-FFF2-40B4-BE49-F238E27FC236}">
                <a16:creationId xmlns:a16="http://schemas.microsoft.com/office/drawing/2014/main" id="{B91644D6-697F-2281-E1CF-F84A1F42B558}"/>
              </a:ext>
            </a:extLst>
          </p:cNvPr>
          <p:cNvSpPr/>
          <p:nvPr/>
        </p:nvSpPr>
        <p:spPr>
          <a:xfrm>
            <a:off x="6740096" y="5700241"/>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ightning Bolt 56">
            <a:extLst>
              <a:ext uri="{FF2B5EF4-FFF2-40B4-BE49-F238E27FC236}">
                <a16:creationId xmlns:a16="http://schemas.microsoft.com/office/drawing/2014/main" id="{B0834BE0-1B2B-C69D-70F3-4EB80336DFEA}"/>
              </a:ext>
            </a:extLst>
          </p:cNvPr>
          <p:cNvSpPr/>
          <p:nvPr/>
        </p:nvSpPr>
        <p:spPr>
          <a:xfrm>
            <a:off x="6987164" y="5700241"/>
            <a:ext cx="118588" cy="128128"/>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71A666E-A564-1678-2E5F-4C5C5D9929A4}"/>
              </a:ext>
            </a:extLst>
          </p:cNvPr>
          <p:cNvSpPr>
            <a:spLocks noGrp="1"/>
          </p:cNvSpPr>
          <p:nvPr>
            <p:ph type="sldNum" sz="quarter" idx="12"/>
          </p:nvPr>
        </p:nvSpPr>
        <p:spPr>
          <a:xfrm>
            <a:off x="8746920" y="6392790"/>
            <a:ext cx="473280" cy="365125"/>
          </a:xfrm>
        </p:spPr>
        <p:txBody>
          <a:bodyPr/>
          <a:lstStyle/>
          <a:p>
            <a:fld id="{CE97AC88-B9C7-4AEF-9990-0777AFA0136D}" type="slidenum">
              <a:rPr lang="en-US" smtClean="0"/>
              <a:t>92</a:t>
            </a:fld>
            <a:endParaRPr lang="en-US"/>
          </a:p>
        </p:txBody>
      </p:sp>
      <p:sp>
        <p:nvSpPr>
          <p:cNvPr id="5" name="Rectangle 4">
            <a:extLst>
              <a:ext uri="{FF2B5EF4-FFF2-40B4-BE49-F238E27FC236}">
                <a16:creationId xmlns:a16="http://schemas.microsoft.com/office/drawing/2014/main" id="{C7C6DB5C-6F4B-0023-6484-1CED13862D6D}"/>
              </a:ext>
            </a:extLst>
          </p:cNvPr>
          <p:cNvSpPr/>
          <p:nvPr/>
        </p:nvSpPr>
        <p:spPr>
          <a:xfrm>
            <a:off x="718774" y="1335566"/>
            <a:ext cx="8203284" cy="80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latin typeface="Arial" panose="020B0604020202020204" pitchFamily="34" charset="0"/>
              <a:cs typeface="Arial" panose="020B0604020202020204" pitchFamily="34" charset="0"/>
            </a:endParaRPr>
          </a:p>
        </p:txBody>
      </p:sp>
      <p:sp>
        <p:nvSpPr>
          <p:cNvPr id="17" name="Content Placeholder 1">
            <a:extLst>
              <a:ext uri="{FF2B5EF4-FFF2-40B4-BE49-F238E27FC236}">
                <a16:creationId xmlns:a16="http://schemas.microsoft.com/office/drawing/2014/main" id="{6775C234-ED68-BF93-73F8-7B4C1386F8D6}"/>
              </a:ext>
            </a:extLst>
          </p:cNvPr>
          <p:cNvSpPr>
            <a:spLocks noGrp="1"/>
          </p:cNvSpPr>
          <p:nvPr>
            <p:ph idx="1"/>
          </p:nvPr>
        </p:nvSpPr>
        <p:spPr>
          <a:xfrm>
            <a:off x="703264" y="1384597"/>
            <a:ext cx="8516926" cy="761351"/>
          </a:xfrm>
        </p:spPr>
        <p:txBody>
          <a:bodyPr>
            <a:normAutofit/>
          </a:bodyPr>
          <a:lstStyle/>
          <a:p>
            <a:pPr marL="0" lvl="0" indent="0" algn="l" rtl="0">
              <a:lnSpc>
                <a:spcPct val="120000"/>
              </a:lnSpc>
              <a:spcBef>
                <a:spcPts val="0"/>
              </a:spcBef>
              <a:spcAft>
                <a:spcPts val="0"/>
              </a:spcAft>
              <a:buClr>
                <a:schemeClr val="dk1"/>
              </a:buClr>
              <a:buSzPts val="1000"/>
              <a:buNone/>
            </a:pPr>
            <a:r>
              <a:rPr lang="fr-FR" sz="1200" b="0">
                <a:solidFill>
                  <a:schemeClr val="dk1"/>
                </a:solidFill>
              </a:rPr>
              <a:t>Les mesures de cette section sont présentées sous forme de "labels", qui correspondent à l'échéance, aux besoins en ressources et en capacités, et aux compétences nécessaires à la mise en œuvre de la mesure. Cependant, chaque contexte étant différent, un espace est également prévu pour répertorier les labels spécifiques à votre situation. </a:t>
            </a:r>
            <a:endParaRPr lang="fr-FR" sz="1100"/>
          </a:p>
        </p:txBody>
      </p:sp>
      <p:sp>
        <p:nvSpPr>
          <p:cNvPr id="67" name="Oval 66">
            <a:hlinkClick r:id="rId3" action="ppaction://hlinksldjump"/>
            <a:extLst>
              <a:ext uri="{FF2B5EF4-FFF2-40B4-BE49-F238E27FC236}">
                <a16:creationId xmlns:a16="http://schemas.microsoft.com/office/drawing/2014/main" id="{285718A8-F4FC-4393-A18D-9FD3B653917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8" name="Oval 67">
            <a:hlinkClick r:id="rId4" action="ppaction://hlinksldjump"/>
            <a:extLst>
              <a:ext uri="{FF2B5EF4-FFF2-40B4-BE49-F238E27FC236}">
                <a16:creationId xmlns:a16="http://schemas.microsoft.com/office/drawing/2014/main" id="{9A89C970-0BAB-4F34-970C-30B516ACEDF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9" name="Oval 68">
            <a:hlinkClick r:id="rId3" action="ppaction://hlinksldjump"/>
            <a:extLst>
              <a:ext uri="{FF2B5EF4-FFF2-40B4-BE49-F238E27FC236}">
                <a16:creationId xmlns:a16="http://schemas.microsoft.com/office/drawing/2014/main" id="{D97CE666-BA96-4D38-A4BC-779BA4D8DB0C}"/>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0" name="Oval 69">
            <a:hlinkClick r:id="rId5" action="ppaction://hlinksldjump"/>
            <a:extLst>
              <a:ext uri="{FF2B5EF4-FFF2-40B4-BE49-F238E27FC236}">
                <a16:creationId xmlns:a16="http://schemas.microsoft.com/office/drawing/2014/main" id="{403ECFB1-63A0-4F34-BB43-EFCA09AF6516}"/>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1" name="Oval 70">
            <a:hlinkClick r:id="rId6" action="ppaction://hlinksldjump"/>
            <a:extLst>
              <a:ext uri="{FF2B5EF4-FFF2-40B4-BE49-F238E27FC236}">
                <a16:creationId xmlns:a16="http://schemas.microsoft.com/office/drawing/2014/main" id="{8F68D0E8-547A-4A6C-86A9-360CE91A478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2" name="Oval 71">
            <a:hlinkClick r:id="rId7" action="ppaction://hlinksldjump"/>
            <a:extLst>
              <a:ext uri="{FF2B5EF4-FFF2-40B4-BE49-F238E27FC236}">
                <a16:creationId xmlns:a16="http://schemas.microsoft.com/office/drawing/2014/main" id="{DAE9AF8C-A5A0-4389-BB07-BAC04AE5043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a:extLst>
              <a:ext uri="{FF2B5EF4-FFF2-40B4-BE49-F238E27FC236}">
                <a16:creationId xmlns:a16="http://schemas.microsoft.com/office/drawing/2014/main" id="{89C17AF5-101F-4544-9544-CBDA82C2F804}"/>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a:extLst>
              <a:ext uri="{FF2B5EF4-FFF2-40B4-BE49-F238E27FC236}">
                <a16:creationId xmlns:a16="http://schemas.microsoft.com/office/drawing/2014/main" id="{7BAA04AD-165D-4904-88E6-B8A0A7A9A9E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a:extLst>
              <a:ext uri="{FF2B5EF4-FFF2-40B4-BE49-F238E27FC236}">
                <a16:creationId xmlns:a16="http://schemas.microsoft.com/office/drawing/2014/main" id="{6CAE38B8-8534-4B78-93FC-E03C14B93B8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11" action="ppaction://hlinksldjump"/>
            <a:extLst>
              <a:ext uri="{FF2B5EF4-FFF2-40B4-BE49-F238E27FC236}">
                <a16:creationId xmlns:a16="http://schemas.microsoft.com/office/drawing/2014/main" id="{4DB1AB80-24D4-401A-A826-45C1EDFEC62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54C279AA-6078-43AC-9C4F-3759337E65AF}"/>
              </a:ext>
            </a:extLst>
          </p:cNvPr>
          <p:cNvGrpSpPr/>
          <p:nvPr/>
        </p:nvGrpSpPr>
        <p:grpSpPr>
          <a:xfrm>
            <a:off x="9573110" y="4814602"/>
            <a:ext cx="146522" cy="280390"/>
            <a:chOff x="5545138" y="625475"/>
            <a:chExt cx="1489075" cy="2849563"/>
          </a:xfrm>
        </p:grpSpPr>
        <p:sp>
          <p:nvSpPr>
            <p:cNvPr id="78" name="Freeform 117">
              <a:extLst>
                <a:ext uri="{FF2B5EF4-FFF2-40B4-BE49-F238E27FC236}">
                  <a16:creationId xmlns:a16="http://schemas.microsoft.com/office/drawing/2014/main" id="{19D60D92-7F10-4BE6-B63E-4043BD2283C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B99663DC-FF59-4ADF-B622-22E1A7DAE73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65061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3536B6CD-812F-95F2-4FE8-5A63DC8C5C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DCB212-EAAF-C30D-B030-B1B620C24EA5}"/>
              </a:ext>
            </a:extLst>
          </p:cNvPr>
          <p:cNvPicPr>
            <a:picLocks noChangeAspect="1"/>
          </p:cNvPicPr>
          <p:nvPr/>
        </p:nvPicPr>
        <p:blipFill>
          <a:blip r:embed="rId3">
            <a:alphaModFix amt="70000"/>
          </a:blip>
          <a:stretch>
            <a:fillRect/>
          </a:stretch>
        </p:blipFill>
        <p:spPr>
          <a:xfrm>
            <a:off x="1706033" y="1676400"/>
            <a:ext cx="6493933" cy="4495800"/>
          </a:xfrm>
          <a:prstGeom prst="rect">
            <a:avLst/>
          </a:prstGeom>
          <a:ln>
            <a:solidFill>
              <a:schemeClr val="accent5">
                <a:lumMod val="20000"/>
                <a:lumOff val="80000"/>
              </a:schemeClr>
            </a:solidFill>
          </a:ln>
        </p:spPr>
      </p:pic>
      <p:sp>
        <p:nvSpPr>
          <p:cNvPr id="3" name="Title 2">
            <a:extLst>
              <a:ext uri="{FF2B5EF4-FFF2-40B4-BE49-F238E27FC236}">
                <a16:creationId xmlns:a16="http://schemas.microsoft.com/office/drawing/2014/main" id="{7154A757-D529-C1F5-FA12-746431E04DAE}"/>
              </a:ext>
            </a:extLst>
          </p:cNvPr>
          <p:cNvSpPr>
            <a:spLocks noGrp="1"/>
          </p:cNvSpPr>
          <p:nvPr>
            <p:ph type="title"/>
          </p:nvPr>
        </p:nvSpPr>
        <p:spPr>
          <a:xfrm>
            <a:off x="681038" y="685800"/>
            <a:ext cx="8539152" cy="990600"/>
          </a:xfrm>
        </p:spPr>
        <p:txBody>
          <a:bodyPr>
            <a:normAutofit/>
          </a:bodyPr>
          <a:lstStyle/>
          <a:p>
            <a:r>
              <a:rPr lang="fr-FR">
                <a:solidFill>
                  <a:schemeClr val="accent5"/>
                </a:solidFill>
              </a:rPr>
              <a:t>Outil et guide de facilitation</a:t>
            </a:r>
            <a:br>
              <a:rPr lang="en-GB">
                <a:solidFill>
                  <a:schemeClr val="accent5"/>
                </a:solidFill>
              </a:rPr>
            </a:br>
            <a:r>
              <a:rPr lang="fr-FR" sz="2000" b="0">
                <a:solidFill>
                  <a:schemeClr val="accent5"/>
                </a:solidFill>
              </a:rPr>
              <a:t>Identifier et personnaliser les mesures locales </a:t>
            </a:r>
            <a:endParaRPr lang="en-GB" sz="2000" b="0">
              <a:solidFill>
                <a:schemeClr val="accent5"/>
              </a:solidFill>
            </a:endParaRPr>
          </a:p>
        </p:txBody>
      </p:sp>
      <p:sp>
        <p:nvSpPr>
          <p:cNvPr id="5" name="Content Placeholder 4">
            <a:extLst>
              <a:ext uri="{FF2B5EF4-FFF2-40B4-BE49-F238E27FC236}">
                <a16:creationId xmlns:a16="http://schemas.microsoft.com/office/drawing/2014/main" id="{266F2425-D4FC-6EAE-8326-A14D998C1831}"/>
              </a:ext>
            </a:extLst>
          </p:cNvPr>
          <p:cNvSpPr>
            <a:spLocks noGrp="1"/>
          </p:cNvSpPr>
          <p:nvPr>
            <p:ph idx="14"/>
          </p:nvPr>
        </p:nvSpPr>
        <p:spPr/>
        <p:txBody>
          <a:bodyPr/>
          <a:lstStyle/>
          <a:p>
            <a:r>
              <a:rPr lang="fr-FR" b="0">
                <a:solidFill>
                  <a:schemeClr val="accent5"/>
                </a:solidFill>
              </a:rPr>
              <a:t>Module 7 - Concevoir des mesures d'AEPE</a:t>
            </a:r>
          </a:p>
        </p:txBody>
      </p:sp>
      <p:sp>
        <p:nvSpPr>
          <p:cNvPr id="4" name="Slide Number Placeholder 3">
            <a:extLst>
              <a:ext uri="{FF2B5EF4-FFF2-40B4-BE49-F238E27FC236}">
                <a16:creationId xmlns:a16="http://schemas.microsoft.com/office/drawing/2014/main" id="{497FCECA-B34E-4522-4678-68024A72C78C}"/>
              </a:ext>
            </a:extLst>
          </p:cNvPr>
          <p:cNvSpPr>
            <a:spLocks noGrp="1"/>
          </p:cNvSpPr>
          <p:nvPr>
            <p:ph type="sldNum" sz="quarter" idx="12"/>
          </p:nvPr>
        </p:nvSpPr>
        <p:spPr/>
        <p:txBody>
          <a:bodyPr/>
          <a:lstStyle/>
          <a:p>
            <a:fld id="{CE97AC88-B9C7-4AEF-9990-0777AFA0136D}" type="slidenum">
              <a:rPr lang="en-US" smtClean="0"/>
              <a:t>93</a:t>
            </a:fld>
            <a:endParaRPr lang="en-US"/>
          </a:p>
        </p:txBody>
      </p:sp>
      <p:sp>
        <p:nvSpPr>
          <p:cNvPr id="17" name="Teardrop 16">
            <a:extLst>
              <a:ext uri="{FF2B5EF4-FFF2-40B4-BE49-F238E27FC236}">
                <a16:creationId xmlns:a16="http://schemas.microsoft.com/office/drawing/2014/main" id="{DC9C68DA-860B-677C-AEFC-668A9DEE18AA}"/>
              </a:ext>
            </a:extLst>
          </p:cNvPr>
          <p:cNvSpPr/>
          <p:nvPr/>
        </p:nvSpPr>
        <p:spPr>
          <a:xfrm flipH="1">
            <a:off x="7194586" y="2549801"/>
            <a:ext cx="2041694" cy="2076226"/>
          </a:xfrm>
          <a:custGeom>
            <a:avLst/>
            <a:gdLst>
              <a:gd name="connsiteX0" fmla="*/ 0 w 2547351"/>
              <a:gd name="connsiteY0" fmla="*/ 1038113 h 2076226"/>
              <a:gd name="connsiteX1" fmla="*/ 1273676 w 2547351"/>
              <a:gd name="connsiteY1" fmla="*/ 0 h 2076226"/>
              <a:gd name="connsiteX2" fmla="*/ 2571462 w 2547351"/>
              <a:gd name="connsiteY2" fmla="*/ -19651 h 2076226"/>
              <a:gd name="connsiteX3" fmla="*/ 2547351 w 2547351"/>
              <a:gd name="connsiteY3" fmla="*/ 1038113 h 2076226"/>
              <a:gd name="connsiteX4" fmla="*/ 1273675 w 2547351"/>
              <a:gd name="connsiteY4" fmla="*/ 2076226 h 2076226"/>
              <a:gd name="connsiteX5" fmla="*/ -1 w 2547351"/>
              <a:gd name="connsiteY5" fmla="*/ 1038113 h 2076226"/>
              <a:gd name="connsiteX6" fmla="*/ 0 w 2547351"/>
              <a:gd name="connsiteY6" fmla="*/ 1038113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351" h="2076226" fill="none" extrusionOk="0">
                <a:moveTo>
                  <a:pt x="0" y="1038113"/>
                </a:moveTo>
                <a:cubicBezTo>
                  <a:pt x="19442" y="424976"/>
                  <a:pt x="574145" y="-21363"/>
                  <a:pt x="1273676" y="0"/>
                </a:cubicBezTo>
                <a:cubicBezTo>
                  <a:pt x="1736093" y="43026"/>
                  <a:pt x="2109247" y="-52940"/>
                  <a:pt x="2571462" y="-19651"/>
                </a:cubicBezTo>
                <a:cubicBezTo>
                  <a:pt x="2565470" y="338936"/>
                  <a:pt x="2547472" y="753046"/>
                  <a:pt x="2547351" y="1038113"/>
                </a:cubicBezTo>
                <a:cubicBezTo>
                  <a:pt x="2477378" y="1602634"/>
                  <a:pt x="1931333" y="2105509"/>
                  <a:pt x="1273675" y="2076226"/>
                </a:cubicBezTo>
                <a:cubicBezTo>
                  <a:pt x="586300" y="2169968"/>
                  <a:pt x="24169" y="1711937"/>
                  <a:pt x="-1" y="1038113"/>
                </a:cubicBezTo>
                <a:lnTo>
                  <a:pt x="0" y="1038113"/>
                </a:lnTo>
                <a:close/>
              </a:path>
              <a:path w="2547351" h="2076226" stroke="0" extrusionOk="0">
                <a:moveTo>
                  <a:pt x="0" y="1038113"/>
                </a:moveTo>
                <a:cubicBezTo>
                  <a:pt x="-68366" y="403542"/>
                  <a:pt x="586497" y="67762"/>
                  <a:pt x="1273676" y="0"/>
                </a:cubicBezTo>
                <a:cubicBezTo>
                  <a:pt x="1720750" y="30476"/>
                  <a:pt x="2099647" y="13461"/>
                  <a:pt x="2571462" y="-19651"/>
                </a:cubicBezTo>
                <a:cubicBezTo>
                  <a:pt x="2609806" y="361515"/>
                  <a:pt x="2566355" y="628701"/>
                  <a:pt x="2547351" y="1038113"/>
                </a:cubicBezTo>
                <a:cubicBezTo>
                  <a:pt x="2683302" y="1616762"/>
                  <a:pt x="1923039" y="2175286"/>
                  <a:pt x="1273675" y="2076226"/>
                </a:cubicBezTo>
                <a:cubicBezTo>
                  <a:pt x="495254" y="2139239"/>
                  <a:pt x="46821" y="1596061"/>
                  <a:pt x="-1" y="1038113"/>
                </a:cubicBezTo>
                <a:lnTo>
                  <a:pt x="0" y="1038113"/>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custGeom>
                    <a:avLst/>
                    <a:gdLst>
                      <a:gd name="connsiteX0" fmla="*/ 0 w 2041694"/>
                      <a:gd name="connsiteY0" fmla="*/ 1038113 h 2076226"/>
                      <a:gd name="connsiteX1" fmla="*/ 1020847 w 2041694"/>
                      <a:gd name="connsiteY1" fmla="*/ 0 h 2076226"/>
                      <a:gd name="connsiteX2" fmla="*/ 2061019 w 2041694"/>
                      <a:gd name="connsiteY2" fmla="*/ -19651 h 2076226"/>
                      <a:gd name="connsiteX3" fmla="*/ 2041694 w 2041694"/>
                      <a:gd name="connsiteY3" fmla="*/ 1038113 h 2076226"/>
                      <a:gd name="connsiteX4" fmla="*/ 1020847 w 2041694"/>
                      <a:gd name="connsiteY4" fmla="*/ 2076226 h 2076226"/>
                      <a:gd name="connsiteX5" fmla="*/ 0 w 2041694"/>
                      <a:gd name="connsiteY5" fmla="*/ 1038113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694" h="2076226" fill="none" extrusionOk="0">
                        <a:moveTo>
                          <a:pt x="0" y="1038113"/>
                        </a:moveTo>
                        <a:cubicBezTo>
                          <a:pt x="17306" y="429349"/>
                          <a:pt x="462119" y="-27767"/>
                          <a:pt x="1020847" y="0"/>
                        </a:cubicBezTo>
                        <a:cubicBezTo>
                          <a:pt x="1399729" y="46395"/>
                          <a:pt x="1701724" y="-26239"/>
                          <a:pt x="2061019" y="-19651"/>
                        </a:cubicBezTo>
                        <a:cubicBezTo>
                          <a:pt x="2058218" y="338936"/>
                          <a:pt x="2041815" y="753046"/>
                          <a:pt x="2041694" y="1038113"/>
                        </a:cubicBezTo>
                        <a:cubicBezTo>
                          <a:pt x="1997443" y="1605874"/>
                          <a:pt x="1555112" y="2095119"/>
                          <a:pt x="1020847" y="2076226"/>
                        </a:cubicBezTo>
                        <a:cubicBezTo>
                          <a:pt x="473106" y="2169968"/>
                          <a:pt x="24170" y="1711937"/>
                          <a:pt x="0" y="1038113"/>
                        </a:cubicBezTo>
                        <a:close/>
                      </a:path>
                      <a:path w="2041694" h="2076226" stroke="0" extrusionOk="0">
                        <a:moveTo>
                          <a:pt x="0" y="1038113"/>
                        </a:moveTo>
                        <a:cubicBezTo>
                          <a:pt x="-45220" y="424275"/>
                          <a:pt x="468159" y="46318"/>
                          <a:pt x="1020847" y="0"/>
                        </a:cubicBezTo>
                        <a:cubicBezTo>
                          <a:pt x="1394612" y="56917"/>
                          <a:pt x="1708486" y="-3586"/>
                          <a:pt x="2061019" y="-19651"/>
                        </a:cubicBezTo>
                        <a:cubicBezTo>
                          <a:pt x="2102554" y="361515"/>
                          <a:pt x="2060698" y="628701"/>
                          <a:pt x="2041694" y="1038113"/>
                        </a:cubicBezTo>
                        <a:cubicBezTo>
                          <a:pt x="2087515" y="1613239"/>
                          <a:pt x="1560930" y="2119675"/>
                          <a:pt x="1020847" y="2076226"/>
                        </a:cubicBezTo>
                        <a:cubicBezTo>
                          <a:pt x="382060" y="2139239"/>
                          <a:pt x="46822" y="1596061"/>
                          <a:pt x="0" y="103811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Utilisez ces colonnes pour noter le contexte de votre propre collectivité locale, les besoins de l’AEPE et les indicateurs traités, ainsi que les principaux acteurs de l'action. </a:t>
            </a:r>
          </a:p>
        </p:txBody>
      </p:sp>
      <p:sp>
        <p:nvSpPr>
          <p:cNvPr id="19" name="Teardrop 18">
            <a:extLst>
              <a:ext uri="{FF2B5EF4-FFF2-40B4-BE49-F238E27FC236}">
                <a16:creationId xmlns:a16="http://schemas.microsoft.com/office/drawing/2014/main" id="{F0693A6D-01AE-02C7-D0E3-76173FB12E09}"/>
              </a:ext>
            </a:extLst>
          </p:cNvPr>
          <p:cNvSpPr/>
          <p:nvPr/>
        </p:nvSpPr>
        <p:spPr>
          <a:xfrm>
            <a:off x="617220" y="2880929"/>
            <a:ext cx="1556560" cy="1096141"/>
          </a:xfrm>
          <a:custGeom>
            <a:avLst/>
            <a:gdLst>
              <a:gd name="connsiteX0" fmla="*/ 0 w 1556560"/>
              <a:gd name="connsiteY0" fmla="*/ 548071 h 1096141"/>
              <a:gd name="connsiteX1" fmla="*/ 778280 w 1556560"/>
              <a:gd name="connsiteY1" fmla="*/ 0 h 1096141"/>
              <a:gd name="connsiteX2" fmla="*/ 1582632 w 1556560"/>
              <a:gd name="connsiteY2" fmla="*/ -18360 h 1096141"/>
              <a:gd name="connsiteX3" fmla="*/ 1556560 w 1556560"/>
              <a:gd name="connsiteY3" fmla="*/ 548071 h 1096141"/>
              <a:gd name="connsiteX4" fmla="*/ 778280 w 1556560"/>
              <a:gd name="connsiteY4" fmla="*/ 1096142 h 1096141"/>
              <a:gd name="connsiteX5" fmla="*/ 0 w 1556560"/>
              <a:gd name="connsiteY5" fmla="*/ 548071 h 10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560" h="1096141" fill="none" extrusionOk="0">
                <a:moveTo>
                  <a:pt x="0" y="548071"/>
                </a:moveTo>
                <a:cubicBezTo>
                  <a:pt x="19780" y="204884"/>
                  <a:pt x="359185" y="-58803"/>
                  <a:pt x="778280" y="0"/>
                </a:cubicBezTo>
                <a:cubicBezTo>
                  <a:pt x="1066649" y="29219"/>
                  <a:pt x="1300471" y="-28116"/>
                  <a:pt x="1582632" y="-18360"/>
                </a:cubicBezTo>
                <a:cubicBezTo>
                  <a:pt x="1576106" y="176909"/>
                  <a:pt x="1556582" y="371347"/>
                  <a:pt x="1556560" y="548071"/>
                </a:cubicBezTo>
                <a:cubicBezTo>
                  <a:pt x="1472445" y="840168"/>
                  <a:pt x="1144392" y="1136905"/>
                  <a:pt x="778280" y="1096142"/>
                </a:cubicBezTo>
                <a:cubicBezTo>
                  <a:pt x="358625" y="1155557"/>
                  <a:pt x="13970" y="908844"/>
                  <a:pt x="0" y="548071"/>
                </a:cubicBezTo>
                <a:close/>
              </a:path>
              <a:path w="1556560" h="1096141" stroke="0" extrusionOk="0">
                <a:moveTo>
                  <a:pt x="0" y="548071"/>
                </a:moveTo>
                <a:cubicBezTo>
                  <a:pt x="-22041" y="225637"/>
                  <a:pt x="360097" y="48565"/>
                  <a:pt x="778280" y="0"/>
                </a:cubicBezTo>
                <a:cubicBezTo>
                  <a:pt x="1060845" y="30411"/>
                  <a:pt x="1282299" y="10317"/>
                  <a:pt x="1582632" y="-18360"/>
                </a:cubicBezTo>
                <a:cubicBezTo>
                  <a:pt x="1579541" y="177955"/>
                  <a:pt x="1558638" y="353047"/>
                  <a:pt x="1556560" y="548071"/>
                </a:cubicBezTo>
                <a:cubicBezTo>
                  <a:pt x="1639595" y="854008"/>
                  <a:pt x="1191389" y="1126781"/>
                  <a:pt x="778280" y="1096142"/>
                </a:cubicBezTo>
                <a:cubicBezTo>
                  <a:pt x="312749" y="1126140"/>
                  <a:pt x="45028" y="835966"/>
                  <a:pt x="0" y="548071"/>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fr-FR" sz="1200">
                <a:solidFill>
                  <a:sysClr val="windowText" lastClr="000000"/>
                </a:solidFill>
                <a:latin typeface="Arial" panose="020B0604020202020204" pitchFamily="34" charset="0"/>
                <a:cs typeface="Arial" panose="020B0604020202020204" pitchFamily="34" charset="0"/>
              </a:rPr>
              <a:t>Cochez ces cases si les mesures vous intéressent</a:t>
            </a:r>
          </a:p>
        </p:txBody>
      </p:sp>
      <p:sp>
        <p:nvSpPr>
          <p:cNvPr id="21" name="Wave 20">
            <a:extLst>
              <a:ext uri="{FF2B5EF4-FFF2-40B4-BE49-F238E27FC236}">
                <a16:creationId xmlns:a16="http://schemas.microsoft.com/office/drawing/2014/main" id="{A51FF848-A391-BFC7-68A0-B6D6CA31C3A6}"/>
              </a:ext>
            </a:extLst>
          </p:cNvPr>
          <p:cNvSpPr/>
          <p:nvPr/>
        </p:nvSpPr>
        <p:spPr>
          <a:xfrm flipH="1">
            <a:off x="2973454" y="2880928"/>
            <a:ext cx="2401638" cy="839845"/>
          </a:xfrm>
          <a:custGeom>
            <a:avLst/>
            <a:gdLst>
              <a:gd name="connsiteX0" fmla="*/ 0 w 2284346"/>
              <a:gd name="connsiteY0" fmla="*/ 14588 h 839845"/>
              <a:gd name="connsiteX1" fmla="*/ 2284346 w 2284346"/>
              <a:gd name="connsiteY1" fmla="*/ 14588 h 839845"/>
              <a:gd name="connsiteX2" fmla="*/ 2284346 w 2284346"/>
              <a:gd name="connsiteY2" fmla="*/ 825257 h 839845"/>
              <a:gd name="connsiteX3" fmla="*/ 0 w 2284346"/>
              <a:gd name="connsiteY3" fmla="*/ 825257 h 839845"/>
              <a:gd name="connsiteX4" fmla="*/ 0 w 2284346"/>
              <a:gd name="connsiteY4" fmla="*/ 14588 h 8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346" h="839845" fill="none" extrusionOk="0">
                <a:moveTo>
                  <a:pt x="0" y="14588"/>
                </a:moveTo>
                <a:cubicBezTo>
                  <a:pt x="655952" y="54608"/>
                  <a:pt x="1623334" y="30212"/>
                  <a:pt x="2284346" y="14588"/>
                </a:cubicBezTo>
                <a:cubicBezTo>
                  <a:pt x="2266024" y="184973"/>
                  <a:pt x="2284703" y="681920"/>
                  <a:pt x="2284346" y="825257"/>
                </a:cubicBezTo>
                <a:cubicBezTo>
                  <a:pt x="1561183" y="929120"/>
                  <a:pt x="700538" y="681232"/>
                  <a:pt x="0" y="825257"/>
                </a:cubicBezTo>
                <a:cubicBezTo>
                  <a:pt x="-16508" y="579049"/>
                  <a:pt x="-17973" y="107051"/>
                  <a:pt x="0" y="14588"/>
                </a:cubicBezTo>
                <a:close/>
              </a:path>
              <a:path w="2284346" h="839845" stroke="0" extrusionOk="0">
                <a:moveTo>
                  <a:pt x="0" y="14588"/>
                </a:moveTo>
                <a:cubicBezTo>
                  <a:pt x="741976" y="-51481"/>
                  <a:pt x="1539580" y="132770"/>
                  <a:pt x="2284346" y="14588"/>
                </a:cubicBezTo>
                <a:cubicBezTo>
                  <a:pt x="2353187" y="167152"/>
                  <a:pt x="2346621" y="472674"/>
                  <a:pt x="2284346" y="825257"/>
                </a:cubicBezTo>
                <a:cubicBezTo>
                  <a:pt x="1571510" y="899414"/>
                  <a:pt x="768821" y="754587"/>
                  <a:pt x="0" y="825257"/>
                </a:cubicBezTo>
                <a:cubicBezTo>
                  <a:pt x="12992" y="700179"/>
                  <a:pt x="-8804" y="275327"/>
                  <a:pt x="0" y="1458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401638"/>
                      <a:gd name="connsiteY0" fmla="*/ 14588 h 839845"/>
                      <a:gd name="connsiteX1" fmla="*/ 2401638 w 2401638"/>
                      <a:gd name="connsiteY1" fmla="*/ 14588 h 839845"/>
                      <a:gd name="connsiteX2" fmla="*/ 2401638 w 2401638"/>
                      <a:gd name="connsiteY2" fmla="*/ 825257 h 839845"/>
                      <a:gd name="connsiteX3" fmla="*/ 0 w 2401638"/>
                      <a:gd name="connsiteY3" fmla="*/ 825257 h 839845"/>
                      <a:gd name="connsiteX4" fmla="*/ 0 w 2401638"/>
                      <a:gd name="connsiteY4" fmla="*/ 14588 h 8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638" h="839845" fill="none" extrusionOk="0">
                        <a:moveTo>
                          <a:pt x="0" y="14588"/>
                        </a:moveTo>
                        <a:cubicBezTo>
                          <a:pt x="711096" y="41125"/>
                          <a:pt x="1675491" y="38768"/>
                          <a:pt x="2401638" y="14588"/>
                        </a:cubicBezTo>
                        <a:cubicBezTo>
                          <a:pt x="2383316" y="184973"/>
                          <a:pt x="2401995" y="681920"/>
                          <a:pt x="2401638" y="825257"/>
                        </a:cubicBezTo>
                        <a:cubicBezTo>
                          <a:pt x="1651267" y="946272"/>
                          <a:pt x="724533" y="657579"/>
                          <a:pt x="0" y="825257"/>
                        </a:cubicBezTo>
                        <a:cubicBezTo>
                          <a:pt x="-16508" y="579049"/>
                          <a:pt x="-17973" y="107051"/>
                          <a:pt x="0" y="14588"/>
                        </a:cubicBezTo>
                        <a:close/>
                      </a:path>
                      <a:path w="2401638" h="839845" stroke="0" extrusionOk="0">
                        <a:moveTo>
                          <a:pt x="0" y="14588"/>
                        </a:moveTo>
                        <a:cubicBezTo>
                          <a:pt x="779822" y="-52602"/>
                          <a:pt x="1612671" y="111487"/>
                          <a:pt x="2401638" y="14588"/>
                        </a:cubicBezTo>
                        <a:cubicBezTo>
                          <a:pt x="2470479" y="167152"/>
                          <a:pt x="2463913" y="472674"/>
                          <a:pt x="2401638" y="825257"/>
                        </a:cubicBezTo>
                        <a:cubicBezTo>
                          <a:pt x="1674712" y="912547"/>
                          <a:pt x="819471" y="720042"/>
                          <a:pt x="0" y="825257"/>
                        </a:cubicBezTo>
                        <a:cubicBezTo>
                          <a:pt x="12992" y="700179"/>
                          <a:pt x="-8804" y="275327"/>
                          <a:pt x="0" y="145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fr-FR" sz="1200">
                <a:solidFill>
                  <a:sysClr val="windowText" lastClr="000000"/>
                </a:solidFill>
                <a:latin typeface="Arial" panose="020B0604020202020204" pitchFamily="34" charset="0"/>
                <a:cs typeface="Arial" panose="020B0604020202020204" pitchFamily="34" charset="0"/>
              </a:rPr>
              <a:t>Une liste de mesures suggérées à partir de recherches menées en 2023 est incluse comme point de départ.</a:t>
            </a:r>
          </a:p>
        </p:txBody>
      </p:sp>
      <p:sp>
        <p:nvSpPr>
          <p:cNvPr id="22" name="Teardrop 21">
            <a:extLst>
              <a:ext uri="{FF2B5EF4-FFF2-40B4-BE49-F238E27FC236}">
                <a16:creationId xmlns:a16="http://schemas.microsoft.com/office/drawing/2014/main" id="{4FFD79E7-0F7B-476E-39B9-4F9D612B7B03}"/>
              </a:ext>
            </a:extLst>
          </p:cNvPr>
          <p:cNvSpPr/>
          <p:nvPr/>
        </p:nvSpPr>
        <p:spPr>
          <a:xfrm flipH="1">
            <a:off x="3866491" y="4431645"/>
            <a:ext cx="2401638" cy="1901607"/>
          </a:xfrm>
          <a:custGeom>
            <a:avLst/>
            <a:gdLst>
              <a:gd name="connsiteX0" fmla="*/ 0 w 3244943"/>
              <a:gd name="connsiteY0" fmla="*/ 950804 h 1901607"/>
              <a:gd name="connsiteX1" fmla="*/ 1622472 w 3244943"/>
              <a:gd name="connsiteY1" fmla="*/ 0 h 1901607"/>
              <a:gd name="connsiteX2" fmla="*/ 3275656 w 3244943"/>
              <a:gd name="connsiteY2" fmla="*/ -17999 h 1901607"/>
              <a:gd name="connsiteX3" fmla="*/ 3244943 w 3244943"/>
              <a:gd name="connsiteY3" fmla="*/ 950804 h 1901607"/>
              <a:gd name="connsiteX4" fmla="*/ 1622471 w 3244943"/>
              <a:gd name="connsiteY4" fmla="*/ 1901608 h 1901607"/>
              <a:gd name="connsiteX5" fmla="*/ -1 w 3244943"/>
              <a:gd name="connsiteY5" fmla="*/ 950804 h 1901607"/>
              <a:gd name="connsiteX6" fmla="*/ 0 w 3244943"/>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43" h="1901607" fill="none" extrusionOk="0">
                <a:moveTo>
                  <a:pt x="0" y="950804"/>
                </a:moveTo>
                <a:cubicBezTo>
                  <a:pt x="29652" y="364982"/>
                  <a:pt x="739349" y="-70888"/>
                  <a:pt x="1622472" y="0"/>
                </a:cubicBezTo>
                <a:cubicBezTo>
                  <a:pt x="2207495" y="48998"/>
                  <a:pt x="2667295" y="-95742"/>
                  <a:pt x="3275656" y="-17999"/>
                </a:cubicBezTo>
                <a:cubicBezTo>
                  <a:pt x="3282042" y="320918"/>
                  <a:pt x="3244981" y="648813"/>
                  <a:pt x="3244943" y="950804"/>
                </a:cubicBezTo>
                <a:cubicBezTo>
                  <a:pt x="3116275" y="1459713"/>
                  <a:pt x="2441694" y="1950767"/>
                  <a:pt x="1622471" y="1901608"/>
                </a:cubicBezTo>
                <a:cubicBezTo>
                  <a:pt x="739947" y="1980676"/>
                  <a:pt x="18532" y="1552973"/>
                  <a:pt x="-1" y="950804"/>
                </a:cubicBezTo>
                <a:lnTo>
                  <a:pt x="0" y="950804"/>
                </a:lnTo>
                <a:close/>
              </a:path>
              <a:path w="3244943" h="1901607" stroke="0" extrusionOk="0">
                <a:moveTo>
                  <a:pt x="0" y="950804"/>
                </a:moveTo>
                <a:cubicBezTo>
                  <a:pt x="-61631" y="370485"/>
                  <a:pt x="752462" y="108635"/>
                  <a:pt x="1622472" y="0"/>
                </a:cubicBezTo>
                <a:cubicBezTo>
                  <a:pt x="2176762" y="6796"/>
                  <a:pt x="2678316" y="17613"/>
                  <a:pt x="3275656" y="-17999"/>
                </a:cubicBezTo>
                <a:cubicBezTo>
                  <a:pt x="3291240" y="323872"/>
                  <a:pt x="3262414" y="575628"/>
                  <a:pt x="3244943" y="950804"/>
                </a:cubicBezTo>
                <a:cubicBezTo>
                  <a:pt x="3330872" y="1479279"/>
                  <a:pt x="2501802" y="1932271"/>
                  <a:pt x="1622471" y="1901608"/>
                </a:cubicBezTo>
                <a:cubicBezTo>
                  <a:pt x="679230"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custGeom>
                    <a:avLst/>
                    <a:gdLst>
                      <a:gd name="connsiteX0" fmla="*/ 0 w 2401638"/>
                      <a:gd name="connsiteY0" fmla="*/ 950804 h 1901607"/>
                      <a:gd name="connsiteX1" fmla="*/ 1200819 w 2401638"/>
                      <a:gd name="connsiteY1" fmla="*/ 0 h 1901607"/>
                      <a:gd name="connsiteX2" fmla="*/ 2424370 w 2401638"/>
                      <a:gd name="connsiteY2" fmla="*/ -17999 h 1901607"/>
                      <a:gd name="connsiteX3" fmla="*/ 2401638 w 2401638"/>
                      <a:gd name="connsiteY3" fmla="*/ 950804 h 1901607"/>
                      <a:gd name="connsiteX4" fmla="*/ 1200819 w 2401638"/>
                      <a:gd name="connsiteY4" fmla="*/ 1901608 h 1901607"/>
                      <a:gd name="connsiteX5" fmla="*/ 0 w 2401638"/>
                      <a:gd name="connsiteY5"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1638" h="1901607" fill="none" extrusionOk="0">
                        <a:moveTo>
                          <a:pt x="0" y="950804"/>
                        </a:moveTo>
                        <a:cubicBezTo>
                          <a:pt x="41580" y="340561"/>
                          <a:pt x="544251" y="-36286"/>
                          <a:pt x="1200819" y="0"/>
                        </a:cubicBezTo>
                        <a:cubicBezTo>
                          <a:pt x="1611491" y="4071"/>
                          <a:pt x="1985242" y="-54987"/>
                          <a:pt x="2424370" y="-17999"/>
                        </a:cubicBezTo>
                        <a:cubicBezTo>
                          <a:pt x="2436076" y="320918"/>
                          <a:pt x="2401676" y="648813"/>
                          <a:pt x="2401638" y="950804"/>
                        </a:cubicBezTo>
                        <a:cubicBezTo>
                          <a:pt x="2273099" y="1459730"/>
                          <a:pt x="1843126" y="1914970"/>
                          <a:pt x="1200819" y="1901608"/>
                        </a:cubicBezTo>
                        <a:cubicBezTo>
                          <a:pt x="551168" y="1980676"/>
                          <a:pt x="18533" y="1552973"/>
                          <a:pt x="0" y="950804"/>
                        </a:cubicBezTo>
                        <a:close/>
                      </a:path>
                      <a:path w="2401638" h="1901607" stroke="0" extrusionOk="0">
                        <a:moveTo>
                          <a:pt x="0" y="950804"/>
                        </a:moveTo>
                        <a:cubicBezTo>
                          <a:pt x="-52716" y="378470"/>
                          <a:pt x="547695" y="41982"/>
                          <a:pt x="1200819" y="0"/>
                        </a:cubicBezTo>
                        <a:cubicBezTo>
                          <a:pt x="1625493" y="35412"/>
                          <a:pt x="1960450" y="22607"/>
                          <a:pt x="2424370" y="-17999"/>
                        </a:cubicBezTo>
                        <a:cubicBezTo>
                          <a:pt x="2445274" y="323872"/>
                          <a:pt x="2419109" y="575628"/>
                          <a:pt x="2401638" y="950804"/>
                        </a:cubicBezTo>
                        <a:cubicBezTo>
                          <a:pt x="2431020" y="1477068"/>
                          <a:pt x="1836761" y="1951537"/>
                          <a:pt x="1200819" y="1901608"/>
                        </a:cubicBezTo>
                        <a:cubicBezTo>
                          <a:pt x="490451" y="1941248"/>
                          <a:pt x="62210" y="1455477"/>
                          <a:pt x="0" y="9508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200">
                <a:solidFill>
                  <a:sysClr val="windowText" lastClr="000000"/>
                </a:solidFill>
                <a:latin typeface="Arial" panose="020B0604020202020204" pitchFamily="34" charset="0"/>
                <a:cs typeface="Arial" panose="020B0604020202020204" pitchFamily="34" charset="0"/>
              </a:rPr>
              <a:t>Lors des discussions sur la planification, utilisez des marqueurs et/ou des notes autocollantes pour faire des commentaires ou des modifications sur les mesures, afin qu'elles correspondent au contexte et aux besoins de votre collectivité locale. </a:t>
            </a:r>
          </a:p>
        </p:txBody>
      </p:sp>
      <p:sp>
        <p:nvSpPr>
          <p:cNvPr id="6" name="Wave 5">
            <a:extLst>
              <a:ext uri="{FF2B5EF4-FFF2-40B4-BE49-F238E27FC236}">
                <a16:creationId xmlns:a16="http://schemas.microsoft.com/office/drawing/2014/main" id="{FA243740-7202-792C-EBA3-9728D93D8714}"/>
              </a:ext>
            </a:extLst>
          </p:cNvPr>
          <p:cNvSpPr/>
          <p:nvPr/>
        </p:nvSpPr>
        <p:spPr>
          <a:xfrm flipH="1">
            <a:off x="6860301" y="4937634"/>
            <a:ext cx="1931837" cy="1234566"/>
          </a:xfrm>
          <a:custGeom>
            <a:avLst/>
            <a:gdLst>
              <a:gd name="connsiteX0" fmla="*/ 0 w 1931837"/>
              <a:gd name="connsiteY0" fmla="*/ 23848 h 1372915"/>
              <a:gd name="connsiteX1" fmla="*/ 1931837 w 1931837"/>
              <a:gd name="connsiteY1" fmla="*/ 23848 h 1372915"/>
              <a:gd name="connsiteX2" fmla="*/ 1931837 w 1931837"/>
              <a:gd name="connsiteY2" fmla="*/ 1349067 h 1372915"/>
              <a:gd name="connsiteX3" fmla="*/ 0 w 1931837"/>
              <a:gd name="connsiteY3" fmla="*/ 1349067 h 1372915"/>
              <a:gd name="connsiteX4" fmla="*/ 0 w 1931837"/>
              <a:gd name="connsiteY4" fmla="*/ 23848 h 1372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837" h="1372915" fill="none" extrusionOk="0">
                <a:moveTo>
                  <a:pt x="0" y="23848"/>
                </a:moveTo>
                <a:cubicBezTo>
                  <a:pt x="545635" y="26966"/>
                  <a:pt x="1297592" y="100151"/>
                  <a:pt x="1931837" y="23848"/>
                </a:cubicBezTo>
                <a:cubicBezTo>
                  <a:pt x="1923240" y="506014"/>
                  <a:pt x="2017965" y="923225"/>
                  <a:pt x="1931837" y="1349067"/>
                </a:cubicBezTo>
                <a:cubicBezTo>
                  <a:pt x="1341307" y="1505623"/>
                  <a:pt x="614223" y="1223024"/>
                  <a:pt x="0" y="1349067"/>
                </a:cubicBezTo>
                <a:cubicBezTo>
                  <a:pt x="-12871" y="1158883"/>
                  <a:pt x="-105901" y="633430"/>
                  <a:pt x="0" y="23848"/>
                </a:cubicBezTo>
                <a:close/>
              </a:path>
              <a:path w="1931837" h="1372915" stroke="0" extrusionOk="0">
                <a:moveTo>
                  <a:pt x="0" y="23848"/>
                </a:moveTo>
                <a:cubicBezTo>
                  <a:pt x="556004" y="-134415"/>
                  <a:pt x="1310038" y="195673"/>
                  <a:pt x="1931837" y="23848"/>
                </a:cubicBezTo>
                <a:cubicBezTo>
                  <a:pt x="1869511" y="639663"/>
                  <a:pt x="1952308" y="805241"/>
                  <a:pt x="1931837" y="1349067"/>
                </a:cubicBezTo>
                <a:cubicBezTo>
                  <a:pt x="1299223" y="1434510"/>
                  <a:pt x="678920" y="1164999"/>
                  <a:pt x="0" y="1349067"/>
                </a:cubicBezTo>
                <a:cubicBezTo>
                  <a:pt x="79605" y="790908"/>
                  <a:pt x="93725" y="301450"/>
                  <a:pt x="0" y="2384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1931837"/>
                      <a:gd name="connsiteY0" fmla="*/ 21444 h 1234566"/>
                      <a:gd name="connsiteX1" fmla="*/ 1931837 w 1931837"/>
                      <a:gd name="connsiteY1" fmla="*/ 21444 h 1234566"/>
                      <a:gd name="connsiteX2" fmla="*/ 1931837 w 1931837"/>
                      <a:gd name="connsiteY2" fmla="*/ 1213122 h 1234566"/>
                      <a:gd name="connsiteX3" fmla="*/ 0 w 1931837"/>
                      <a:gd name="connsiteY3" fmla="*/ 1213122 h 1234566"/>
                      <a:gd name="connsiteX4" fmla="*/ 0 w 1931837"/>
                      <a:gd name="connsiteY4" fmla="*/ 21444 h 123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837" h="1234566" fill="none" extrusionOk="0">
                        <a:moveTo>
                          <a:pt x="0" y="21444"/>
                        </a:moveTo>
                        <a:cubicBezTo>
                          <a:pt x="577514" y="5785"/>
                          <a:pt x="1406184" y="54055"/>
                          <a:pt x="1931837" y="21444"/>
                        </a:cubicBezTo>
                        <a:cubicBezTo>
                          <a:pt x="1972406" y="384594"/>
                          <a:pt x="1849924" y="625255"/>
                          <a:pt x="1931837" y="1213122"/>
                        </a:cubicBezTo>
                        <a:cubicBezTo>
                          <a:pt x="1313902" y="1322130"/>
                          <a:pt x="582055" y="1044706"/>
                          <a:pt x="0" y="1213122"/>
                        </a:cubicBezTo>
                        <a:cubicBezTo>
                          <a:pt x="29512" y="807758"/>
                          <a:pt x="4043" y="359301"/>
                          <a:pt x="0" y="21444"/>
                        </a:cubicBezTo>
                        <a:close/>
                      </a:path>
                      <a:path w="1931837" h="1234566" stroke="0" extrusionOk="0">
                        <a:moveTo>
                          <a:pt x="0" y="21444"/>
                        </a:moveTo>
                        <a:cubicBezTo>
                          <a:pt x="609624" y="-80780"/>
                          <a:pt x="1295116" y="123047"/>
                          <a:pt x="1931837" y="21444"/>
                        </a:cubicBezTo>
                        <a:cubicBezTo>
                          <a:pt x="1915339" y="172570"/>
                          <a:pt x="1922525" y="711776"/>
                          <a:pt x="1931837" y="1213122"/>
                        </a:cubicBezTo>
                        <a:cubicBezTo>
                          <a:pt x="1354181" y="1319416"/>
                          <a:pt x="683038" y="1024751"/>
                          <a:pt x="0" y="1213122"/>
                        </a:cubicBezTo>
                        <a:cubicBezTo>
                          <a:pt x="-70362" y="731193"/>
                          <a:pt x="-26841" y="499046"/>
                          <a:pt x="0" y="2144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rtl="0">
              <a:spcBef>
                <a:spcPts val="0"/>
              </a:spcBef>
              <a:spcAft>
                <a:spcPts val="0"/>
              </a:spcAft>
              <a:buNone/>
            </a:pPr>
            <a:r>
              <a:rPr lang="fr-FR" sz="1000" b="1">
                <a:solidFill>
                  <a:schemeClr val="tx1"/>
                </a:solidFill>
                <a:latin typeface="Arial" panose="020B0604020202020204" pitchFamily="34" charset="0"/>
                <a:ea typeface="Arial"/>
                <a:cs typeface="Arial" panose="020B0604020202020204" pitchFamily="34" charset="0"/>
                <a:sym typeface="Arial"/>
              </a:rPr>
              <a:t>Notes de l'animateur</a:t>
            </a:r>
            <a:endParaRPr lang="fr-FR" sz="140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fr-FR" sz="1050">
                <a:solidFill>
                  <a:schemeClr val="tx1"/>
                </a:solidFill>
                <a:latin typeface="Arial" panose="020B0604020202020204" pitchFamily="34" charset="0"/>
                <a:ea typeface="Arial"/>
                <a:cs typeface="Arial" panose="020B0604020202020204" pitchFamily="34" charset="0"/>
                <a:sym typeface="Arial"/>
              </a:rPr>
              <a:t>Vos indicateurs du </a:t>
            </a:r>
            <a:r>
              <a:rPr lang="fr-FR" sz="1050" u="sng">
                <a:solidFill>
                  <a:schemeClr val="tx1"/>
                </a:solidFill>
                <a:latin typeface="Arial" panose="020B0604020202020204" pitchFamily="34" charset="0"/>
                <a:ea typeface="Arial"/>
                <a:cs typeface="Arial" panose="020B0604020202020204" pitchFamily="34" charset="0"/>
                <a:sym typeface="Arial"/>
                <a:hlinkClick r:id="rId4" action="ppaction://hlinksldjump">
                  <a:extLst>
                    <a:ext uri="{A12FA001-AC4F-418D-AE19-62706E023703}">
                      <ahyp:hlinkClr xmlns:ahyp="http://schemas.microsoft.com/office/drawing/2018/hyperlinkcolor" val="tx"/>
                    </a:ext>
                  </a:extLst>
                </a:hlinkClick>
              </a:rPr>
              <a:t>module 2 </a:t>
            </a:r>
            <a:r>
              <a:rPr lang="fr-FR" sz="1050">
                <a:solidFill>
                  <a:schemeClr val="tx1"/>
                </a:solidFill>
                <a:latin typeface="Arial" panose="020B0604020202020204" pitchFamily="34" charset="0"/>
                <a:ea typeface="Arial"/>
                <a:cs typeface="Arial" panose="020B0604020202020204" pitchFamily="34" charset="0"/>
                <a:sym typeface="Arial"/>
              </a:rPr>
              <a:t>peuvent être utilisés ici, ou choisis parmi les </a:t>
            </a:r>
            <a:r>
              <a:rPr lang="fr-FR" sz="1050" u="sng">
                <a:solidFill>
                  <a:schemeClr val="tx1"/>
                </a:solidFill>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indicateurs d</a:t>
            </a:r>
            <a:r>
              <a:rPr lang="fr-FR" sz="1050" u="sng">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 PA</a:t>
            </a:r>
            <a:r>
              <a:rPr lang="fr-FR" sz="1050" u="sng">
                <a:solidFill>
                  <a:schemeClr val="tx1"/>
                </a:solidFill>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E</a:t>
            </a:r>
            <a:r>
              <a:rPr lang="fr-FR" sz="1050" u="sng">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PE</a:t>
            </a:r>
            <a:r>
              <a:rPr lang="fr-FR" sz="1050">
                <a:solidFill>
                  <a:schemeClr val="tx1"/>
                </a:solidFill>
                <a:latin typeface="Arial" panose="020B0604020202020204" pitchFamily="34" charset="0"/>
                <a:ea typeface="Arial"/>
                <a:cs typeface="Arial" panose="020B0604020202020204" pitchFamily="34" charset="0"/>
                <a:sym typeface="Arial"/>
              </a:rPr>
              <a:t>.</a:t>
            </a:r>
            <a:endParaRPr lang="fr-FR" sz="1400">
              <a:solidFill>
                <a:schemeClr val="tx1"/>
              </a:solidFill>
              <a:latin typeface="Arial" panose="020B0604020202020204" pitchFamily="34" charset="0"/>
              <a:cs typeface="Arial" panose="020B0604020202020204" pitchFamily="34" charset="0"/>
            </a:endParaRPr>
          </a:p>
        </p:txBody>
      </p:sp>
      <p:sp>
        <p:nvSpPr>
          <p:cNvPr id="45" name="Oval 44">
            <a:hlinkClick r:id="rId6" action="ppaction://hlinksldjump"/>
            <a:extLst>
              <a:ext uri="{FF2B5EF4-FFF2-40B4-BE49-F238E27FC236}">
                <a16:creationId xmlns:a16="http://schemas.microsoft.com/office/drawing/2014/main" id="{7C564A7C-A928-4FC7-B404-7BF0A051D52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4" action="ppaction://hlinksldjump"/>
            <a:extLst>
              <a:ext uri="{FF2B5EF4-FFF2-40B4-BE49-F238E27FC236}">
                <a16:creationId xmlns:a16="http://schemas.microsoft.com/office/drawing/2014/main" id="{4FCE27BA-3B4C-436F-A352-04E976D4AA5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Oval 46">
            <a:hlinkClick r:id="rId6" action="ppaction://hlinksldjump"/>
            <a:extLst>
              <a:ext uri="{FF2B5EF4-FFF2-40B4-BE49-F238E27FC236}">
                <a16:creationId xmlns:a16="http://schemas.microsoft.com/office/drawing/2014/main" id="{40F2FF00-5D9C-41BC-AC49-3CEDDCB2D626}"/>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8" name="Oval 47">
            <a:hlinkClick r:id="rId7" action="ppaction://hlinksldjump"/>
            <a:extLst>
              <a:ext uri="{FF2B5EF4-FFF2-40B4-BE49-F238E27FC236}">
                <a16:creationId xmlns:a16="http://schemas.microsoft.com/office/drawing/2014/main" id="{60842121-2709-4C5F-B829-72CA44E2759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8" action="ppaction://hlinksldjump"/>
            <a:extLst>
              <a:ext uri="{FF2B5EF4-FFF2-40B4-BE49-F238E27FC236}">
                <a16:creationId xmlns:a16="http://schemas.microsoft.com/office/drawing/2014/main" id="{A0DB709C-D110-4C35-95E6-1DA53FE10F7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9" action="ppaction://hlinksldjump"/>
            <a:extLst>
              <a:ext uri="{FF2B5EF4-FFF2-40B4-BE49-F238E27FC236}">
                <a16:creationId xmlns:a16="http://schemas.microsoft.com/office/drawing/2014/main" id="{457E5837-21EA-458D-A91B-3EC3EED7915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0" action="ppaction://hlinksldjump"/>
            <a:extLst>
              <a:ext uri="{FF2B5EF4-FFF2-40B4-BE49-F238E27FC236}">
                <a16:creationId xmlns:a16="http://schemas.microsoft.com/office/drawing/2014/main" id="{A985C3C3-6F4C-4E74-9A38-4491A8F54D4E}"/>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1" action="ppaction://hlinksldjump"/>
            <a:extLst>
              <a:ext uri="{FF2B5EF4-FFF2-40B4-BE49-F238E27FC236}">
                <a16:creationId xmlns:a16="http://schemas.microsoft.com/office/drawing/2014/main" id="{5EAC3875-A269-4A98-A0D7-FCB66C0C8B4D}"/>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12" action="ppaction://hlinksldjump"/>
            <a:extLst>
              <a:ext uri="{FF2B5EF4-FFF2-40B4-BE49-F238E27FC236}">
                <a16:creationId xmlns:a16="http://schemas.microsoft.com/office/drawing/2014/main" id="{E920B449-8C68-40BC-BF09-76BA3D1A388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3" action="ppaction://hlinksldjump"/>
            <a:extLst>
              <a:ext uri="{FF2B5EF4-FFF2-40B4-BE49-F238E27FC236}">
                <a16:creationId xmlns:a16="http://schemas.microsoft.com/office/drawing/2014/main" id="{A003AF7C-F7E5-4A98-9D5E-56B3B2346E4A}"/>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203DA00A-8851-4ED4-8D46-0E39B3127554}"/>
              </a:ext>
            </a:extLst>
          </p:cNvPr>
          <p:cNvGrpSpPr/>
          <p:nvPr/>
        </p:nvGrpSpPr>
        <p:grpSpPr>
          <a:xfrm>
            <a:off x="9573110" y="4814602"/>
            <a:ext cx="146522" cy="280390"/>
            <a:chOff x="5545138" y="625475"/>
            <a:chExt cx="1489075" cy="2849563"/>
          </a:xfrm>
        </p:grpSpPr>
        <p:sp>
          <p:nvSpPr>
            <p:cNvPr id="56" name="Freeform 117">
              <a:extLst>
                <a:ext uri="{FF2B5EF4-FFF2-40B4-BE49-F238E27FC236}">
                  <a16:creationId xmlns:a16="http://schemas.microsoft.com/office/drawing/2014/main" id="{8E880256-3BA1-4ABA-BDB0-5EAA8C20B45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0">
              <a:extLst>
                <a:ext uri="{FF2B5EF4-FFF2-40B4-BE49-F238E27FC236}">
                  <a16:creationId xmlns:a16="http://schemas.microsoft.com/office/drawing/2014/main" id="{61C41F7B-B496-447A-A988-69EE2B12401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758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1142208232"/>
              </p:ext>
            </p:extLst>
          </p:nvPr>
        </p:nvGraphicFramePr>
        <p:xfrm>
          <a:off x="289437" y="596073"/>
          <a:ext cx="9349864" cy="603171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77821562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Mesure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Label indicatif</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fr-FR" sz="1100" b="0" i="0">
                          <a:solidFill>
                            <a:schemeClr val="bg1"/>
                          </a:solidFill>
                          <a:latin typeface="Arial" panose="020B0604020202020204" pitchFamily="34" charset="0"/>
                          <a:cs typeface="Arial" panose="020B0604020202020204" pitchFamily="34" charset="0"/>
                        </a:rPr>
                        <a:t>Label spécifique </a:t>
                      </a:r>
                      <a:br>
                        <a:rPr lang="fr-FR" sz="1100" b="0" i="0">
                          <a:solidFill>
                            <a:schemeClr val="bg1"/>
                          </a:solidFill>
                          <a:latin typeface="Arial" panose="020B0604020202020204" pitchFamily="34" charset="0"/>
                          <a:cs typeface="Arial" panose="020B0604020202020204" pitchFamily="34" charset="0"/>
                        </a:rPr>
                      </a:br>
                      <a:r>
                        <a:rPr lang="fr-FR" sz="1100" b="0" i="0">
                          <a:solidFill>
                            <a:schemeClr val="bg1"/>
                          </a:solidFill>
                          <a:latin typeface="Arial" panose="020B0604020202020204" pitchFamily="34" charset="0"/>
                          <a:cs typeface="Arial" panose="020B0604020202020204" pitchFamily="34" charset="0"/>
                        </a:rPr>
                        <a:t>à la ville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Indicateurs d’AEPE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parties prenantes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4790818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solidFill>
                            <a:schemeClr val="tx1"/>
                          </a:solidFill>
                          <a:latin typeface="Arial" panose="020B0604020202020204" pitchFamily="34" charset="0"/>
                          <a:cs typeface="Arial" panose="020B0604020202020204" pitchFamily="34" charset="0"/>
                        </a:rPr>
                        <a:t>Infrastructure de données énergétiques et analyse d'audit </a:t>
                      </a:r>
                      <a:endParaRPr lang="fr-FR" sz="1100" b="1" err="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latin typeface="Arial" panose="020B0604020202020204" pitchFamily="34" charset="0"/>
                          <a:cs typeface="Arial" panose="020B0604020202020204" pitchFamily="34" charset="0"/>
                        </a:rPr>
                        <a:t>Plan directeur de l'accès à l'énergie, du développement communautaire, de l'atténuation et de l'adaptation au changement climatique, afin de documenter et de mettre en œuvre la conception de l'action.</a:t>
                      </a:r>
                      <a:endParaRPr lang="fr-FR" sz="1100" err="1">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solidFill>
                            <a:schemeClr val="tx1"/>
                          </a:solidFill>
                          <a:latin typeface="Arial" panose="020B0604020202020204" pitchFamily="34" charset="0"/>
                          <a:cs typeface="Arial" panose="020B0604020202020204" pitchFamily="34" charset="0"/>
                        </a:rPr>
                        <a:t>Formation de la communauté locale </a:t>
                      </a:r>
                      <a:endParaRPr lang="fr-FR" sz="1100" b="1" err="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latin typeface="Arial" panose="020B0604020202020204" pitchFamily="34" charset="0"/>
                          <a:cs typeface="Arial" panose="020B0604020202020204" pitchFamily="34" charset="0"/>
                        </a:rPr>
                        <a:t>Cartographie des infrastructures essentielles de production, de transport et de distribution d'énergie afin d'élaborer ou d'actualiser les cadres réglementaires, en réponse à l'intensification des risques climatiques et d'autres risques mondiaux.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solidFill>
                            <a:schemeClr val="tx1"/>
                          </a:solidFill>
                          <a:latin typeface="Arial" panose="020B0604020202020204" pitchFamily="34" charset="0"/>
                          <a:cs typeface="Arial" panose="020B0604020202020204" pitchFamily="34" charset="0"/>
                        </a:rPr>
                        <a:t>Établissement des cadres juridiques et réglementaires pour le financement et la mise en œuvre des actions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latin typeface="Arial" panose="020B0604020202020204" pitchFamily="34" charset="0"/>
                          <a:cs typeface="Arial" panose="020B0604020202020204" pitchFamily="34" charset="0"/>
                        </a:rPr>
                        <a:t>Dans la limite des compétences des collectivités locales, fourniture de cadres juridiques et réglementaires pour la participation et l'investissement du secteur privé : fourniture de processus clairs sur la manière dont le secteur privé peut être impliqué dans des mesures technologiques et d’infrastructures locales.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solidFill>
                            <a:schemeClr val="tx1"/>
                          </a:solidFill>
                          <a:latin typeface="Arial" panose="020B0604020202020204" pitchFamily="34" charset="0"/>
                          <a:cs typeface="Arial" panose="020B0604020202020204" pitchFamily="34" charset="0"/>
                        </a:rPr>
                        <a:t>Conception des politiques et des programmes qui tient compte des témoignages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latin typeface="Arial" panose="020B0604020202020204" pitchFamily="34" charset="0"/>
                          <a:cs typeface="Arial" panose="020B0604020202020204" pitchFamily="34" charset="0"/>
                        </a:rPr>
                        <a:t>Pour en appuyer la promotion, l’amélioration de l'accès à l'énergie peut également être formulée en termes de bénéfices socio-économiques, tels que l'amélioration de la qualité de l'air, les résultats en matière de santé et d'éducation, l'égalité des sexes, la participation des ménages à l'économie, et bien d'autres encore.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18361" y="140890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1642" y="157175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1642" y="2849266"/>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1642" y="414472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1642" y="5421945"/>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214953"/>
            <a:ext cx="4952418" cy="369332"/>
          </a:xfrm>
          <a:prstGeom prst="rect">
            <a:avLst/>
          </a:prstGeom>
          <a:noFill/>
        </p:spPr>
        <p:txBody>
          <a:bodyPr wrap="square">
            <a:spAutoFit/>
          </a:bodyPr>
          <a:lstStyle/>
          <a:p>
            <a:r>
              <a:rPr lang="en-GB" sz="1800" b="1">
                <a:solidFill>
                  <a:schemeClr val="accent1"/>
                </a:solidFill>
              </a:rPr>
              <a:t>Politiques et réglementation </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26886" y="2906564"/>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26886" y="4202021"/>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06218" y="5755067"/>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2" name="Group 251">
            <a:extLst>
              <a:ext uri="{FF2B5EF4-FFF2-40B4-BE49-F238E27FC236}">
                <a16:creationId xmlns:a16="http://schemas.microsoft.com/office/drawing/2014/main" id="{4FF4CCE8-528B-EDC0-713E-81B78EE6243D}"/>
              </a:ext>
            </a:extLst>
          </p:cNvPr>
          <p:cNvGrpSpPr>
            <a:grpSpLocks/>
          </p:cNvGrpSpPr>
          <p:nvPr/>
        </p:nvGrpSpPr>
        <p:grpSpPr>
          <a:xfrm>
            <a:off x="6471541" y="1408909"/>
            <a:ext cx="612724" cy="451696"/>
            <a:chOff x="2285915" y="1381813"/>
            <a:chExt cx="800768" cy="520551"/>
          </a:xfrm>
          <a:solidFill>
            <a:schemeClr val="bg1"/>
          </a:solidFill>
        </p:grpSpPr>
        <p:grpSp>
          <p:nvGrpSpPr>
            <p:cNvPr id="253" name="Group 252">
              <a:extLst>
                <a:ext uri="{FF2B5EF4-FFF2-40B4-BE49-F238E27FC236}">
                  <a16:creationId xmlns:a16="http://schemas.microsoft.com/office/drawing/2014/main" id="{7EC28467-A80F-0E0D-9E48-373E7E001FE6}"/>
                </a:ext>
              </a:extLst>
            </p:cNvPr>
            <p:cNvGrpSpPr/>
            <p:nvPr/>
          </p:nvGrpSpPr>
          <p:grpSpPr>
            <a:xfrm>
              <a:off x="2285915" y="1574902"/>
              <a:ext cx="800768" cy="327462"/>
              <a:chOff x="1802883" y="2586243"/>
              <a:chExt cx="800768" cy="327462"/>
            </a:xfrm>
            <a:grpFill/>
          </p:grpSpPr>
          <p:sp>
            <p:nvSpPr>
              <p:cNvPr id="258" name="Oval 257">
                <a:extLst>
                  <a:ext uri="{FF2B5EF4-FFF2-40B4-BE49-F238E27FC236}">
                    <a16:creationId xmlns:a16="http://schemas.microsoft.com/office/drawing/2014/main" id="{5DD8DA15-C9A9-7E11-6FDA-C10303AFD1F1}"/>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6868ACD-E3A6-3E6A-D84C-284473B9B3B1}"/>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DFC69B8-9041-9FBC-32DD-D2F7C2B9B1B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Lightning Bolt 260">
                <a:extLst>
                  <a:ext uri="{FF2B5EF4-FFF2-40B4-BE49-F238E27FC236}">
                    <a16:creationId xmlns:a16="http://schemas.microsoft.com/office/drawing/2014/main" id="{53E51A70-90E4-D967-1881-A8996466980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Lightning Bolt 261">
                <a:extLst>
                  <a:ext uri="{FF2B5EF4-FFF2-40B4-BE49-F238E27FC236}">
                    <a16:creationId xmlns:a16="http://schemas.microsoft.com/office/drawing/2014/main" id="{F1F71B1B-2CEF-7F97-864B-5E5E92D5033A}"/>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FAC02957-FF80-27CA-5A89-770D48EA9199}"/>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a:extLst>
                <a:ext uri="{FF2B5EF4-FFF2-40B4-BE49-F238E27FC236}">
                  <a16:creationId xmlns:a16="http://schemas.microsoft.com/office/drawing/2014/main" id="{2FACAA67-5795-D82D-D069-45FC11C58E52}"/>
                </a:ext>
              </a:extLst>
            </p:cNvPr>
            <p:cNvGrpSpPr/>
            <p:nvPr/>
          </p:nvGrpSpPr>
          <p:grpSpPr>
            <a:xfrm>
              <a:off x="2289579" y="1381813"/>
              <a:ext cx="739416" cy="116042"/>
              <a:chOff x="4345868" y="677985"/>
              <a:chExt cx="739416" cy="116042"/>
            </a:xfrm>
            <a:grpFill/>
          </p:grpSpPr>
          <p:sp>
            <p:nvSpPr>
              <p:cNvPr id="255" name="Arrow: Right 254">
                <a:extLst>
                  <a:ext uri="{FF2B5EF4-FFF2-40B4-BE49-F238E27FC236}">
                    <a16:creationId xmlns:a16="http://schemas.microsoft.com/office/drawing/2014/main" id="{B4217D8B-7409-B963-9B05-B49A746BE6E5}"/>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Arrow: Right 255">
                <a:extLst>
                  <a:ext uri="{FF2B5EF4-FFF2-40B4-BE49-F238E27FC236}">
                    <a16:creationId xmlns:a16="http://schemas.microsoft.com/office/drawing/2014/main" id="{D5B1C6D9-E89A-97F8-0055-75C940E788F9}"/>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Arrow: Right 256">
                <a:extLst>
                  <a:ext uri="{FF2B5EF4-FFF2-40B4-BE49-F238E27FC236}">
                    <a16:creationId xmlns:a16="http://schemas.microsoft.com/office/drawing/2014/main" id="{295619AF-7BD7-8DC9-D65F-D3F0907F85B4}"/>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41A92543-9363-EDCB-5450-459AD2863EE2}"/>
              </a:ext>
            </a:extLst>
          </p:cNvPr>
          <p:cNvGrpSpPr>
            <a:grpSpLocks/>
          </p:cNvGrpSpPr>
          <p:nvPr/>
        </p:nvGrpSpPr>
        <p:grpSpPr>
          <a:xfrm>
            <a:off x="6450873" y="2876125"/>
            <a:ext cx="612724" cy="451696"/>
            <a:chOff x="2285915" y="1381813"/>
            <a:chExt cx="800768" cy="520551"/>
          </a:xfrm>
          <a:solidFill>
            <a:schemeClr val="bg1"/>
          </a:solidFill>
        </p:grpSpPr>
        <p:grpSp>
          <p:nvGrpSpPr>
            <p:cNvPr id="265" name="Group 264">
              <a:extLst>
                <a:ext uri="{FF2B5EF4-FFF2-40B4-BE49-F238E27FC236}">
                  <a16:creationId xmlns:a16="http://schemas.microsoft.com/office/drawing/2014/main" id="{36EFFB6F-8187-05DF-97D1-59129789176B}"/>
                </a:ext>
              </a:extLst>
            </p:cNvPr>
            <p:cNvGrpSpPr/>
            <p:nvPr/>
          </p:nvGrpSpPr>
          <p:grpSpPr>
            <a:xfrm>
              <a:off x="2285915" y="1574902"/>
              <a:ext cx="800768" cy="327462"/>
              <a:chOff x="1802883" y="2586243"/>
              <a:chExt cx="800768" cy="327462"/>
            </a:xfrm>
            <a:grpFill/>
          </p:grpSpPr>
          <p:sp>
            <p:nvSpPr>
              <p:cNvPr id="270" name="Oval 269">
                <a:extLst>
                  <a:ext uri="{FF2B5EF4-FFF2-40B4-BE49-F238E27FC236}">
                    <a16:creationId xmlns:a16="http://schemas.microsoft.com/office/drawing/2014/main" id="{D4745A1D-C6CA-D326-A64A-4B13D2246AD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43D72F13-1A85-79CA-DB76-A520BF4A954A}"/>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D66D3690-5B58-36A0-77B6-61374233EF5B}"/>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Lightning Bolt 272">
                <a:extLst>
                  <a:ext uri="{FF2B5EF4-FFF2-40B4-BE49-F238E27FC236}">
                    <a16:creationId xmlns:a16="http://schemas.microsoft.com/office/drawing/2014/main" id="{9BAE5C0D-7085-0786-71CC-701B705E8B1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Lightning Bolt 273">
                <a:extLst>
                  <a:ext uri="{FF2B5EF4-FFF2-40B4-BE49-F238E27FC236}">
                    <a16:creationId xmlns:a16="http://schemas.microsoft.com/office/drawing/2014/main" id="{13D95E83-E6B1-80D3-0454-13EF6401920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BD493048-F1F4-7BF7-A749-2A01FC7606E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D2D9A057-6959-B0B3-A071-9D270F395CF6}"/>
                </a:ext>
              </a:extLst>
            </p:cNvPr>
            <p:cNvGrpSpPr/>
            <p:nvPr/>
          </p:nvGrpSpPr>
          <p:grpSpPr>
            <a:xfrm>
              <a:off x="2289579" y="1381813"/>
              <a:ext cx="739416" cy="116042"/>
              <a:chOff x="4345868" y="677985"/>
              <a:chExt cx="739416" cy="116042"/>
            </a:xfrm>
            <a:grpFill/>
          </p:grpSpPr>
          <p:sp>
            <p:nvSpPr>
              <p:cNvPr id="267" name="Arrow: Right 266">
                <a:extLst>
                  <a:ext uri="{FF2B5EF4-FFF2-40B4-BE49-F238E27FC236}">
                    <a16:creationId xmlns:a16="http://schemas.microsoft.com/office/drawing/2014/main" id="{AE193B03-B9D6-E17A-98BC-57FC3FB12FD6}"/>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Arrow: Right 267">
                <a:extLst>
                  <a:ext uri="{FF2B5EF4-FFF2-40B4-BE49-F238E27FC236}">
                    <a16:creationId xmlns:a16="http://schemas.microsoft.com/office/drawing/2014/main" id="{599275AC-0123-3DDC-0F0A-37FDEA19E31B}"/>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row: Right 268">
                <a:extLst>
                  <a:ext uri="{FF2B5EF4-FFF2-40B4-BE49-F238E27FC236}">
                    <a16:creationId xmlns:a16="http://schemas.microsoft.com/office/drawing/2014/main" id="{42C09188-FB03-04E0-6A03-E8838724FB5B}"/>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6" name="Group 275">
            <a:extLst>
              <a:ext uri="{FF2B5EF4-FFF2-40B4-BE49-F238E27FC236}">
                <a16:creationId xmlns:a16="http://schemas.microsoft.com/office/drawing/2014/main" id="{8DA2CC56-F7B9-EB24-1C1E-D41C988DBE12}"/>
              </a:ext>
            </a:extLst>
          </p:cNvPr>
          <p:cNvGrpSpPr>
            <a:grpSpLocks/>
          </p:cNvGrpSpPr>
          <p:nvPr/>
        </p:nvGrpSpPr>
        <p:grpSpPr>
          <a:xfrm>
            <a:off x="6443545" y="4294556"/>
            <a:ext cx="612724" cy="451696"/>
            <a:chOff x="2285915" y="1381813"/>
            <a:chExt cx="800768" cy="520551"/>
          </a:xfrm>
          <a:solidFill>
            <a:schemeClr val="bg1"/>
          </a:solidFill>
        </p:grpSpPr>
        <p:grpSp>
          <p:nvGrpSpPr>
            <p:cNvPr id="277" name="Group 276">
              <a:extLst>
                <a:ext uri="{FF2B5EF4-FFF2-40B4-BE49-F238E27FC236}">
                  <a16:creationId xmlns:a16="http://schemas.microsoft.com/office/drawing/2014/main" id="{80DF00A7-431B-E3DC-3614-3FD1E3A0D8F5}"/>
                </a:ext>
              </a:extLst>
            </p:cNvPr>
            <p:cNvGrpSpPr/>
            <p:nvPr/>
          </p:nvGrpSpPr>
          <p:grpSpPr>
            <a:xfrm>
              <a:off x="2285915" y="1574902"/>
              <a:ext cx="800768" cy="327462"/>
              <a:chOff x="1802883" y="2586243"/>
              <a:chExt cx="800768" cy="327462"/>
            </a:xfrm>
            <a:grpFill/>
          </p:grpSpPr>
          <p:sp>
            <p:nvSpPr>
              <p:cNvPr id="282" name="Oval 281">
                <a:extLst>
                  <a:ext uri="{FF2B5EF4-FFF2-40B4-BE49-F238E27FC236}">
                    <a16:creationId xmlns:a16="http://schemas.microsoft.com/office/drawing/2014/main" id="{6648DDC6-DFDD-A6F1-4162-1EF1820C7920}"/>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A06159E-3F83-2F0A-47F5-27C8B2267B1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E6C802C-9CB6-A78C-ED61-EEF78469FBFA}"/>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Lightning Bolt 284">
                <a:extLst>
                  <a:ext uri="{FF2B5EF4-FFF2-40B4-BE49-F238E27FC236}">
                    <a16:creationId xmlns:a16="http://schemas.microsoft.com/office/drawing/2014/main" id="{8A9D6802-224F-09C5-8BA3-042CDD2328C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Lightning Bolt 285">
                <a:extLst>
                  <a:ext uri="{FF2B5EF4-FFF2-40B4-BE49-F238E27FC236}">
                    <a16:creationId xmlns:a16="http://schemas.microsoft.com/office/drawing/2014/main" id="{14CFC726-AA63-E2B0-3F1C-C57A5065ED5B}"/>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C74123A1-8132-647A-F4B9-C2777E22BE4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 name="Group 277">
              <a:extLst>
                <a:ext uri="{FF2B5EF4-FFF2-40B4-BE49-F238E27FC236}">
                  <a16:creationId xmlns:a16="http://schemas.microsoft.com/office/drawing/2014/main" id="{776444DD-9FDD-C3AD-A450-F40FE00A5E8D}"/>
                </a:ext>
              </a:extLst>
            </p:cNvPr>
            <p:cNvGrpSpPr/>
            <p:nvPr/>
          </p:nvGrpSpPr>
          <p:grpSpPr>
            <a:xfrm>
              <a:off x="2289579" y="1381813"/>
              <a:ext cx="739416" cy="116042"/>
              <a:chOff x="4345868" y="677985"/>
              <a:chExt cx="739416" cy="116042"/>
            </a:xfrm>
            <a:grpFill/>
          </p:grpSpPr>
          <p:sp>
            <p:nvSpPr>
              <p:cNvPr id="279" name="Arrow: Right 278">
                <a:extLst>
                  <a:ext uri="{FF2B5EF4-FFF2-40B4-BE49-F238E27FC236}">
                    <a16:creationId xmlns:a16="http://schemas.microsoft.com/office/drawing/2014/main" id="{416B55FB-6B30-F2DB-957B-8706DB7F2CF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Arrow: Right 279">
                <a:extLst>
                  <a:ext uri="{FF2B5EF4-FFF2-40B4-BE49-F238E27FC236}">
                    <a16:creationId xmlns:a16="http://schemas.microsoft.com/office/drawing/2014/main" id="{A0E7B616-0540-8902-5DC1-4E70D6A82FC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Arrow: Right 280">
                <a:extLst>
                  <a:ext uri="{FF2B5EF4-FFF2-40B4-BE49-F238E27FC236}">
                    <a16:creationId xmlns:a16="http://schemas.microsoft.com/office/drawing/2014/main" id="{D325C2B1-349C-E460-C00C-44FA4F3D0AE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8" name="Group 287">
            <a:extLst>
              <a:ext uri="{FF2B5EF4-FFF2-40B4-BE49-F238E27FC236}">
                <a16:creationId xmlns:a16="http://schemas.microsoft.com/office/drawing/2014/main" id="{34273574-9F8B-8FAB-9BF4-8AF484E7558D}"/>
              </a:ext>
            </a:extLst>
          </p:cNvPr>
          <p:cNvGrpSpPr>
            <a:grpSpLocks/>
          </p:cNvGrpSpPr>
          <p:nvPr/>
        </p:nvGrpSpPr>
        <p:grpSpPr>
          <a:xfrm>
            <a:off x="6430205" y="5735168"/>
            <a:ext cx="612724" cy="451696"/>
            <a:chOff x="2285915" y="1381813"/>
            <a:chExt cx="800768" cy="520551"/>
          </a:xfrm>
          <a:solidFill>
            <a:schemeClr val="bg1"/>
          </a:solidFill>
        </p:grpSpPr>
        <p:grpSp>
          <p:nvGrpSpPr>
            <p:cNvPr id="289" name="Group 288">
              <a:extLst>
                <a:ext uri="{FF2B5EF4-FFF2-40B4-BE49-F238E27FC236}">
                  <a16:creationId xmlns:a16="http://schemas.microsoft.com/office/drawing/2014/main" id="{203893F6-217F-8ED8-9ECA-DCCD16A51B94}"/>
                </a:ext>
              </a:extLst>
            </p:cNvPr>
            <p:cNvGrpSpPr/>
            <p:nvPr/>
          </p:nvGrpSpPr>
          <p:grpSpPr>
            <a:xfrm>
              <a:off x="2285915" y="1574902"/>
              <a:ext cx="800768" cy="327462"/>
              <a:chOff x="1802883" y="2586243"/>
              <a:chExt cx="800768" cy="327462"/>
            </a:xfrm>
            <a:grpFill/>
          </p:grpSpPr>
          <p:sp>
            <p:nvSpPr>
              <p:cNvPr id="294" name="Oval 293">
                <a:extLst>
                  <a:ext uri="{FF2B5EF4-FFF2-40B4-BE49-F238E27FC236}">
                    <a16:creationId xmlns:a16="http://schemas.microsoft.com/office/drawing/2014/main" id="{64DBD521-EFA0-2C00-CC62-252EF83682F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241E3E10-41AF-3C92-6350-0B12A09EB817}"/>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9D4B4CBF-6CC0-AB4B-452F-62E00917DC8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Lightning Bolt 296">
                <a:extLst>
                  <a:ext uri="{FF2B5EF4-FFF2-40B4-BE49-F238E27FC236}">
                    <a16:creationId xmlns:a16="http://schemas.microsoft.com/office/drawing/2014/main" id="{3D7F92BC-683F-9467-BB2D-368582CF7C6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Lightning Bolt 297">
                <a:extLst>
                  <a:ext uri="{FF2B5EF4-FFF2-40B4-BE49-F238E27FC236}">
                    <a16:creationId xmlns:a16="http://schemas.microsoft.com/office/drawing/2014/main" id="{DC59AB4A-B0E9-F967-48FD-D23122BF9AA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BD21A296-B809-D366-587E-99C56D7A9D03}"/>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a:extLst>
                <a:ext uri="{FF2B5EF4-FFF2-40B4-BE49-F238E27FC236}">
                  <a16:creationId xmlns:a16="http://schemas.microsoft.com/office/drawing/2014/main" id="{3C124CF2-86C8-4378-2CE8-066FE39CD922}"/>
                </a:ext>
              </a:extLst>
            </p:cNvPr>
            <p:cNvGrpSpPr/>
            <p:nvPr/>
          </p:nvGrpSpPr>
          <p:grpSpPr>
            <a:xfrm>
              <a:off x="2289579" y="1381813"/>
              <a:ext cx="739417" cy="116042"/>
              <a:chOff x="4345868" y="677985"/>
              <a:chExt cx="739417" cy="116042"/>
            </a:xfrm>
            <a:grpFill/>
          </p:grpSpPr>
          <p:sp>
            <p:nvSpPr>
              <p:cNvPr id="291" name="Arrow: Right 290">
                <a:extLst>
                  <a:ext uri="{FF2B5EF4-FFF2-40B4-BE49-F238E27FC236}">
                    <a16:creationId xmlns:a16="http://schemas.microsoft.com/office/drawing/2014/main" id="{67A4C033-3458-D5EE-5354-6D62426903DD}"/>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Arrow: Right 291">
                <a:extLst>
                  <a:ext uri="{FF2B5EF4-FFF2-40B4-BE49-F238E27FC236}">
                    <a16:creationId xmlns:a16="http://schemas.microsoft.com/office/drawing/2014/main" id="{5E03A6C3-BB43-80F0-1741-73EF12697C73}"/>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Arrow: Right 292">
                <a:extLst>
                  <a:ext uri="{FF2B5EF4-FFF2-40B4-BE49-F238E27FC236}">
                    <a16:creationId xmlns:a16="http://schemas.microsoft.com/office/drawing/2014/main" id="{222AD6E7-7A02-0F06-E7D3-D422D050BFFD}"/>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00748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4058531415"/>
              </p:ext>
            </p:extLst>
          </p:nvPr>
        </p:nvGraphicFramePr>
        <p:xfrm>
          <a:off x="301556" y="572856"/>
          <a:ext cx="9349863" cy="6285144"/>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469721">
                  <a:extLst>
                    <a:ext uri="{9D8B030D-6E8A-4147-A177-3AD203B41FA5}">
                      <a16:colId xmlns:a16="http://schemas.microsoft.com/office/drawing/2014/main" val="720334830"/>
                    </a:ext>
                  </a:extLst>
                </a:gridCol>
                <a:gridCol w="884159">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054501703"/>
                    </a:ext>
                  </a:extLst>
                </a:gridCol>
              </a:tblGrid>
              <a:tr h="557237">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Mesure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Label indicatif</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fr-FR" sz="1100" b="0" i="0">
                          <a:solidFill>
                            <a:schemeClr val="bg1"/>
                          </a:solidFill>
                          <a:latin typeface="Arial" panose="020B0604020202020204" pitchFamily="34" charset="0"/>
                          <a:cs typeface="Arial" panose="020B0604020202020204" pitchFamily="34" charset="0"/>
                        </a:rPr>
                        <a:t>Label spécifique </a:t>
                      </a:r>
                      <a:br>
                        <a:rPr lang="fr-FR" sz="1100" b="0" i="0">
                          <a:solidFill>
                            <a:schemeClr val="bg1"/>
                          </a:solidFill>
                          <a:latin typeface="Arial" panose="020B0604020202020204" pitchFamily="34" charset="0"/>
                          <a:cs typeface="Arial" panose="020B0604020202020204" pitchFamily="34" charset="0"/>
                        </a:rPr>
                      </a:br>
                      <a:r>
                        <a:rPr lang="fr-FR" sz="1100" b="0" i="0">
                          <a:solidFill>
                            <a:schemeClr val="bg1"/>
                          </a:solidFill>
                          <a:latin typeface="Arial" panose="020B0604020202020204" pitchFamily="34" charset="0"/>
                          <a:cs typeface="Arial" panose="020B0604020202020204" pitchFamily="34" charset="0"/>
                        </a:rPr>
                        <a:t>à la ville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Indicateurs d’AEPE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parties prenantes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47908187"/>
                  </a:ext>
                </a:extLst>
              </a:tr>
              <a:tr h="6858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Programmes de collecte de données menés par les communautés</a:t>
                      </a:r>
                      <a:endParaRPr lang="fr-FR"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000">
                          <a:latin typeface="Arial"/>
                          <a:ea typeface="Arial"/>
                          <a:cs typeface="Arial"/>
                          <a:sym typeface="Arial"/>
                        </a:rPr>
                        <a:t>Facilitation de la collecte et la documentation de données quantitatives et qualitatives sur les témoignages, sous la direction de leaders communautaires et des résidents.</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13590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Conce</a:t>
                      </a:r>
                      <a:r>
                        <a:rPr lang="fr-FR" sz="900" b="1">
                          <a:latin typeface="Arial"/>
                          <a:ea typeface="Arial"/>
                          <a:cs typeface="Arial"/>
                          <a:sym typeface="Arial"/>
                        </a:rPr>
                        <a:t>ption</a:t>
                      </a:r>
                      <a:r>
                        <a:rPr lang="fr-FR" sz="900" b="1">
                          <a:solidFill>
                            <a:schemeClr val="dk1"/>
                          </a:solidFill>
                          <a:latin typeface="Arial"/>
                          <a:ea typeface="Arial"/>
                          <a:cs typeface="Arial"/>
                          <a:sym typeface="Arial"/>
                        </a:rPr>
                        <a:t> avec les communautés locales des solutions qui répondent à des contextes et à des besoins spécifiques</a:t>
                      </a:r>
                      <a:endParaRPr lang="fr-FR"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000">
                          <a:latin typeface="Arial"/>
                          <a:ea typeface="Arial"/>
                          <a:cs typeface="Arial"/>
                          <a:sym typeface="Arial"/>
                        </a:rPr>
                        <a:t>Intégration des étapes d'analyse et d’implication des parties prenantes dans les processus de conception des politiques et des programmes afin de garantir qu'ils tiennent compte et répondent au vécu spécifique des communautés et des ménages.</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8533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latin typeface="Arial"/>
                          <a:ea typeface="Arial"/>
                          <a:cs typeface="Arial"/>
                          <a:sym typeface="Arial"/>
                        </a:rPr>
                        <a:t>Collaboration</a:t>
                      </a:r>
                      <a:r>
                        <a:rPr lang="fr-FR" sz="900" b="1">
                          <a:solidFill>
                            <a:schemeClr val="dk1"/>
                          </a:solidFill>
                          <a:latin typeface="Arial"/>
                          <a:ea typeface="Arial"/>
                          <a:cs typeface="Arial"/>
                          <a:sym typeface="Arial"/>
                        </a:rPr>
                        <a:t> avec le secteur privé et les universités </a:t>
                      </a:r>
                      <a:endParaRPr lang="fr-FR"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000">
                          <a:latin typeface="Arial"/>
                          <a:ea typeface="Arial"/>
                          <a:cs typeface="Arial"/>
                          <a:sym typeface="Arial"/>
                        </a:rPr>
                        <a:t>Exploitation du savoir-faire du secteur privé et des universités pour concevoir des solutions techniques, mettre en œuvre des projets et offrir des possibilités de formation à la communauté.</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0287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en-US" sz="900" b="1">
                          <a:latin typeface="Arial"/>
                          <a:ea typeface="Arial"/>
                          <a:cs typeface="Arial"/>
                          <a:sym typeface="Arial"/>
                        </a:rPr>
                        <a:t>P</a:t>
                      </a:r>
                      <a:r>
                        <a:rPr lang="en-US" sz="900" b="1">
                          <a:solidFill>
                            <a:schemeClr val="dk1"/>
                          </a:solidFill>
                          <a:latin typeface="Arial"/>
                          <a:ea typeface="Arial"/>
                          <a:cs typeface="Arial"/>
                          <a:sym typeface="Arial"/>
                        </a:rPr>
                        <a:t>rocessus transparents et documentés</a:t>
                      </a:r>
                      <a:endParaRPr lang="en-US"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000">
                          <a:latin typeface="Arial"/>
                          <a:ea typeface="Arial"/>
                          <a:cs typeface="Arial"/>
                          <a:sym typeface="Arial"/>
                        </a:rPr>
                        <a:t>Pour faciliter l'argumentation, l’amélioration de l’accès à l'énergie peut également être formulée en termes de bénéfices socio-économiques, tels que l'amélioration de la qualité de l'air, les résultats en matière de santé et d'éducation, l'égalité des sexes, la participation des ménages à l'économie, et bien d'autres encore.</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835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900" b="1">
                          <a:latin typeface="Arial"/>
                          <a:ea typeface="Arial"/>
                          <a:cs typeface="Arial"/>
                          <a:sym typeface="Arial"/>
                        </a:rPr>
                        <a:t>Collaboration</a:t>
                      </a:r>
                      <a:r>
                        <a:rPr lang="fr-FR" sz="900" b="1">
                          <a:solidFill>
                            <a:schemeClr val="dk1"/>
                          </a:solidFill>
                          <a:latin typeface="Arial"/>
                          <a:ea typeface="Arial"/>
                          <a:cs typeface="Arial"/>
                          <a:sym typeface="Arial"/>
                        </a:rPr>
                        <a:t> avec les acteurs nationaux et régionaux de l'accès à l'énergie</a:t>
                      </a:r>
                      <a:endParaRPr lang="fr-FR"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Prises de contact avec les organismes nationaux et régionaux ainsi que les fournisseurs d'énergie pour promouvoir les solutions infrastructurelles, législatives ou financières.</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113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900" b="1">
                          <a:solidFill>
                            <a:schemeClr val="dk1"/>
                          </a:solidFill>
                          <a:latin typeface="Arial"/>
                          <a:ea typeface="Arial"/>
                          <a:cs typeface="Arial"/>
                          <a:sym typeface="Arial"/>
                        </a:rPr>
                        <a:t>Coord</a:t>
                      </a:r>
                      <a:r>
                        <a:rPr lang="fr-FR" sz="900" b="1">
                          <a:latin typeface="Arial"/>
                          <a:ea typeface="Arial"/>
                          <a:cs typeface="Arial"/>
                          <a:sym typeface="Arial"/>
                        </a:rPr>
                        <a:t>ination avec</a:t>
                      </a:r>
                      <a:r>
                        <a:rPr lang="fr-FR" sz="900" b="1">
                          <a:solidFill>
                            <a:schemeClr val="dk1"/>
                          </a:solidFill>
                          <a:latin typeface="Arial"/>
                          <a:ea typeface="Arial"/>
                          <a:cs typeface="Arial"/>
                          <a:sym typeface="Arial"/>
                        </a:rPr>
                        <a:t> les parties prenantes et </a:t>
                      </a:r>
                      <a:r>
                        <a:rPr lang="fr-FR" sz="900" b="1">
                          <a:latin typeface="Arial"/>
                          <a:ea typeface="Arial"/>
                          <a:cs typeface="Arial"/>
                          <a:sym typeface="Arial"/>
                        </a:rPr>
                        <a:t>consolidation d</a:t>
                      </a:r>
                      <a:r>
                        <a:rPr lang="fr-FR" sz="900" b="1">
                          <a:solidFill>
                            <a:schemeClr val="dk1"/>
                          </a:solidFill>
                          <a:latin typeface="Arial"/>
                          <a:ea typeface="Arial"/>
                          <a:cs typeface="Arial"/>
                          <a:sym typeface="Arial"/>
                        </a:rPr>
                        <a:t>es données pour </a:t>
                      </a:r>
                      <a:r>
                        <a:rPr lang="fr-FR" sz="900" b="1">
                          <a:latin typeface="Arial"/>
                          <a:ea typeface="Arial"/>
                          <a:cs typeface="Arial"/>
                          <a:sym typeface="Arial"/>
                        </a:rPr>
                        <a:t>la promotion</a:t>
                      </a:r>
                      <a:r>
                        <a:rPr lang="fr-FR" sz="900" b="1">
                          <a:solidFill>
                            <a:schemeClr val="dk1"/>
                          </a:solidFill>
                          <a:latin typeface="Arial"/>
                          <a:ea typeface="Arial"/>
                          <a:cs typeface="Arial"/>
                          <a:sym typeface="Arial"/>
                        </a:rPr>
                        <a:t> au niveau national</a:t>
                      </a:r>
                      <a:endParaRPr lang="fr-FR" sz="12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Mise en relation et soutien aux parties prenantes locales et régionales pour défendre collectivement la mise en œuvre d'actions au niveau national.</a:t>
                      </a:r>
                      <a:endParaRPr lang="fr-FR" sz="14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sp>
        <p:nvSpPr>
          <p:cNvPr id="8" name="Rectangle: Rounded Corners 7">
            <a:extLst>
              <a:ext uri="{FF2B5EF4-FFF2-40B4-BE49-F238E27FC236}">
                <a16:creationId xmlns:a16="http://schemas.microsoft.com/office/drawing/2014/main" id="{96477A03-D3D7-0607-5D4C-3B5F79DCF150}"/>
              </a:ext>
            </a:extLst>
          </p:cNvPr>
          <p:cNvSpPr/>
          <p:nvPr/>
        </p:nvSpPr>
        <p:spPr>
          <a:xfrm>
            <a:off x="951627" y="2582541"/>
            <a:ext cx="17423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5" name="Rectangle 114">
            <a:extLst>
              <a:ext uri="{FF2B5EF4-FFF2-40B4-BE49-F238E27FC236}">
                <a16:creationId xmlns:a16="http://schemas.microsoft.com/office/drawing/2014/main" id="{44AC60FA-F0F7-49EB-61DD-D703D914BDC0}"/>
              </a:ext>
            </a:extLst>
          </p:cNvPr>
          <p:cNvSpPr/>
          <p:nvPr/>
        </p:nvSpPr>
        <p:spPr>
          <a:xfrm>
            <a:off x="370199" y="602961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fr-FR" sz="1800" b="1">
                <a:solidFill>
                  <a:schemeClr val="accent2"/>
                </a:solidFill>
              </a:rPr>
              <a:t>Collaboration avec les parties prenantes </a:t>
            </a:r>
          </a:p>
        </p:txBody>
      </p:sp>
      <p:grpSp>
        <p:nvGrpSpPr>
          <p:cNvPr id="142" name="Group 141">
            <a:extLst>
              <a:ext uri="{FF2B5EF4-FFF2-40B4-BE49-F238E27FC236}">
                <a16:creationId xmlns:a16="http://schemas.microsoft.com/office/drawing/2014/main" id="{7A01781D-842F-0820-ABC4-D9461C45D30D}"/>
              </a:ext>
            </a:extLst>
          </p:cNvPr>
          <p:cNvGrpSpPr/>
          <p:nvPr/>
        </p:nvGrpSpPr>
        <p:grpSpPr>
          <a:xfrm>
            <a:off x="2126660" y="4333652"/>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p:nvPr/>
        </p:nvGrpSpPr>
        <p:grpSpPr>
          <a:xfrm>
            <a:off x="2136358" y="5326138"/>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p:nvPr/>
        </p:nvGrpSpPr>
        <p:grpSpPr>
          <a:xfrm>
            <a:off x="2143256" y="6155615"/>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p:nvPr/>
        </p:nvSpPr>
        <p:spPr>
          <a:xfrm>
            <a:off x="370199" y="5180521"/>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p:nvPr/>
        </p:nvSpPr>
        <p:spPr>
          <a:xfrm>
            <a:off x="370199" y="4330049"/>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94D578B8-B701-C1A8-B6B5-32FC137D737E}"/>
              </a:ext>
            </a:extLst>
          </p:cNvPr>
          <p:cNvGrpSpPr/>
          <p:nvPr/>
        </p:nvGrpSpPr>
        <p:grpSpPr>
          <a:xfrm>
            <a:off x="2117737" y="1377805"/>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p:nvPr/>
        </p:nvSpPr>
        <p:spPr>
          <a:xfrm>
            <a:off x="370199" y="133432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p:nvPr/>
        </p:nvGrpSpPr>
        <p:grpSpPr>
          <a:xfrm>
            <a:off x="6505309" y="1360510"/>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3" name="Rectangle 112">
            <a:extLst>
              <a:ext uri="{FF2B5EF4-FFF2-40B4-BE49-F238E27FC236}">
                <a16:creationId xmlns:a16="http://schemas.microsoft.com/office/drawing/2014/main" id="{2B90A5D6-48FC-C41A-A3A7-F5ADE0875930}"/>
              </a:ext>
            </a:extLst>
          </p:cNvPr>
          <p:cNvSpPr/>
          <p:nvPr/>
        </p:nvSpPr>
        <p:spPr>
          <a:xfrm>
            <a:off x="370199" y="2319010"/>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AAF3B513-769E-3511-B6E4-1750C5699B27}"/>
              </a:ext>
            </a:extLst>
          </p:cNvPr>
          <p:cNvGrpSpPr/>
          <p:nvPr/>
        </p:nvGrpSpPr>
        <p:grpSpPr>
          <a:xfrm>
            <a:off x="2155971" y="2437600"/>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p:nvPr/>
        </p:nvGrpSpPr>
        <p:grpSpPr>
          <a:xfrm>
            <a:off x="6505309" y="2345195"/>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4" name="Rectangle 113">
            <a:extLst>
              <a:ext uri="{FF2B5EF4-FFF2-40B4-BE49-F238E27FC236}">
                <a16:creationId xmlns:a16="http://schemas.microsoft.com/office/drawing/2014/main" id="{E34DC0FB-A88E-7150-D333-35CC77B3B087}"/>
              </a:ext>
            </a:extLst>
          </p:cNvPr>
          <p:cNvSpPr/>
          <p:nvPr/>
        </p:nvSpPr>
        <p:spPr>
          <a:xfrm>
            <a:off x="370199" y="3406297"/>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60496AC1-F014-DCD0-C99C-368857FFCB51}"/>
              </a:ext>
            </a:extLst>
          </p:cNvPr>
          <p:cNvGrpSpPr/>
          <p:nvPr/>
        </p:nvGrpSpPr>
        <p:grpSpPr>
          <a:xfrm>
            <a:off x="2136358" y="3457388"/>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p:nvPr/>
        </p:nvGrpSpPr>
        <p:grpSpPr>
          <a:xfrm>
            <a:off x="6505309" y="3432482"/>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p:nvPr/>
        </p:nvGrpSpPr>
        <p:grpSpPr>
          <a:xfrm>
            <a:off x="6505309" y="4356234"/>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p:nvPr/>
        </p:nvGrpSpPr>
        <p:grpSpPr>
          <a:xfrm>
            <a:off x="6475998" y="5362098"/>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p:nvPr/>
        </p:nvGrpSpPr>
        <p:grpSpPr>
          <a:xfrm>
            <a:off x="6505309" y="6124866"/>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893798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3244544392"/>
              </p:ext>
            </p:extLst>
          </p:nvPr>
        </p:nvGraphicFramePr>
        <p:xfrm>
          <a:off x="289437" y="403654"/>
          <a:ext cx="9378439" cy="6454346"/>
        </p:xfrm>
        <a:graphic>
          <a:graphicData uri="http://schemas.openxmlformats.org/drawingml/2006/table">
            <a:tbl>
              <a:tblPr firstRow="1" bandRow="1">
                <a:tableStyleId>{5940675A-B579-460E-94D1-54222C63F5DA}</a:tableStyleId>
              </a:tblPr>
              <a:tblGrid>
                <a:gridCol w="259672">
                  <a:extLst>
                    <a:ext uri="{9D8B030D-6E8A-4147-A177-3AD203B41FA5}">
                      <a16:colId xmlns:a16="http://schemas.microsoft.com/office/drawing/2014/main" val="1701591728"/>
                    </a:ext>
                  </a:extLst>
                </a:gridCol>
                <a:gridCol w="1182255">
                  <a:extLst>
                    <a:ext uri="{9D8B030D-6E8A-4147-A177-3AD203B41FA5}">
                      <a16:colId xmlns:a16="http://schemas.microsoft.com/office/drawing/2014/main" val="720334830"/>
                    </a:ext>
                  </a:extLst>
                </a:gridCol>
                <a:gridCol w="766509">
                  <a:extLst>
                    <a:ext uri="{9D8B030D-6E8A-4147-A177-3AD203B41FA5}">
                      <a16:colId xmlns:a16="http://schemas.microsoft.com/office/drawing/2014/main" val="920676204"/>
                    </a:ext>
                  </a:extLst>
                </a:gridCol>
                <a:gridCol w="4326673">
                  <a:extLst>
                    <a:ext uri="{9D8B030D-6E8A-4147-A177-3AD203B41FA5}">
                      <a16:colId xmlns:a16="http://schemas.microsoft.com/office/drawing/2014/main" val="419275218"/>
                    </a:ext>
                  </a:extLst>
                </a:gridCol>
                <a:gridCol w="880947">
                  <a:extLst>
                    <a:ext uri="{9D8B030D-6E8A-4147-A177-3AD203B41FA5}">
                      <a16:colId xmlns:a16="http://schemas.microsoft.com/office/drawing/2014/main" val="1412989387"/>
                    </a:ext>
                  </a:extLst>
                </a:gridCol>
                <a:gridCol w="925551">
                  <a:extLst>
                    <a:ext uri="{9D8B030D-6E8A-4147-A177-3AD203B41FA5}">
                      <a16:colId xmlns:a16="http://schemas.microsoft.com/office/drawing/2014/main" val="2051409631"/>
                    </a:ext>
                  </a:extLst>
                </a:gridCol>
                <a:gridCol w="1036832">
                  <a:extLst>
                    <a:ext uri="{9D8B030D-6E8A-4147-A177-3AD203B41FA5}">
                      <a16:colId xmlns:a16="http://schemas.microsoft.com/office/drawing/2014/main" val="1769900691"/>
                    </a:ext>
                  </a:extLst>
                </a:gridCol>
              </a:tblGrid>
              <a:tr h="61276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Mesure</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Label indicatif</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00" b="0" i="0">
                          <a:solidFill>
                            <a:schemeClr val="bg1"/>
                          </a:solidFill>
                          <a:latin typeface="Arial" panose="020B0604020202020204" pitchFamily="34" charset="0"/>
                          <a:cs typeface="Arial" panose="020B0604020202020204" pitchFamily="34" charset="0"/>
                        </a:rPr>
                        <a:t>Description</a:t>
                      </a:r>
                      <a:r>
                        <a:rPr lang="en-GB" sz="950" b="0" i="0">
                          <a:solidFill>
                            <a:schemeClr val="bg1"/>
                          </a:solidFill>
                          <a:latin typeface="Arial" panose="020B0604020202020204" pitchFamily="34" charset="0"/>
                          <a:cs typeface="Arial" panose="020B0604020202020204" pitchFamily="34" charset="0"/>
                        </a:rPr>
                        <a:t>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fr-FR" sz="1100" b="0" i="0">
                          <a:solidFill>
                            <a:schemeClr val="bg1"/>
                          </a:solidFill>
                          <a:latin typeface="Arial" panose="020B0604020202020204" pitchFamily="34" charset="0"/>
                          <a:cs typeface="Arial" panose="020B0604020202020204" pitchFamily="34" charset="0"/>
                        </a:rPr>
                        <a:t>Label spécifique </a:t>
                      </a:r>
                      <a:br>
                        <a:rPr lang="fr-FR" sz="1100" b="0" i="0">
                          <a:solidFill>
                            <a:schemeClr val="bg1"/>
                          </a:solidFill>
                          <a:latin typeface="Arial" panose="020B0604020202020204" pitchFamily="34" charset="0"/>
                          <a:cs typeface="Arial" panose="020B0604020202020204" pitchFamily="34" charset="0"/>
                        </a:rPr>
                      </a:br>
                      <a:r>
                        <a:rPr lang="fr-FR" sz="1100" b="0" i="0">
                          <a:solidFill>
                            <a:schemeClr val="bg1"/>
                          </a:solidFill>
                          <a:latin typeface="Arial" panose="020B0604020202020204" pitchFamily="34" charset="0"/>
                          <a:cs typeface="Arial" panose="020B0604020202020204" pitchFamily="34" charset="0"/>
                        </a:rPr>
                        <a:t>à la ville</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Indicateurs d’AEPE</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parties prenantes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947908187"/>
                  </a:ext>
                </a:extLst>
              </a:tr>
              <a:tr h="9261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Groupe de travail</a:t>
                      </a:r>
                      <a:r>
                        <a:rPr lang="fr-FR" sz="900" b="1">
                          <a:latin typeface="Arial"/>
                          <a:ea typeface="Arial"/>
                          <a:cs typeface="Arial"/>
                          <a:sym typeface="Arial"/>
                        </a:rPr>
                        <a:t> principal </a:t>
                      </a:r>
                      <a:r>
                        <a:rPr lang="fr-FR" sz="900" b="1">
                          <a:solidFill>
                            <a:schemeClr val="dk1"/>
                          </a:solidFill>
                          <a:latin typeface="Arial"/>
                          <a:ea typeface="Arial"/>
                          <a:cs typeface="Arial"/>
                          <a:sym typeface="Arial"/>
                        </a:rPr>
                        <a:t>pour l'accès à l'énergie</a:t>
                      </a:r>
                      <a:endParaRPr lang="fr-FR" sz="12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Création d’une entité municipale unique de coordination mandatée pour diriger l'appropriation, la coordination et l'adhésion des départements de la collectivité locale, des acteurs politiques régionaux et nationaux concernés, et des parties prenantes du secteur privé et de la communauté. </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9427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fr-FR" sz="900" b="1">
                          <a:solidFill>
                            <a:schemeClr val="tx1"/>
                          </a:solidFill>
                          <a:latin typeface="Arial" panose="020B0604020202020204" pitchFamily="34" charset="0"/>
                          <a:cs typeface="Arial" panose="020B0604020202020204" pitchFamily="34" charset="0"/>
                        </a:rPr>
                        <a:t>Adhérer à des organisations régionales et des plates-formes internationales pertinentes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Participation à des plateformes régionales et internationales sur l'accès à l'énergie pour discuter des défis communs ; permettre de partager les meilleures pratiques, développer des solutions communes et former des coalitions pour le plaidoyer. </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5656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Réseaux et infrastructures de collecte de données</a:t>
                      </a:r>
                      <a:endParaRPr lang="fr-FR" sz="12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Création de réseaux entre les départements des collectivités locales et les agences externes ou les partenaires du secteur privé pertinents afin de compiler des ensembles de données sur la précarité énergétique et l'accès à l'énergie. Ces réseaux doivent être soutenus par un référentiel central de données sur l'accès à l'énergie afin d'approfondir l'analyse et l'élaboration de politiques et de programmes, et l'intégration verticale. </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10080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Analyse des données et </a:t>
                      </a:r>
                      <a:r>
                        <a:rPr lang="fr-FR" sz="900" b="1">
                          <a:latin typeface="Arial"/>
                          <a:ea typeface="Arial"/>
                          <a:cs typeface="Arial"/>
                          <a:sym typeface="Arial"/>
                        </a:rPr>
                        <a:t>préparation du plaidoyer</a:t>
                      </a:r>
                      <a:endParaRPr lang="fr-FR" sz="12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Constitution d’une base de données probantes fournissant une méthodologie cohérente et systémique pour légitimer les solutions d'accès à l'énergie dans l’argumentaire politique et financier. Cet argumentaire peut se baser sur la mise en évidence de lacunes infrastructurelles en matière de transmission et de distribution, sur les données quantitatives et qualitatives sur la consommation d'énergie des ménages, sur le traitement des conséquences négatives inégales de la précarité énergétique et sur la promotion des bénéfices en matière d’équité dans l’accès à l'énergie au sein de la communauté.</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1102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Cadres de suivi, d'évaluation et d</a:t>
                      </a:r>
                      <a:r>
                        <a:rPr lang="fr-FR" sz="900" b="1">
                          <a:latin typeface="Arial"/>
                          <a:ea typeface="Arial"/>
                          <a:cs typeface="Arial"/>
                          <a:sym typeface="Arial"/>
                        </a:rPr>
                        <a:t>’établissement de rapports</a:t>
                      </a:r>
                      <a:r>
                        <a:rPr lang="fr-FR" sz="900" b="1">
                          <a:solidFill>
                            <a:schemeClr val="dk1"/>
                          </a:solidFill>
                          <a:latin typeface="Arial"/>
                          <a:ea typeface="Arial"/>
                          <a:cs typeface="Arial"/>
                          <a:sym typeface="Arial"/>
                        </a:rPr>
                        <a:t> </a:t>
                      </a:r>
                      <a:r>
                        <a:rPr lang="fr-FR" sz="900" b="1">
                          <a:latin typeface="Arial"/>
                          <a:ea typeface="Arial"/>
                          <a:cs typeface="Arial"/>
                          <a:sym typeface="Arial"/>
                        </a:rPr>
                        <a:t>pour</a:t>
                      </a:r>
                      <a:r>
                        <a:rPr lang="fr-FR" sz="900" b="1">
                          <a:solidFill>
                            <a:schemeClr val="dk1"/>
                          </a:solidFill>
                          <a:latin typeface="Arial"/>
                          <a:ea typeface="Arial"/>
                          <a:cs typeface="Arial"/>
                          <a:sym typeface="Arial"/>
                        </a:rPr>
                        <a:t> l'appui de la planification</a:t>
                      </a:r>
                      <a:endParaRPr lang="fr-FR" sz="12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Mise en place de stratégies efficaces en termes de coûts et de ressources dans le cadre de la planification stratégique, politique et programmatique afin de suivre et d'évaluer les conditions d'accès à l'énergie et l'efficacité des mesures. Le cadre doit également spécifier le processus de révision et de mise à jour en fonction des nouvelles informations/progrès.</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12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spcBef>
                          <a:spcPts val="0"/>
                        </a:spcBef>
                        <a:spcAft>
                          <a:spcPts val="0"/>
                        </a:spcAft>
                        <a:buNone/>
                      </a:pPr>
                      <a:r>
                        <a:rPr lang="fr-FR" sz="900" b="1">
                          <a:solidFill>
                            <a:schemeClr val="dk1"/>
                          </a:solidFill>
                          <a:latin typeface="Arial"/>
                          <a:ea typeface="Arial"/>
                          <a:cs typeface="Arial"/>
                          <a:sym typeface="Arial"/>
                        </a:rPr>
                        <a:t>Renforce</a:t>
                      </a:r>
                      <a:r>
                        <a:rPr lang="fr-FR" sz="900" b="1">
                          <a:latin typeface="Arial"/>
                          <a:ea typeface="Arial"/>
                          <a:cs typeface="Arial"/>
                          <a:sym typeface="Arial"/>
                        </a:rPr>
                        <a:t>ment d</a:t>
                      </a:r>
                      <a:r>
                        <a:rPr lang="fr-FR" sz="900" b="1">
                          <a:solidFill>
                            <a:schemeClr val="dk1"/>
                          </a:solidFill>
                          <a:latin typeface="Arial"/>
                          <a:ea typeface="Arial"/>
                          <a:cs typeface="Arial"/>
                          <a:sym typeface="Arial"/>
                        </a:rPr>
                        <a:t>es connaissances et </a:t>
                      </a:r>
                      <a:r>
                        <a:rPr lang="fr-FR" sz="900" b="1">
                          <a:latin typeface="Arial"/>
                          <a:ea typeface="Arial"/>
                          <a:cs typeface="Arial"/>
                          <a:sym typeface="Arial"/>
                        </a:rPr>
                        <a:t>de</a:t>
                      </a:r>
                      <a:r>
                        <a:rPr lang="fr-FR" sz="900" b="1">
                          <a:solidFill>
                            <a:schemeClr val="dk1"/>
                          </a:solidFill>
                          <a:latin typeface="Arial"/>
                          <a:ea typeface="Arial"/>
                          <a:cs typeface="Arial"/>
                          <a:sym typeface="Arial"/>
                        </a:rPr>
                        <a:t>s capacités techniques locales</a:t>
                      </a:r>
                      <a:endParaRPr lang="fr-FR" sz="12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800">
                          <a:latin typeface="Arial"/>
                          <a:ea typeface="Arial"/>
                          <a:cs typeface="Arial"/>
                          <a:sym typeface="Arial"/>
                        </a:rPr>
                        <a:t>Offrir au personnel la possibilité de partager des connaissances techniques avec d'autres collectivités locales, ainsi qu'avec des acteurs privés et universitaires. La participation à l'analyse des données et à la planification entre les départements offre d'autres possibilités de mesures pluridisciplinaires et co-conçues. </a:t>
                      </a:r>
                      <a:endParaRPr lang="fr-FR" sz="11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1794568" y="1189988"/>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96477A03-D3D7-0607-5D4C-3B5F79DCF150}"/>
              </a:ext>
            </a:extLst>
          </p:cNvPr>
          <p:cNvSpPr/>
          <p:nvPr/>
        </p:nvSpPr>
        <p:spPr>
          <a:xfrm>
            <a:off x="951627" y="2901768"/>
            <a:ext cx="16642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2" name="Rectangle 111">
            <a:extLst>
              <a:ext uri="{FF2B5EF4-FFF2-40B4-BE49-F238E27FC236}">
                <a16:creationId xmlns:a16="http://schemas.microsoft.com/office/drawing/2014/main" id="{6335E507-A1E5-3AB9-0359-C53184FC0F13}"/>
              </a:ext>
            </a:extLst>
          </p:cNvPr>
          <p:cNvSpPr>
            <a:spLocks/>
          </p:cNvSpPr>
          <p:nvPr/>
        </p:nvSpPr>
        <p:spPr>
          <a:xfrm>
            <a:off x="370880" y="12841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70880" y="204737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70880" y="2919074"/>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70880" y="6254778"/>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34320"/>
            <a:ext cx="4952418" cy="646331"/>
          </a:xfrm>
          <a:prstGeom prst="rect">
            <a:avLst/>
          </a:prstGeom>
          <a:noFill/>
        </p:spPr>
        <p:txBody>
          <a:bodyPr wrap="square">
            <a:spAutoFit/>
          </a:bodyPr>
          <a:lstStyle/>
          <a:p>
            <a:r>
              <a:rPr lang="fr-FR" sz="1800" b="1">
                <a:solidFill>
                  <a:schemeClr val="accent3"/>
                </a:solidFill>
              </a:rPr>
              <a:t> Renforcement des capacités internes et collecte de données</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1806869" y="2162459"/>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1794568" y="3113171"/>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1808749" y="4091403"/>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1794568" y="5258161"/>
            <a:ext cx="612724"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1818946" y="6217616"/>
            <a:ext cx="612724"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70880" y="521934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70880" y="3997982"/>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0" name="Group 229">
            <a:extLst>
              <a:ext uri="{FF2B5EF4-FFF2-40B4-BE49-F238E27FC236}">
                <a16:creationId xmlns:a16="http://schemas.microsoft.com/office/drawing/2014/main" id="{D32ADC18-CC50-109B-1B47-CB2AEFD5157A}"/>
              </a:ext>
            </a:extLst>
          </p:cNvPr>
          <p:cNvGrpSpPr>
            <a:grpSpLocks/>
          </p:cNvGrpSpPr>
          <p:nvPr/>
        </p:nvGrpSpPr>
        <p:grpSpPr>
          <a:xfrm>
            <a:off x="6958120" y="1213287"/>
            <a:ext cx="612724" cy="451696"/>
            <a:chOff x="2285915" y="1381813"/>
            <a:chExt cx="800768" cy="520551"/>
          </a:xfrm>
          <a:solidFill>
            <a:schemeClr val="bg1"/>
          </a:solidFill>
        </p:grpSpPr>
        <p:grpSp>
          <p:nvGrpSpPr>
            <p:cNvPr id="231" name="Group 230">
              <a:extLst>
                <a:ext uri="{FF2B5EF4-FFF2-40B4-BE49-F238E27FC236}">
                  <a16:creationId xmlns:a16="http://schemas.microsoft.com/office/drawing/2014/main" id="{9C424452-F081-63B6-24DA-8D390D8EF8D3}"/>
                </a:ext>
              </a:extLst>
            </p:cNvPr>
            <p:cNvGrpSpPr/>
            <p:nvPr/>
          </p:nvGrpSpPr>
          <p:grpSpPr>
            <a:xfrm>
              <a:off x="2285915" y="1574902"/>
              <a:ext cx="800768" cy="327462"/>
              <a:chOff x="1802883" y="2586243"/>
              <a:chExt cx="800768" cy="327462"/>
            </a:xfrm>
            <a:grpFill/>
          </p:grpSpPr>
          <p:sp>
            <p:nvSpPr>
              <p:cNvPr id="236" name="Oval 235">
                <a:extLst>
                  <a:ext uri="{FF2B5EF4-FFF2-40B4-BE49-F238E27FC236}">
                    <a16:creationId xmlns:a16="http://schemas.microsoft.com/office/drawing/2014/main" id="{9FBB0C3B-7979-3E99-AC76-9FE68DDE611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2D63463-ED82-1209-0C70-E708E3EE8D3B}"/>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0837A9F-ABE8-A68D-6B6D-CA1E72FBD01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Lightning Bolt 238">
                <a:extLst>
                  <a:ext uri="{FF2B5EF4-FFF2-40B4-BE49-F238E27FC236}">
                    <a16:creationId xmlns:a16="http://schemas.microsoft.com/office/drawing/2014/main" id="{619E004B-5907-E2D1-F6D3-5D5ED3321DD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Lightning Bolt 239">
                <a:extLst>
                  <a:ext uri="{FF2B5EF4-FFF2-40B4-BE49-F238E27FC236}">
                    <a16:creationId xmlns:a16="http://schemas.microsoft.com/office/drawing/2014/main" id="{13688501-FCB8-DB98-7742-9C6969AC955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Lightning Bolt 240">
                <a:extLst>
                  <a:ext uri="{FF2B5EF4-FFF2-40B4-BE49-F238E27FC236}">
                    <a16:creationId xmlns:a16="http://schemas.microsoft.com/office/drawing/2014/main" id="{F54EA656-8542-B76B-2C86-3A554974A0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C708494E-D0CC-9959-8A02-9B2FC34B3DFD}"/>
                </a:ext>
              </a:extLst>
            </p:cNvPr>
            <p:cNvGrpSpPr/>
            <p:nvPr/>
          </p:nvGrpSpPr>
          <p:grpSpPr>
            <a:xfrm>
              <a:off x="2289579" y="1381813"/>
              <a:ext cx="739416" cy="116042"/>
              <a:chOff x="4345868" y="677985"/>
              <a:chExt cx="739416" cy="116042"/>
            </a:xfrm>
            <a:grpFill/>
          </p:grpSpPr>
          <p:sp>
            <p:nvSpPr>
              <p:cNvPr id="233" name="Arrow: Right 232">
                <a:extLst>
                  <a:ext uri="{FF2B5EF4-FFF2-40B4-BE49-F238E27FC236}">
                    <a16:creationId xmlns:a16="http://schemas.microsoft.com/office/drawing/2014/main" id="{5BCF3565-71A6-7CE2-2614-0ED8CF25480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Arrow: Right 233">
                <a:extLst>
                  <a:ext uri="{FF2B5EF4-FFF2-40B4-BE49-F238E27FC236}">
                    <a16:creationId xmlns:a16="http://schemas.microsoft.com/office/drawing/2014/main" id="{3F2FAB26-528B-DD91-31FA-244CE8B0F6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Arrow: Right 234">
                <a:extLst>
                  <a:ext uri="{FF2B5EF4-FFF2-40B4-BE49-F238E27FC236}">
                    <a16:creationId xmlns:a16="http://schemas.microsoft.com/office/drawing/2014/main" id="{9EA75157-B8C6-5103-52D8-120815B7276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2" name="Group 241">
            <a:extLst>
              <a:ext uri="{FF2B5EF4-FFF2-40B4-BE49-F238E27FC236}">
                <a16:creationId xmlns:a16="http://schemas.microsoft.com/office/drawing/2014/main" id="{E05CDA49-C43D-2FC4-9FB7-7ACC33F6A510}"/>
              </a:ext>
            </a:extLst>
          </p:cNvPr>
          <p:cNvGrpSpPr>
            <a:grpSpLocks/>
          </p:cNvGrpSpPr>
          <p:nvPr/>
        </p:nvGrpSpPr>
        <p:grpSpPr>
          <a:xfrm>
            <a:off x="6958120" y="2176420"/>
            <a:ext cx="612724" cy="451696"/>
            <a:chOff x="2285915" y="1381813"/>
            <a:chExt cx="800768" cy="520551"/>
          </a:xfrm>
          <a:solidFill>
            <a:schemeClr val="bg1"/>
          </a:solidFill>
        </p:grpSpPr>
        <p:grpSp>
          <p:nvGrpSpPr>
            <p:cNvPr id="243" name="Group 242">
              <a:extLst>
                <a:ext uri="{FF2B5EF4-FFF2-40B4-BE49-F238E27FC236}">
                  <a16:creationId xmlns:a16="http://schemas.microsoft.com/office/drawing/2014/main" id="{C112798B-AD8A-C8DC-D2FB-20F472E76FAC}"/>
                </a:ext>
              </a:extLst>
            </p:cNvPr>
            <p:cNvGrpSpPr/>
            <p:nvPr/>
          </p:nvGrpSpPr>
          <p:grpSpPr>
            <a:xfrm>
              <a:off x="2285915" y="1574902"/>
              <a:ext cx="800768" cy="327462"/>
              <a:chOff x="1802883" y="2586243"/>
              <a:chExt cx="800768" cy="327462"/>
            </a:xfrm>
            <a:grpFill/>
          </p:grpSpPr>
          <p:sp>
            <p:nvSpPr>
              <p:cNvPr id="248" name="Oval 247">
                <a:extLst>
                  <a:ext uri="{FF2B5EF4-FFF2-40B4-BE49-F238E27FC236}">
                    <a16:creationId xmlns:a16="http://schemas.microsoft.com/office/drawing/2014/main" id="{C60BCE52-4235-BD1B-5FD3-6F4DDC042D0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5DE59740-26C0-EE09-88C0-0707663B54B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FB0B6E26-A331-B372-764C-404646A08DB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Lightning Bolt 250">
                <a:extLst>
                  <a:ext uri="{FF2B5EF4-FFF2-40B4-BE49-F238E27FC236}">
                    <a16:creationId xmlns:a16="http://schemas.microsoft.com/office/drawing/2014/main" id="{04EFAE1B-4C23-7C37-BA15-3AFD639F1AAA}"/>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05451123-94C2-4F42-8460-95C5E096293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C774C9D3-B8A8-F00B-5E71-DFB50BF1BD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F620CC0B-61AF-E4E0-2A63-6BE4EE9EF686}"/>
                </a:ext>
              </a:extLst>
            </p:cNvPr>
            <p:cNvGrpSpPr/>
            <p:nvPr/>
          </p:nvGrpSpPr>
          <p:grpSpPr>
            <a:xfrm>
              <a:off x="2289579" y="1381813"/>
              <a:ext cx="739416" cy="116042"/>
              <a:chOff x="4345868" y="677985"/>
              <a:chExt cx="739416" cy="116042"/>
            </a:xfrm>
            <a:grpFill/>
          </p:grpSpPr>
          <p:sp>
            <p:nvSpPr>
              <p:cNvPr id="245" name="Arrow: Right 244">
                <a:extLst>
                  <a:ext uri="{FF2B5EF4-FFF2-40B4-BE49-F238E27FC236}">
                    <a16:creationId xmlns:a16="http://schemas.microsoft.com/office/drawing/2014/main" id="{B4CC7A51-5E18-1A49-CE07-A378147F53D3}"/>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Arrow: Right 245">
                <a:extLst>
                  <a:ext uri="{FF2B5EF4-FFF2-40B4-BE49-F238E27FC236}">
                    <a16:creationId xmlns:a16="http://schemas.microsoft.com/office/drawing/2014/main" id="{71A17E76-2AD4-1190-20F2-CD100B68184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Arrow: Right 246">
                <a:extLst>
                  <a:ext uri="{FF2B5EF4-FFF2-40B4-BE49-F238E27FC236}">
                    <a16:creationId xmlns:a16="http://schemas.microsoft.com/office/drawing/2014/main" id="{6386113C-F87E-8F42-001C-043D0E0D23A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4" name="Group 253">
            <a:extLst>
              <a:ext uri="{FF2B5EF4-FFF2-40B4-BE49-F238E27FC236}">
                <a16:creationId xmlns:a16="http://schemas.microsoft.com/office/drawing/2014/main" id="{F5E06B3D-5744-4661-D721-409B91570D17}"/>
              </a:ext>
            </a:extLst>
          </p:cNvPr>
          <p:cNvGrpSpPr>
            <a:grpSpLocks/>
          </p:cNvGrpSpPr>
          <p:nvPr/>
        </p:nvGrpSpPr>
        <p:grpSpPr>
          <a:xfrm>
            <a:off x="6958120" y="3048123"/>
            <a:ext cx="612724" cy="451696"/>
            <a:chOff x="2285915" y="1381813"/>
            <a:chExt cx="800768" cy="520551"/>
          </a:xfrm>
          <a:solidFill>
            <a:schemeClr val="bg1"/>
          </a:solidFill>
        </p:grpSpPr>
        <p:grpSp>
          <p:nvGrpSpPr>
            <p:cNvPr id="255" name="Group 254">
              <a:extLst>
                <a:ext uri="{FF2B5EF4-FFF2-40B4-BE49-F238E27FC236}">
                  <a16:creationId xmlns:a16="http://schemas.microsoft.com/office/drawing/2014/main" id="{FA1A3119-CEFC-F4C9-D650-4B10DC911FD8}"/>
                </a:ext>
              </a:extLst>
            </p:cNvPr>
            <p:cNvGrpSpPr/>
            <p:nvPr/>
          </p:nvGrpSpPr>
          <p:grpSpPr>
            <a:xfrm>
              <a:off x="2285915" y="1574902"/>
              <a:ext cx="800768" cy="327462"/>
              <a:chOff x="1802883" y="2586243"/>
              <a:chExt cx="800768" cy="327462"/>
            </a:xfrm>
            <a:grpFill/>
          </p:grpSpPr>
          <p:sp>
            <p:nvSpPr>
              <p:cNvPr id="260" name="Oval 259">
                <a:extLst>
                  <a:ext uri="{FF2B5EF4-FFF2-40B4-BE49-F238E27FC236}">
                    <a16:creationId xmlns:a16="http://schemas.microsoft.com/office/drawing/2014/main" id="{67FF941B-CB8C-222A-8DE4-8A72B04D783C}"/>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4CDDF9A8-03F7-F844-197B-0010CED46E10}"/>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89233FFE-919E-9F65-5977-950EF51C5B1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5F528249-94EC-295C-ADC8-54262148D1F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74963DCC-8E3A-7778-6F80-FC00A7207FA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E902B609-B861-71FD-E844-A6F27ABC2A7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CD07D8C1-988F-0B25-CFFA-16088AAE78DB}"/>
                </a:ext>
              </a:extLst>
            </p:cNvPr>
            <p:cNvGrpSpPr/>
            <p:nvPr/>
          </p:nvGrpSpPr>
          <p:grpSpPr>
            <a:xfrm>
              <a:off x="2289579" y="1381813"/>
              <a:ext cx="739416" cy="116042"/>
              <a:chOff x="4345868" y="677985"/>
              <a:chExt cx="739416" cy="116042"/>
            </a:xfrm>
            <a:grpFill/>
          </p:grpSpPr>
          <p:sp>
            <p:nvSpPr>
              <p:cNvPr id="257" name="Arrow: Right 256">
                <a:extLst>
                  <a:ext uri="{FF2B5EF4-FFF2-40B4-BE49-F238E27FC236}">
                    <a16:creationId xmlns:a16="http://schemas.microsoft.com/office/drawing/2014/main" id="{1AA41768-A9F7-5958-6197-A57B025281CB}"/>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Arrow: Right 257">
                <a:extLst>
                  <a:ext uri="{FF2B5EF4-FFF2-40B4-BE49-F238E27FC236}">
                    <a16:creationId xmlns:a16="http://schemas.microsoft.com/office/drawing/2014/main" id="{F0C35489-ABF4-E776-7A29-145B24BD0A5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B619C8A0-1FDD-D560-811E-9269B151D0B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6" name="Group 265">
            <a:extLst>
              <a:ext uri="{FF2B5EF4-FFF2-40B4-BE49-F238E27FC236}">
                <a16:creationId xmlns:a16="http://schemas.microsoft.com/office/drawing/2014/main" id="{B8B1D790-2116-0F6F-ACCE-64C5F590FDEA}"/>
              </a:ext>
            </a:extLst>
          </p:cNvPr>
          <p:cNvGrpSpPr>
            <a:grpSpLocks/>
          </p:cNvGrpSpPr>
          <p:nvPr/>
        </p:nvGrpSpPr>
        <p:grpSpPr>
          <a:xfrm>
            <a:off x="6958120" y="4127031"/>
            <a:ext cx="612724" cy="451696"/>
            <a:chOff x="2285915" y="1381813"/>
            <a:chExt cx="800768" cy="520551"/>
          </a:xfrm>
          <a:solidFill>
            <a:schemeClr val="bg1"/>
          </a:solidFill>
        </p:grpSpPr>
        <p:grpSp>
          <p:nvGrpSpPr>
            <p:cNvPr id="267" name="Group 266">
              <a:extLst>
                <a:ext uri="{FF2B5EF4-FFF2-40B4-BE49-F238E27FC236}">
                  <a16:creationId xmlns:a16="http://schemas.microsoft.com/office/drawing/2014/main" id="{05D07FD4-E115-6882-5D5B-874D2427AEF6}"/>
                </a:ext>
              </a:extLst>
            </p:cNvPr>
            <p:cNvGrpSpPr/>
            <p:nvPr/>
          </p:nvGrpSpPr>
          <p:grpSpPr>
            <a:xfrm>
              <a:off x="2285915" y="1574902"/>
              <a:ext cx="800768" cy="327462"/>
              <a:chOff x="1802883" y="2586243"/>
              <a:chExt cx="800768" cy="327462"/>
            </a:xfrm>
            <a:grpFill/>
          </p:grpSpPr>
          <p:sp>
            <p:nvSpPr>
              <p:cNvPr id="272" name="Oval 271">
                <a:extLst>
                  <a:ext uri="{FF2B5EF4-FFF2-40B4-BE49-F238E27FC236}">
                    <a16:creationId xmlns:a16="http://schemas.microsoft.com/office/drawing/2014/main" id="{2AC91544-A5A6-B974-B4B0-ACFEF66A15F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F6C769A6-7CA2-7B3D-FDEF-A14F40BB714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5791EC82-BF96-399B-280D-C12DAC1883F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3F176143-567F-0F69-49B9-571947365AD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1482C321-22E5-946E-778B-B10601C05C2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1D45DD9C-2C71-7D69-C3C9-0D353327BFA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2490CA6E-AAA2-0312-A182-D613397B2145}"/>
                </a:ext>
              </a:extLst>
            </p:cNvPr>
            <p:cNvGrpSpPr/>
            <p:nvPr/>
          </p:nvGrpSpPr>
          <p:grpSpPr>
            <a:xfrm>
              <a:off x="2289579" y="1381813"/>
              <a:ext cx="739417" cy="116042"/>
              <a:chOff x="4345868" y="677985"/>
              <a:chExt cx="739417" cy="116042"/>
            </a:xfrm>
            <a:grpFill/>
          </p:grpSpPr>
          <p:sp>
            <p:nvSpPr>
              <p:cNvPr id="269" name="Arrow: Right 268">
                <a:extLst>
                  <a:ext uri="{FF2B5EF4-FFF2-40B4-BE49-F238E27FC236}">
                    <a16:creationId xmlns:a16="http://schemas.microsoft.com/office/drawing/2014/main" id="{38DC863B-8A53-7C35-09D5-C07EB536D99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Arrow: Right 269">
                <a:extLst>
                  <a:ext uri="{FF2B5EF4-FFF2-40B4-BE49-F238E27FC236}">
                    <a16:creationId xmlns:a16="http://schemas.microsoft.com/office/drawing/2014/main" id="{8E6FF4D8-DA31-14EB-9514-D0FBA2D6996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77B2F5C9-8718-E21F-5EB6-6213A813C377}"/>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8" name="Group 277">
            <a:extLst>
              <a:ext uri="{FF2B5EF4-FFF2-40B4-BE49-F238E27FC236}">
                <a16:creationId xmlns:a16="http://schemas.microsoft.com/office/drawing/2014/main" id="{60A0BCFB-AA4E-F19D-C2EE-D173C8885C79}"/>
              </a:ext>
            </a:extLst>
          </p:cNvPr>
          <p:cNvGrpSpPr>
            <a:grpSpLocks/>
          </p:cNvGrpSpPr>
          <p:nvPr/>
        </p:nvGrpSpPr>
        <p:grpSpPr>
          <a:xfrm>
            <a:off x="6930124" y="5247384"/>
            <a:ext cx="612724" cy="451696"/>
            <a:chOff x="2285915" y="1381813"/>
            <a:chExt cx="800768" cy="520551"/>
          </a:xfrm>
          <a:solidFill>
            <a:schemeClr val="bg1"/>
          </a:solidFill>
        </p:grpSpPr>
        <p:grpSp>
          <p:nvGrpSpPr>
            <p:cNvPr id="279" name="Group 278">
              <a:extLst>
                <a:ext uri="{FF2B5EF4-FFF2-40B4-BE49-F238E27FC236}">
                  <a16:creationId xmlns:a16="http://schemas.microsoft.com/office/drawing/2014/main" id="{6D5B29AA-54E4-E838-6893-55195E589F27}"/>
                </a:ext>
              </a:extLst>
            </p:cNvPr>
            <p:cNvGrpSpPr/>
            <p:nvPr/>
          </p:nvGrpSpPr>
          <p:grpSpPr>
            <a:xfrm>
              <a:off x="2285915" y="1574902"/>
              <a:ext cx="800768" cy="327462"/>
              <a:chOff x="1802883" y="2586243"/>
              <a:chExt cx="800768" cy="327462"/>
            </a:xfrm>
            <a:grpFill/>
          </p:grpSpPr>
          <p:sp>
            <p:nvSpPr>
              <p:cNvPr id="284" name="Oval 283">
                <a:extLst>
                  <a:ext uri="{FF2B5EF4-FFF2-40B4-BE49-F238E27FC236}">
                    <a16:creationId xmlns:a16="http://schemas.microsoft.com/office/drawing/2014/main" id="{56313E53-F71C-5BFD-DFA6-902D51124D1B}"/>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38F6592-4C6C-051D-C332-B1B0C28D594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CA1CFC1E-5DE0-88A3-968F-000804B4E467}"/>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3FCB1A91-7AE8-FCF9-6F63-0FE0D4AD2C1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Lightning Bolt 287">
                <a:extLst>
                  <a:ext uri="{FF2B5EF4-FFF2-40B4-BE49-F238E27FC236}">
                    <a16:creationId xmlns:a16="http://schemas.microsoft.com/office/drawing/2014/main" id="{204FD505-76DB-C99D-A223-0B9F720CBEF2}"/>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Lightning Bolt 288">
                <a:extLst>
                  <a:ext uri="{FF2B5EF4-FFF2-40B4-BE49-F238E27FC236}">
                    <a16:creationId xmlns:a16="http://schemas.microsoft.com/office/drawing/2014/main" id="{006C405D-3399-EF44-5C30-7AAD3E105B3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3456A2BA-419F-EC08-EE5D-2B3AC29F54B5}"/>
                </a:ext>
              </a:extLst>
            </p:cNvPr>
            <p:cNvGrpSpPr/>
            <p:nvPr/>
          </p:nvGrpSpPr>
          <p:grpSpPr>
            <a:xfrm>
              <a:off x="2289579" y="1381813"/>
              <a:ext cx="739417" cy="116042"/>
              <a:chOff x="4345868" y="677985"/>
              <a:chExt cx="739417" cy="116042"/>
            </a:xfrm>
            <a:grpFill/>
          </p:grpSpPr>
          <p:sp>
            <p:nvSpPr>
              <p:cNvPr id="281" name="Arrow: Right 280">
                <a:extLst>
                  <a:ext uri="{FF2B5EF4-FFF2-40B4-BE49-F238E27FC236}">
                    <a16:creationId xmlns:a16="http://schemas.microsoft.com/office/drawing/2014/main" id="{E3F90891-3903-AB1D-FC67-A574D51CACB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Arrow: Right 281">
                <a:extLst>
                  <a:ext uri="{FF2B5EF4-FFF2-40B4-BE49-F238E27FC236}">
                    <a16:creationId xmlns:a16="http://schemas.microsoft.com/office/drawing/2014/main" id="{94E9970F-5901-9FEC-CA78-03A3256723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Arrow: Right 282">
                <a:extLst>
                  <a:ext uri="{FF2B5EF4-FFF2-40B4-BE49-F238E27FC236}">
                    <a16:creationId xmlns:a16="http://schemas.microsoft.com/office/drawing/2014/main" id="{26FA0ECE-BAF9-FD3C-97B1-9D478D3C2EDE}"/>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0" name="Group 289">
            <a:extLst>
              <a:ext uri="{FF2B5EF4-FFF2-40B4-BE49-F238E27FC236}">
                <a16:creationId xmlns:a16="http://schemas.microsoft.com/office/drawing/2014/main" id="{9700FF60-BEFB-DA1A-BDC2-809EE2C4DC89}"/>
              </a:ext>
            </a:extLst>
          </p:cNvPr>
          <p:cNvGrpSpPr>
            <a:grpSpLocks/>
          </p:cNvGrpSpPr>
          <p:nvPr/>
        </p:nvGrpSpPr>
        <p:grpSpPr>
          <a:xfrm>
            <a:off x="6937452" y="6248012"/>
            <a:ext cx="612724" cy="451696"/>
            <a:chOff x="2285915" y="1381813"/>
            <a:chExt cx="800768" cy="520551"/>
          </a:xfrm>
          <a:solidFill>
            <a:schemeClr val="bg1"/>
          </a:solidFill>
        </p:grpSpPr>
        <p:grpSp>
          <p:nvGrpSpPr>
            <p:cNvPr id="291" name="Group 290">
              <a:extLst>
                <a:ext uri="{FF2B5EF4-FFF2-40B4-BE49-F238E27FC236}">
                  <a16:creationId xmlns:a16="http://schemas.microsoft.com/office/drawing/2014/main" id="{2F3F0B28-41A2-BC86-0152-83CFE17EAC7B}"/>
                </a:ext>
              </a:extLst>
            </p:cNvPr>
            <p:cNvGrpSpPr/>
            <p:nvPr/>
          </p:nvGrpSpPr>
          <p:grpSpPr>
            <a:xfrm>
              <a:off x="2285915" y="1574902"/>
              <a:ext cx="800768" cy="327462"/>
              <a:chOff x="1802883" y="2586243"/>
              <a:chExt cx="800768" cy="327462"/>
            </a:xfrm>
            <a:grpFill/>
          </p:grpSpPr>
          <p:sp>
            <p:nvSpPr>
              <p:cNvPr id="296" name="Oval 295">
                <a:extLst>
                  <a:ext uri="{FF2B5EF4-FFF2-40B4-BE49-F238E27FC236}">
                    <a16:creationId xmlns:a16="http://schemas.microsoft.com/office/drawing/2014/main" id="{725F160B-8E8B-9618-E3A5-645943A9F48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B31284AB-A96E-5E45-EE76-FB609ECDB99D}"/>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750BCFE6-4959-87A9-1513-FC6908D3270D}"/>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622B8CF1-0EB9-A265-1590-34C4511B586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Lightning Bolt 299">
                <a:extLst>
                  <a:ext uri="{FF2B5EF4-FFF2-40B4-BE49-F238E27FC236}">
                    <a16:creationId xmlns:a16="http://schemas.microsoft.com/office/drawing/2014/main" id="{694F5DC8-ABC5-6507-F123-D9EFD81FF3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Lightning Bolt 300">
                <a:extLst>
                  <a:ext uri="{FF2B5EF4-FFF2-40B4-BE49-F238E27FC236}">
                    <a16:creationId xmlns:a16="http://schemas.microsoft.com/office/drawing/2014/main" id="{560D3121-7F5E-3A49-93A9-C4EEFA1CDC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 name="Group 291">
              <a:extLst>
                <a:ext uri="{FF2B5EF4-FFF2-40B4-BE49-F238E27FC236}">
                  <a16:creationId xmlns:a16="http://schemas.microsoft.com/office/drawing/2014/main" id="{DDA0C95E-AFBF-ACB4-59D7-9B18EFA782B4}"/>
                </a:ext>
              </a:extLst>
            </p:cNvPr>
            <p:cNvGrpSpPr/>
            <p:nvPr/>
          </p:nvGrpSpPr>
          <p:grpSpPr>
            <a:xfrm>
              <a:off x="2289579" y="1381813"/>
              <a:ext cx="739417" cy="116042"/>
              <a:chOff x="4345868" y="677985"/>
              <a:chExt cx="739417" cy="116042"/>
            </a:xfrm>
            <a:grpFill/>
          </p:grpSpPr>
          <p:sp>
            <p:nvSpPr>
              <p:cNvPr id="293" name="Arrow: Right 292">
                <a:extLst>
                  <a:ext uri="{FF2B5EF4-FFF2-40B4-BE49-F238E27FC236}">
                    <a16:creationId xmlns:a16="http://schemas.microsoft.com/office/drawing/2014/main" id="{AD62EAA0-13DE-0ABC-988D-76BFBFEA4394}"/>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Arrow: Right 293">
                <a:extLst>
                  <a:ext uri="{FF2B5EF4-FFF2-40B4-BE49-F238E27FC236}">
                    <a16:creationId xmlns:a16="http://schemas.microsoft.com/office/drawing/2014/main" id="{AC0B2409-5EF9-69EB-3D1B-7DD32BC1ED4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Arrow: Right 294">
                <a:extLst>
                  <a:ext uri="{FF2B5EF4-FFF2-40B4-BE49-F238E27FC236}">
                    <a16:creationId xmlns:a16="http://schemas.microsoft.com/office/drawing/2014/main" id="{D565FF98-1D94-48AC-9F3F-8CEB939A58FB}"/>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58282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153346899"/>
              </p:ext>
            </p:extLst>
          </p:nvPr>
        </p:nvGraphicFramePr>
        <p:xfrm>
          <a:off x="289437" y="683955"/>
          <a:ext cx="9349864" cy="598932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336246664"/>
                    </a:ext>
                  </a:extLst>
                </a:gridCol>
              </a:tblGrid>
              <a:tr h="41187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Mesure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Label indicatif</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fr-FR" sz="1100" b="0" i="0">
                          <a:solidFill>
                            <a:schemeClr val="bg1"/>
                          </a:solidFill>
                          <a:latin typeface="Arial" panose="020B0604020202020204" pitchFamily="34" charset="0"/>
                          <a:cs typeface="Arial" panose="020B0604020202020204" pitchFamily="34" charset="0"/>
                        </a:rPr>
                        <a:t>Label spécifique </a:t>
                      </a:r>
                      <a:br>
                        <a:rPr lang="fr-FR" sz="1100" b="0" i="0">
                          <a:solidFill>
                            <a:schemeClr val="bg1"/>
                          </a:solidFill>
                          <a:latin typeface="Arial" panose="020B0604020202020204" pitchFamily="34" charset="0"/>
                          <a:cs typeface="Arial" panose="020B0604020202020204" pitchFamily="34" charset="0"/>
                        </a:rPr>
                      </a:br>
                      <a:r>
                        <a:rPr lang="fr-FR" sz="1100" b="0" i="0">
                          <a:solidFill>
                            <a:schemeClr val="bg1"/>
                          </a:solidFill>
                          <a:latin typeface="Arial" panose="020B0604020202020204" pitchFamily="34" charset="0"/>
                          <a:cs typeface="Arial" panose="020B0604020202020204" pitchFamily="34" charset="0"/>
                        </a:rPr>
                        <a:t>à la ville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Indicateurs d’AEPE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parties prenantes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4790818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err="1">
                          <a:solidFill>
                            <a:schemeClr val="tx1"/>
                          </a:solidFill>
                          <a:latin typeface="Arial" panose="020B0604020202020204" pitchFamily="34" charset="0"/>
                          <a:cs typeface="Arial" panose="020B0604020202020204" pitchFamily="34" charset="0"/>
                        </a:rPr>
                        <a:t>Financiamento</a:t>
                      </a:r>
                      <a:r>
                        <a:rPr lang="en-GB" sz="1100" b="1">
                          <a:solidFill>
                            <a:schemeClr val="tx1"/>
                          </a:solidFill>
                          <a:latin typeface="Arial" panose="020B0604020202020204" pitchFamily="34" charset="0"/>
                          <a:cs typeface="Arial" panose="020B0604020202020204" pitchFamily="34" charset="0"/>
                        </a:rPr>
                        <a:t> de </a:t>
                      </a:r>
                      <a:r>
                        <a:rPr lang="en-GB" sz="1100" b="1" err="1">
                          <a:solidFill>
                            <a:schemeClr val="tx1"/>
                          </a:solidFill>
                          <a:latin typeface="Arial" panose="020B0604020202020204" pitchFamily="34" charset="0"/>
                          <a:cs typeface="Arial" panose="020B0604020202020204" pitchFamily="34" charset="0"/>
                        </a:rPr>
                        <a:t>programas</a:t>
                      </a:r>
                      <a:r>
                        <a:rPr lang="en-GB" sz="1100" b="1">
                          <a:solidFill>
                            <a:schemeClr val="tx1"/>
                          </a:solidFill>
                          <a:latin typeface="Arial" panose="020B0604020202020204" pitchFamily="34" charset="0"/>
                          <a:cs typeface="Arial" panose="020B0604020202020204" pitchFamily="34" charset="0"/>
                        </a:rPr>
                        <a:t> de </a:t>
                      </a:r>
                      <a:r>
                        <a:rPr lang="en-GB" sz="1100" b="1" err="1">
                          <a:solidFill>
                            <a:schemeClr val="tx1"/>
                          </a:solidFill>
                          <a:latin typeface="Arial" panose="020B0604020202020204" pitchFamily="34" charset="0"/>
                          <a:cs typeface="Arial" panose="020B0604020202020204" pitchFamily="34" charset="0"/>
                        </a:rPr>
                        <a:t>acesso</a:t>
                      </a:r>
                      <a:r>
                        <a:rPr lang="en-GB" sz="1100" b="1">
                          <a:solidFill>
                            <a:schemeClr val="tx1"/>
                          </a:solidFill>
                          <a:latin typeface="Arial" panose="020B0604020202020204" pitchFamily="34" charset="0"/>
                          <a:cs typeface="Arial" panose="020B0604020202020204" pitchFamily="34" charset="0"/>
                        </a:rPr>
                        <a:t> à </a:t>
                      </a:r>
                      <a:r>
                        <a:rPr lang="en-GB" sz="1100" b="1" err="1">
                          <a:solidFill>
                            <a:schemeClr val="tx1"/>
                          </a:solidFill>
                          <a:latin typeface="Arial" panose="020B0604020202020204" pitchFamily="34" charset="0"/>
                          <a:cs typeface="Arial" panose="020B0604020202020204" pitchFamily="34" charset="0"/>
                        </a:rPr>
                        <a:t>energia</a:t>
                      </a:r>
                      <a:r>
                        <a:rPr lang="en-GB" sz="1100" b="1">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100">
                          <a:latin typeface="Arial"/>
                          <a:ea typeface="Arial"/>
                          <a:cs typeface="Arial"/>
                          <a:sym typeface="Arial"/>
                        </a:rPr>
                        <a:t>Octroi de subventions ou de financements pour les mesures, par exemple dans le domaine de l'électrification résidentielle et de l'amélioration de l'efficacité énergétique, de la production décentralisée d'énergie renouvelable, des subventions tarifaires pour les ménages à faibles revenus. Des systèmes de cofinancement peuvent également être utilisés pour encourager l'appropriation et l'éducation.</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1100" b="1">
                          <a:solidFill>
                            <a:schemeClr val="dk1"/>
                          </a:solidFill>
                          <a:latin typeface="Arial"/>
                          <a:ea typeface="Arial"/>
                          <a:cs typeface="Arial"/>
                          <a:sym typeface="Arial"/>
                        </a:rPr>
                        <a:t>Analyse et innovation des modèles de financement </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100">
                          <a:latin typeface="Arial"/>
                          <a:ea typeface="Arial"/>
                          <a:cs typeface="Arial"/>
                          <a:sym typeface="Arial"/>
                        </a:rPr>
                        <a:t>Exploration des modèles de financement innovants pour améliorer la rentabilité des solutions et attirer des investisseurs à grande échelle, en particulier dans les domaines de l'énergie propre et des solutions de chauffage/refroidissement en milieu urbain. </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1100" b="1">
                          <a:solidFill>
                            <a:schemeClr val="dk1"/>
                          </a:solidFill>
                          <a:latin typeface="Arial"/>
                          <a:ea typeface="Arial"/>
                          <a:cs typeface="Arial"/>
                          <a:sym typeface="Arial"/>
                        </a:rPr>
                        <a:t>Contrat de performance énergétique (CPE)</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100">
                          <a:latin typeface="Arial"/>
                          <a:ea typeface="Arial"/>
                          <a:cs typeface="Arial"/>
                          <a:sym typeface="Arial"/>
                        </a:rPr>
                        <a:t>Passage de contrat avec une société de services énergétiques (ESCO) pour la réalisation de travaux d'amélioration de l'efficacité énergétique avec des objectifs de réduction déterminés, les coûts d'intervention étant remboursés par les économies d'énergie réalisées. </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1100" b="1">
                          <a:latin typeface="Arial"/>
                          <a:ea typeface="Arial"/>
                          <a:cs typeface="Arial"/>
                          <a:sym typeface="Arial"/>
                        </a:rPr>
                        <a:t>Prise de contact</a:t>
                      </a:r>
                      <a:r>
                        <a:rPr lang="fr-FR" sz="1100" b="1">
                          <a:solidFill>
                            <a:schemeClr val="dk1"/>
                          </a:solidFill>
                          <a:latin typeface="Arial"/>
                          <a:ea typeface="Arial"/>
                          <a:cs typeface="Arial"/>
                          <a:sym typeface="Arial"/>
                        </a:rPr>
                        <a:t> avec des bailleurs de fonds potentiels </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fr-FR" sz="1100">
                          <a:latin typeface="Arial"/>
                          <a:ea typeface="Arial"/>
                          <a:cs typeface="Arial"/>
                          <a:sym typeface="Arial"/>
                        </a:rPr>
                        <a:t>Prise de contact avec des bailleurs de fonds locaux, régionaux et internationaux pour soutenir et financer les mesures locales, tant au niveau de l'infrastructure matérielle que de l'infrastructure logicielle.</a:t>
                      </a:r>
                      <a:endParaRPr lang="fr-FR" sz="1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25272" y="1734034"/>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4148" y="16622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4148" y="291370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4148" y="419967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4148" y="545774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178915"/>
            <a:ext cx="4952418" cy="369332"/>
          </a:xfrm>
          <a:prstGeom prst="rect">
            <a:avLst/>
          </a:prstGeom>
          <a:noFill/>
        </p:spPr>
        <p:txBody>
          <a:bodyPr wrap="square">
            <a:spAutoFit/>
          </a:bodyPr>
          <a:lstStyle/>
          <a:p>
            <a:pPr marL="0" marR="0" lvl="0" indent="0" algn="l" rtl="0">
              <a:spcBef>
                <a:spcPts val="0"/>
              </a:spcBef>
              <a:spcAft>
                <a:spcPts val="0"/>
              </a:spcAft>
              <a:buNone/>
            </a:pPr>
            <a:r>
              <a:rPr lang="fr-FR" sz="1800" b="1">
                <a:solidFill>
                  <a:schemeClr val="accent4"/>
                </a:solidFill>
                <a:latin typeface="Calibri"/>
                <a:ea typeface="Calibri"/>
                <a:cs typeface="Calibri"/>
                <a:sym typeface="Calibri"/>
              </a:rPr>
              <a:t>Investissements et obtention de financement</a:t>
            </a:r>
            <a:endParaRPr lang="fr-FR" sz="1400"/>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04604" y="3163583"/>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13129" y="439631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13129" y="5610074"/>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4832C262-EFE1-11B1-0C30-78E134CE27F0}"/>
              </a:ext>
            </a:extLst>
          </p:cNvPr>
          <p:cNvGrpSpPr>
            <a:grpSpLocks/>
          </p:cNvGrpSpPr>
          <p:nvPr/>
        </p:nvGrpSpPr>
        <p:grpSpPr>
          <a:xfrm>
            <a:off x="6431389" y="1723777"/>
            <a:ext cx="612724" cy="451696"/>
            <a:chOff x="2285915" y="1381813"/>
            <a:chExt cx="800768" cy="520551"/>
          </a:xfrm>
          <a:solidFill>
            <a:schemeClr val="bg1"/>
          </a:solidFill>
        </p:grpSpPr>
        <p:grpSp>
          <p:nvGrpSpPr>
            <p:cNvPr id="7" name="Group 6">
              <a:extLst>
                <a:ext uri="{FF2B5EF4-FFF2-40B4-BE49-F238E27FC236}">
                  <a16:creationId xmlns:a16="http://schemas.microsoft.com/office/drawing/2014/main" id="{2B55D7C8-70BC-6E61-2A95-3894B1721B2E}"/>
                </a:ext>
              </a:extLst>
            </p:cNvPr>
            <p:cNvGrpSpPr/>
            <p:nvPr/>
          </p:nvGrpSpPr>
          <p:grpSpPr>
            <a:xfrm>
              <a:off x="2285915" y="1574902"/>
              <a:ext cx="800768" cy="327462"/>
              <a:chOff x="1802883" y="2586243"/>
              <a:chExt cx="800768" cy="327462"/>
            </a:xfrm>
            <a:grpFill/>
          </p:grpSpPr>
          <p:sp>
            <p:nvSpPr>
              <p:cNvPr id="17" name="Oval 16">
                <a:extLst>
                  <a:ext uri="{FF2B5EF4-FFF2-40B4-BE49-F238E27FC236}">
                    <a16:creationId xmlns:a16="http://schemas.microsoft.com/office/drawing/2014/main" id="{C28D6580-D8FB-A8B0-8F54-54C27019D7FE}"/>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CADEA6-EB24-B31A-40AF-AF4CDE062D6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9A82D13-7B30-8623-EF1D-D9CF5DE0521F}"/>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D5BFA8E9-8D96-9D2D-D53B-727EFFFEC5B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6CCF0BC9-E608-5414-C271-AA5439B8F5E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a:extLst>
                  <a:ext uri="{FF2B5EF4-FFF2-40B4-BE49-F238E27FC236}">
                    <a16:creationId xmlns:a16="http://schemas.microsoft.com/office/drawing/2014/main" id="{EF988EEF-5A8A-37A1-FD5A-EC4F83E2135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F3D39B1D-F920-C565-26A0-90E4031BFB89}"/>
                </a:ext>
              </a:extLst>
            </p:cNvPr>
            <p:cNvGrpSpPr/>
            <p:nvPr/>
          </p:nvGrpSpPr>
          <p:grpSpPr>
            <a:xfrm>
              <a:off x="2289579" y="1381813"/>
              <a:ext cx="739416" cy="116042"/>
              <a:chOff x="4345868" y="677985"/>
              <a:chExt cx="739416" cy="116042"/>
            </a:xfrm>
            <a:grpFill/>
          </p:grpSpPr>
          <p:sp>
            <p:nvSpPr>
              <p:cNvPr id="10" name="Arrow: Right 9">
                <a:extLst>
                  <a:ext uri="{FF2B5EF4-FFF2-40B4-BE49-F238E27FC236}">
                    <a16:creationId xmlns:a16="http://schemas.microsoft.com/office/drawing/2014/main" id="{ECC80E5B-66B3-862D-DE77-E3DD215EC73E}"/>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007EDDBE-E7B0-C548-9106-CC7DE5BAEC5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F260CD2-82C5-E780-3280-CB53BA86573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 name="Group 22">
            <a:extLst>
              <a:ext uri="{FF2B5EF4-FFF2-40B4-BE49-F238E27FC236}">
                <a16:creationId xmlns:a16="http://schemas.microsoft.com/office/drawing/2014/main" id="{101ABC1B-4D93-BAAA-FAB2-08E595214E06}"/>
              </a:ext>
            </a:extLst>
          </p:cNvPr>
          <p:cNvGrpSpPr>
            <a:grpSpLocks/>
          </p:cNvGrpSpPr>
          <p:nvPr/>
        </p:nvGrpSpPr>
        <p:grpSpPr>
          <a:xfrm>
            <a:off x="6445491" y="3084344"/>
            <a:ext cx="612724" cy="451696"/>
            <a:chOff x="2285915" y="1381813"/>
            <a:chExt cx="800768" cy="520551"/>
          </a:xfrm>
          <a:solidFill>
            <a:schemeClr val="bg1"/>
          </a:solidFill>
        </p:grpSpPr>
        <p:grpSp>
          <p:nvGrpSpPr>
            <p:cNvPr id="24" name="Group 23">
              <a:extLst>
                <a:ext uri="{FF2B5EF4-FFF2-40B4-BE49-F238E27FC236}">
                  <a16:creationId xmlns:a16="http://schemas.microsoft.com/office/drawing/2014/main" id="{C51DC151-4965-8243-2A0C-395630E50609}"/>
                </a:ext>
              </a:extLst>
            </p:cNvPr>
            <p:cNvGrpSpPr/>
            <p:nvPr/>
          </p:nvGrpSpPr>
          <p:grpSpPr>
            <a:xfrm>
              <a:off x="2285915" y="1574902"/>
              <a:ext cx="800768" cy="327462"/>
              <a:chOff x="1802883" y="2586243"/>
              <a:chExt cx="800768" cy="327462"/>
            </a:xfrm>
            <a:grpFill/>
          </p:grpSpPr>
          <p:sp>
            <p:nvSpPr>
              <p:cNvPr id="29" name="Oval 28">
                <a:extLst>
                  <a:ext uri="{FF2B5EF4-FFF2-40B4-BE49-F238E27FC236}">
                    <a16:creationId xmlns:a16="http://schemas.microsoft.com/office/drawing/2014/main" id="{423627DC-BC79-3F41-542A-81867D1CDF9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3364617-6303-92F9-ECBF-16FDB3167E5C}"/>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172E919-4A55-D8F8-AAC7-D797B198C00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816D03A2-E8E1-DB23-CFF1-273B1AC763C0}"/>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Lightning Bolt 32">
                <a:extLst>
                  <a:ext uri="{FF2B5EF4-FFF2-40B4-BE49-F238E27FC236}">
                    <a16:creationId xmlns:a16="http://schemas.microsoft.com/office/drawing/2014/main" id="{64B11772-6F17-0EDE-B6C4-C77C60D2FB25}"/>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ightning Bolt 34">
                <a:extLst>
                  <a:ext uri="{FF2B5EF4-FFF2-40B4-BE49-F238E27FC236}">
                    <a16:creationId xmlns:a16="http://schemas.microsoft.com/office/drawing/2014/main" id="{50000792-DC0C-8001-6A1F-1FD83FE7597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C24128-C875-BA28-ACB6-B03B4164CA5F}"/>
                </a:ext>
              </a:extLst>
            </p:cNvPr>
            <p:cNvGrpSpPr/>
            <p:nvPr/>
          </p:nvGrpSpPr>
          <p:grpSpPr>
            <a:xfrm>
              <a:off x="2289579" y="1381813"/>
              <a:ext cx="739416" cy="116042"/>
              <a:chOff x="4345868" y="677985"/>
              <a:chExt cx="739416" cy="116042"/>
            </a:xfrm>
            <a:grpFill/>
          </p:grpSpPr>
          <p:sp>
            <p:nvSpPr>
              <p:cNvPr id="26" name="Arrow: Right 25">
                <a:extLst>
                  <a:ext uri="{FF2B5EF4-FFF2-40B4-BE49-F238E27FC236}">
                    <a16:creationId xmlns:a16="http://schemas.microsoft.com/office/drawing/2014/main" id="{F523F395-3261-DD3F-051E-66ABB86AA12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6D06EB17-10E2-A875-775A-02910EACC1A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4B45009B-F8DA-29B9-49E8-290F3F00D913}"/>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31B468FB-4C50-600E-7E3D-29D7AB641FF4}"/>
              </a:ext>
            </a:extLst>
          </p:cNvPr>
          <p:cNvGrpSpPr>
            <a:grpSpLocks/>
          </p:cNvGrpSpPr>
          <p:nvPr/>
        </p:nvGrpSpPr>
        <p:grpSpPr>
          <a:xfrm>
            <a:off x="6475030" y="4326549"/>
            <a:ext cx="612724" cy="451696"/>
            <a:chOff x="2285915" y="1381813"/>
            <a:chExt cx="800768" cy="520551"/>
          </a:xfrm>
          <a:solidFill>
            <a:schemeClr val="bg1"/>
          </a:solidFill>
        </p:grpSpPr>
        <p:grpSp>
          <p:nvGrpSpPr>
            <p:cNvPr id="37" name="Group 36">
              <a:extLst>
                <a:ext uri="{FF2B5EF4-FFF2-40B4-BE49-F238E27FC236}">
                  <a16:creationId xmlns:a16="http://schemas.microsoft.com/office/drawing/2014/main" id="{A3DECF63-2A6A-869A-DB7B-B241698FD661}"/>
                </a:ext>
              </a:extLst>
            </p:cNvPr>
            <p:cNvGrpSpPr/>
            <p:nvPr/>
          </p:nvGrpSpPr>
          <p:grpSpPr>
            <a:xfrm>
              <a:off x="2285915" y="1574902"/>
              <a:ext cx="800768" cy="327462"/>
              <a:chOff x="1802883" y="2586243"/>
              <a:chExt cx="800768" cy="327462"/>
            </a:xfrm>
            <a:grpFill/>
          </p:grpSpPr>
          <p:sp>
            <p:nvSpPr>
              <p:cNvPr id="49" name="Oval 48">
                <a:extLst>
                  <a:ext uri="{FF2B5EF4-FFF2-40B4-BE49-F238E27FC236}">
                    <a16:creationId xmlns:a16="http://schemas.microsoft.com/office/drawing/2014/main" id="{398A99FA-DE95-C6AD-DF76-D18F651E7D0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4B1A197-2442-1075-F8D8-738FD9038B3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62A62E8-55D5-E255-08A8-64978469F3D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AB089644-912F-334D-C597-F19882B0D5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43AC52FE-3B60-086F-6D18-7E0BB9674330}"/>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244DCE24-B0E9-F61A-C5B2-DEE574E8FB7A}"/>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3D675534-DC39-99FD-849F-F70A11FD1E89}"/>
                </a:ext>
              </a:extLst>
            </p:cNvPr>
            <p:cNvGrpSpPr/>
            <p:nvPr/>
          </p:nvGrpSpPr>
          <p:grpSpPr>
            <a:xfrm>
              <a:off x="2289579" y="1381813"/>
              <a:ext cx="739416" cy="116042"/>
              <a:chOff x="4345868" y="677985"/>
              <a:chExt cx="739416" cy="116042"/>
            </a:xfrm>
            <a:grpFill/>
          </p:grpSpPr>
          <p:sp>
            <p:nvSpPr>
              <p:cNvPr id="46" name="Arrow: Right 45">
                <a:extLst>
                  <a:ext uri="{FF2B5EF4-FFF2-40B4-BE49-F238E27FC236}">
                    <a16:creationId xmlns:a16="http://schemas.microsoft.com/office/drawing/2014/main" id="{7216C497-31B5-AB3A-D45B-C5A7E3877B19}"/>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8CD8EA46-23DB-404A-E1E6-C42E2D04409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CC6B81AD-1E19-CA3A-15F4-B7EC4085AB0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5" name="Group 54">
            <a:extLst>
              <a:ext uri="{FF2B5EF4-FFF2-40B4-BE49-F238E27FC236}">
                <a16:creationId xmlns:a16="http://schemas.microsoft.com/office/drawing/2014/main" id="{8FE46F9F-13BD-096C-D001-03AEFE846AD0}"/>
              </a:ext>
            </a:extLst>
          </p:cNvPr>
          <p:cNvGrpSpPr>
            <a:grpSpLocks/>
          </p:cNvGrpSpPr>
          <p:nvPr/>
        </p:nvGrpSpPr>
        <p:grpSpPr>
          <a:xfrm>
            <a:off x="6445837" y="5604372"/>
            <a:ext cx="612724" cy="451696"/>
            <a:chOff x="2285915" y="1381813"/>
            <a:chExt cx="800768" cy="520551"/>
          </a:xfrm>
          <a:solidFill>
            <a:schemeClr val="bg1"/>
          </a:solidFill>
        </p:grpSpPr>
        <p:grpSp>
          <p:nvGrpSpPr>
            <p:cNvPr id="56" name="Group 55">
              <a:extLst>
                <a:ext uri="{FF2B5EF4-FFF2-40B4-BE49-F238E27FC236}">
                  <a16:creationId xmlns:a16="http://schemas.microsoft.com/office/drawing/2014/main" id="{48AF5997-B83B-AB14-99FB-7B7863D2C40E}"/>
                </a:ext>
              </a:extLst>
            </p:cNvPr>
            <p:cNvGrpSpPr/>
            <p:nvPr/>
          </p:nvGrpSpPr>
          <p:grpSpPr>
            <a:xfrm>
              <a:off x="2285915" y="1574902"/>
              <a:ext cx="800768" cy="327462"/>
              <a:chOff x="1802883" y="2586243"/>
              <a:chExt cx="800768" cy="327462"/>
            </a:xfrm>
            <a:grpFill/>
          </p:grpSpPr>
          <p:sp>
            <p:nvSpPr>
              <p:cNvPr id="61" name="Oval 60">
                <a:extLst>
                  <a:ext uri="{FF2B5EF4-FFF2-40B4-BE49-F238E27FC236}">
                    <a16:creationId xmlns:a16="http://schemas.microsoft.com/office/drawing/2014/main" id="{7C9F63F6-C808-6A1C-09EA-21FFA22352B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EA4FEDD-1F99-8779-7B54-EF125EE29005}"/>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6317F68-2C29-CCA2-CF50-95B9E745762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Lightning Bolt 63">
                <a:extLst>
                  <a:ext uri="{FF2B5EF4-FFF2-40B4-BE49-F238E27FC236}">
                    <a16:creationId xmlns:a16="http://schemas.microsoft.com/office/drawing/2014/main" id="{C032A3B9-67EA-D7E4-4E8D-45CFE02DFFA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Lightning Bolt 64">
                <a:extLst>
                  <a:ext uri="{FF2B5EF4-FFF2-40B4-BE49-F238E27FC236}">
                    <a16:creationId xmlns:a16="http://schemas.microsoft.com/office/drawing/2014/main" id="{B77363A3-3370-9C2B-6B34-6B4078534C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Lightning Bolt 65">
                <a:extLst>
                  <a:ext uri="{FF2B5EF4-FFF2-40B4-BE49-F238E27FC236}">
                    <a16:creationId xmlns:a16="http://schemas.microsoft.com/office/drawing/2014/main" id="{B9D45F0C-8236-D1C5-A2A3-ED6700E0A8E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02DC7F7-5547-56CD-C1E0-5D8E56235FC2}"/>
                </a:ext>
              </a:extLst>
            </p:cNvPr>
            <p:cNvGrpSpPr/>
            <p:nvPr/>
          </p:nvGrpSpPr>
          <p:grpSpPr>
            <a:xfrm>
              <a:off x="2289579" y="1381813"/>
              <a:ext cx="739417" cy="116042"/>
              <a:chOff x="4345868" y="677985"/>
              <a:chExt cx="739417" cy="116042"/>
            </a:xfrm>
            <a:grpFill/>
          </p:grpSpPr>
          <p:sp>
            <p:nvSpPr>
              <p:cNvPr id="58" name="Arrow: Right 57">
                <a:extLst>
                  <a:ext uri="{FF2B5EF4-FFF2-40B4-BE49-F238E27FC236}">
                    <a16:creationId xmlns:a16="http://schemas.microsoft.com/office/drawing/2014/main" id="{0922EAD5-754F-1C61-B3A3-7FF6DCC249CA}"/>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1F4604CF-84B0-26AC-2005-84FEB5630B5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EE960055-3720-3E85-3AEF-D77EAB8B9DC8}"/>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908822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2598709153"/>
              </p:ext>
            </p:extLst>
          </p:nvPr>
        </p:nvGraphicFramePr>
        <p:xfrm>
          <a:off x="289437" y="615123"/>
          <a:ext cx="9349863" cy="6174297"/>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874339">
                  <a:extLst>
                    <a:ext uri="{9D8B030D-6E8A-4147-A177-3AD203B41FA5}">
                      <a16:colId xmlns:a16="http://schemas.microsoft.com/office/drawing/2014/main" val="920676204"/>
                    </a:ext>
                  </a:extLst>
                </a:gridCol>
                <a:gridCol w="3769112">
                  <a:extLst>
                    <a:ext uri="{9D8B030D-6E8A-4147-A177-3AD203B41FA5}">
                      <a16:colId xmlns:a16="http://schemas.microsoft.com/office/drawing/2014/main" val="419275218"/>
                    </a:ext>
                  </a:extLst>
                </a:gridCol>
                <a:gridCol w="1037064">
                  <a:extLst>
                    <a:ext uri="{9D8B030D-6E8A-4147-A177-3AD203B41FA5}">
                      <a16:colId xmlns:a16="http://schemas.microsoft.com/office/drawing/2014/main" val="1412989387"/>
                    </a:ext>
                  </a:extLst>
                </a:gridCol>
                <a:gridCol w="95194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198321410"/>
                    </a:ext>
                  </a:extLst>
                </a:gridCol>
              </a:tblGrid>
              <a:tr h="60799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Mesure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Label indicatif</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fr-FR" sz="1100" b="0" i="0">
                          <a:solidFill>
                            <a:schemeClr val="bg1"/>
                          </a:solidFill>
                          <a:latin typeface="Arial" panose="020B0604020202020204" pitchFamily="34" charset="0"/>
                          <a:cs typeface="Arial" panose="020B0604020202020204" pitchFamily="34" charset="0"/>
                        </a:rPr>
                        <a:t>Label spécifique </a:t>
                      </a:r>
                      <a:br>
                        <a:rPr lang="fr-FR" sz="1100" b="0" i="0">
                          <a:solidFill>
                            <a:schemeClr val="bg1"/>
                          </a:solidFill>
                          <a:latin typeface="Arial" panose="020B0604020202020204" pitchFamily="34" charset="0"/>
                          <a:cs typeface="Arial" panose="020B0604020202020204" pitchFamily="34" charset="0"/>
                        </a:rPr>
                      </a:br>
                      <a:r>
                        <a:rPr lang="fr-FR" sz="1100" b="0" i="0">
                          <a:solidFill>
                            <a:schemeClr val="bg1"/>
                          </a:solidFill>
                          <a:latin typeface="Arial" panose="020B0604020202020204" pitchFamily="34" charset="0"/>
                          <a:cs typeface="Arial" panose="020B0604020202020204" pitchFamily="34" charset="0"/>
                        </a:rPr>
                        <a:t>à la ville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Indicateurs d’AEPE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parties prenantes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47908187"/>
                  </a:ext>
                </a:extLst>
              </a:tr>
              <a:tr h="8730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spcBef>
                          <a:spcPts val="0"/>
                        </a:spcBef>
                        <a:spcAft>
                          <a:spcPts val="0"/>
                        </a:spcAft>
                        <a:buNone/>
                      </a:pPr>
                      <a:r>
                        <a:rPr lang="fr-FR" sz="1100" b="1">
                          <a:solidFill>
                            <a:schemeClr val="dk1"/>
                          </a:solidFill>
                          <a:latin typeface="Arial"/>
                          <a:ea typeface="Arial"/>
                          <a:cs typeface="Arial"/>
                          <a:sym typeface="Arial"/>
                        </a:rPr>
                        <a:t>Infrastructure de données énergétiques et analyse d'audit </a:t>
                      </a:r>
                      <a:endParaRPr lang="fr-FR"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Installation de compteurs intelligents pour surveiller la consommation d'énergie des bâtiments résidentiels ou des logements sociaux; traitement des données pour les audits énergétiques afin de cibler les mesures en matière d'efficacité énergétique.</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90598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100" b="1">
                          <a:solidFill>
                            <a:schemeClr val="dk1"/>
                          </a:solidFill>
                          <a:latin typeface="Arial"/>
                          <a:ea typeface="Arial"/>
                          <a:cs typeface="Arial"/>
                          <a:sym typeface="Arial"/>
                        </a:rPr>
                        <a:t>Formation de la communauté locale </a:t>
                      </a:r>
                      <a:endParaRPr lang="fr-FR"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Organisation de formations avec les leaders des communautés locales et les résidents pour les sensibiliser aux solutions en matière d'efficacité énergétique afin de s'assurer que les dépenses sont optimisées pour améliorer les conditions de vie et le confort thermique.</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0693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en-US" sz="1100" b="1">
                          <a:solidFill>
                            <a:schemeClr val="dk1"/>
                          </a:solidFill>
                          <a:latin typeface="Arial"/>
                          <a:ea typeface="Arial"/>
                          <a:cs typeface="Arial"/>
                          <a:sym typeface="Arial"/>
                        </a:rPr>
                        <a:t>Amélioration de l'efficacité énergétique </a:t>
                      </a:r>
                      <a:endParaRPr lang="en-US"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Rénovations visant à accroître l'efficacité énergétique des équipements et des technologies, à améliorer l'isolation thermique et à remplacer les appareils de cuisson et de chauffage par des solutions à faible teneur en carbone. Les collectivités locales peuvent cibler les logements sociaux et les autres actifs qu'elles gèrent.</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0598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en-US" sz="1100" b="1">
                          <a:solidFill>
                            <a:schemeClr val="dk1"/>
                          </a:solidFill>
                          <a:latin typeface="Arial"/>
                          <a:ea typeface="Arial"/>
                          <a:cs typeface="Arial"/>
                          <a:sym typeface="Arial"/>
                        </a:rPr>
                        <a:t>Production décentralisée d'énergie renouvelable</a:t>
                      </a:r>
                      <a:endParaRPr lang="en-US"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Installation de systèmes photovoltaïques sur les toits ou des micro-systèmes solaires pour compenser ou subventionner la consommation d'énergie. Les collectivités locales peuvent cibler les logements sociaux, les bâtiments administratifs et les autres actifs qu'elles gèrent.</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1069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100" b="1">
                          <a:solidFill>
                            <a:schemeClr val="dk1"/>
                          </a:solidFill>
                          <a:latin typeface="Arial"/>
                          <a:ea typeface="Arial"/>
                          <a:cs typeface="Arial"/>
                          <a:sym typeface="Arial"/>
                        </a:rPr>
                        <a:t>Aide financière aux ménages pour rendre l'énergie plus abordable </a:t>
                      </a:r>
                      <a:endParaRPr lang="fr-FR"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Amélioration de l’accessibilité financière de l'énergie en révisant directement les prix de l'énergie et des combustibles, en subventionnant les factures ou en allégeant la charge financière globale des ménages grâce à d'autres mesures de soutien telles que le plafonnement des loyers et les possibilités d'emploi. </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742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100" b="1">
                          <a:solidFill>
                            <a:schemeClr val="dk1"/>
                          </a:solidFill>
                          <a:latin typeface="Arial"/>
                          <a:ea typeface="Arial"/>
                          <a:cs typeface="Arial"/>
                          <a:sym typeface="Arial"/>
                        </a:rPr>
                        <a:t>Achat d'énergie par les municipalités </a:t>
                      </a:r>
                      <a:endParaRPr lang="fr-FR" sz="18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fr-FR" sz="1000">
                          <a:latin typeface="Arial"/>
                          <a:ea typeface="Arial"/>
                          <a:cs typeface="Arial"/>
                          <a:sym typeface="Arial"/>
                        </a:rPr>
                        <a:t>Les collectivités locales, individuellement ou en groupe, signent des contrats d'achat d'électricité avec des fournisseurs d'énergie provenant de sources de production renouvelables et dont les délais d'approvisionnement sont garantis.</a:t>
                      </a:r>
                      <a:endParaRPr lang="fr-FR" sz="140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08153" y="1355122"/>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9576" y="1346489"/>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9576" y="218487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9576" y="317828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9576" y="6039941"/>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pPr marL="0" marR="0" lvl="0" indent="0" algn="l" rtl="0">
              <a:spcBef>
                <a:spcPts val="0"/>
              </a:spcBef>
              <a:spcAft>
                <a:spcPts val="0"/>
              </a:spcAft>
              <a:buNone/>
            </a:pPr>
            <a:r>
              <a:rPr lang="fr-FR" sz="1800" b="1">
                <a:solidFill>
                  <a:schemeClr val="dk2"/>
                </a:solidFill>
                <a:latin typeface="Calibri"/>
                <a:ea typeface="Calibri"/>
                <a:cs typeface="Calibri"/>
                <a:sym typeface="Calibri"/>
              </a:rPr>
              <a:t>Programmes menés par les collectivités locales</a:t>
            </a:r>
            <a:endParaRPr lang="fr-FR" sz="1400"/>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08153" y="2193503"/>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1978842" y="3253321"/>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1978842" y="4243477"/>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1986514" y="5242589"/>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1978842" y="6218087"/>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59576" y="513680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59576" y="418903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a:grpSpLocks/>
          </p:cNvGrpSpPr>
          <p:nvPr/>
        </p:nvGrpSpPr>
        <p:grpSpPr>
          <a:xfrm>
            <a:off x="6690416" y="1390306"/>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a:grpSpLocks/>
          </p:cNvGrpSpPr>
          <p:nvPr/>
        </p:nvGrpSpPr>
        <p:grpSpPr>
          <a:xfrm>
            <a:off x="6690416" y="2228687"/>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a:grpSpLocks/>
          </p:cNvGrpSpPr>
          <p:nvPr/>
        </p:nvGrpSpPr>
        <p:grpSpPr>
          <a:xfrm>
            <a:off x="6690416" y="3222097"/>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a:grpSpLocks/>
          </p:cNvGrpSpPr>
          <p:nvPr/>
        </p:nvGrpSpPr>
        <p:grpSpPr>
          <a:xfrm>
            <a:off x="6690416" y="4232855"/>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a:grpSpLocks/>
          </p:cNvGrpSpPr>
          <p:nvPr/>
        </p:nvGrpSpPr>
        <p:grpSpPr>
          <a:xfrm>
            <a:off x="6699340" y="5262808"/>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a:grpSpLocks/>
          </p:cNvGrpSpPr>
          <p:nvPr/>
        </p:nvGrpSpPr>
        <p:grpSpPr>
          <a:xfrm>
            <a:off x="6707012" y="6208936"/>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69074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0BCD-AC36-6BB2-0117-E52AA68EB78F}"/>
              </a:ext>
            </a:extLst>
          </p:cNvPr>
          <p:cNvSpPr>
            <a:spLocks noGrp="1"/>
          </p:cNvSpPr>
          <p:nvPr>
            <p:ph idx="13"/>
          </p:nvPr>
        </p:nvSpPr>
        <p:spPr/>
        <p:txBody>
          <a:bodyPr/>
          <a:lstStyle/>
          <a:p>
            <a:r>
              <a:rPr lang="fr-FR" b="0">
                <a:solidFill>
                  <a:schemeClr val="accent5"/>
                </a:solidFill>
              </a:rPr>
              <a:t>Module 7 - Concevoir des mesures d'AEPE</a:t>
            </a:r>
          </a:p>
        </p:txBody>
      </p:sp>
      <p:sp>
        <p:nvSpPr>
          <p:cNvPr id="4" name="Title 3">
            <a:extLst>
              <a:ext uri="{FF2B5EF4-FFF2-40B4-BE49-F238E27FC236}">
                <a16:creationId xmlns:a16="http://schemas.microsoft.com/office/drawing/2014/main" id="{BFAFC2FA-051A-CBEB-5FF7-10811E62B0B4}"/>
              </a:ext>
            </a:extLst>
          </p:cNvPr>
          <p:cNvSpPr txBox="1">
            <a:spLocks/>
          </p:cNvSpPr>
          <p:nvPr/>
        </p:nvSpPr>
        <p:spPr>
          <a:xfrm>
            <a:off x="685800" y="685800"/>
            <a:ext cx="8534389"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a:lstStyle>
          <a:p>
            <a:r>
              <a:rPr lang="en-GB" sz="1400" b="0">
                <a:solidFill>
                  <a:schemeClr val="accent5"/>
                </a:solidFill>
              </a:rPr>
              <a:t>Fiche de diagnostic</a:t>
            </a:r>
            <a:br>
              <a:rPr lang="en-GB">
                <a:solidFill>
                  <a:schemeClr val="accent5"/>
                </a:solidFill>
              </a:rPr>
            </a:br>
            <a:r>
              <a:rPr lang="en-GB">
                <a:solidFill>
                  <a:schemeClr val="accent5"/>
                </a:solidFill>
              </a:rPr>
              <a:t>Concevoir des mesures d'AEPE</a:t>
            </a:r>
            <a:endParaRPr lang="en-GB" b="0">
              <a:solidFill>
                <a:schemeClr val="accent5"/>
              </a:solidFill>
            </a:endParaRPr>
          </a:p>
        </p:txBody>
      </p:sp>
      <p:sp>
        <p:nvSpPr>
          <p:cNvPr id="7" name="Rectangle: Rounded Corners 6">
            <a:extLst>
              <a:ext uri="{FF2B5EF4-FFF2-40B4-BE49-F238E27FC236}">
                <a16:creationId xmlns:a16="http://schemas.microsoft.com/office/drawing/2014/main" id="{AAFBCD75-2CFD-4D2F-555B-7C71ACE51D58}"/>
              </a:ext>
            </a:extLst>
          </p:cNvPr>
          <p:cNvSpPr/>
          <p:nvPr/>
        </p:nvSpPr>
        <p:spPr>
          <a:xfrm>
            <a:off x="685800" y="1828802"/>
            <a:ext cx="1614486" cy="2105024"/>
          </a:xfrm>
          <a:prstGeom prst="roundRect">
            <a:avLst>
              <a:gd name="adj" fmla="val 899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latin typeface="Arial" panose="020B0604020202020204" pitchFamily="34" charset="0"/>
                <a:cs typeface="Arial" panose="020B0604020202020204" pitchFamily="34" charset="0"/>
              </a:rPr>
              <a:t>Quelles sont les mesures qui vous intéressent?</a:t>
            </a:r>
          </a:p>
        </p:txBody>
      </p:sp>
      <p:sp>
        <p:nvSpPr>
          <p:cNvPr id="12" name="Rectangle: Rounded Corners 11">
            <a:extLst>
              <a:ext uri="{FF2B5EF4-FFF2-40B4-BE49-F238E27FC236}">
                <a16:creationId xmlns:a16="http://schemas.microsoft.com/office/drawing/2014/main" id="{37DE8D70-A51A-E83A-955D-B11403BCAB57}"/>
              </a:ext>
            </a:extLst>
          </p:cNvPr>
          <p:cNvSpPr/>
          <p:nvPr/>
        </p:nvSpPr>
        <p:spPr>
          <a:xfrm>
            <a:off x="685802" y="4067176"/>
            <a:ext cx="1624011" cy="2105024"/>
          </a:xfrm>
          <a:prstGeom prst="roundRect">
            <a:avLst>
              <a:gd name="adj" fmla="val 904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latin typeface="Arial" panose="020B0604020202020204" pitchFamily="34" charset="0"/>
                <a:cs typeface="Arial" panose="020B0604020202020204" pitchFamily="34" charset="0"/>
              </a:rPr>
              <a:t>Quelles petites actions réalisables pouvez-vous entreprendre pour mettre en œuvre ces mesures?</a:t>
            </a:r>
          </a:p>
        </p:txBody>
      </p:sp>
      <p:sp>
        <p:nvSpPr>
          <p:cNvPr id="5" name="Slide Number Placeholder 4">
            <a:extLst>
              <a:ext uri="{FF2B5EF4-FFF2-40B4-BE49-F238E27FC236}">
                <a16:creationId xmlns:a16="http://schemas.microsoft.com/office/drawing/2014/main" id="{F4791C9F-B344-5AF1-79D4-503857710200}"/>
              </a:ext>
            </a:extLst>
          </p:cNvPr>
          <p:cNvSpPr>
            <a:spLocks noGrp="1"/>
          </p:cNvSpPr>
          <p:nvPr>
            <p:ph type="sldNum" sz="quarter" idx="12"/>
          </p:nvPr>
        </p:nvSpPr>
        <p:spPr/>
        <p:txBody>
          <a:bodyPr/>
          <a:lstStyle/>
          <a:p>
            <a:fld id="{CE97AC88-B9C7-4AEF-9990-0777AFA0136D}" type="slidenum">
              <a:rPr lang="en-US" smtClean="0"/>
              <a:t>99</a:t>
            </a:fld>
            <a:endParaRPr lang="en-US"/>
          </a:p>
        </p:txBody>
      </p:sp>
      <p:sp>
        <p:nvSpPr>
          <p:cNvPr id="31" name="Oval 30">
            <a:hlinkClick r:id="rId2" action="ppaction://hlinksldjump"/>
            <a:extLst>
              <a:ext uri="{FF2B5EF4-FFF2-40B4-BE49-F238E27FC236}">
                <a16:creationId xmlns:a16="http://schemas.microsoft.com/office/drawing/2014/main" id="{AC10F855-94FB-4E08-A0A8-D86484E6198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95F206AF-5BB0-413D-B2D7-F67CE65B4E39}"/>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2" action="ppaction://hlinksldjump"/>
            <a:extLst>
              <a:ext uri="{FF2B5EF4-FFF2-40B4-BE49-F238E27FC236}">
                <a16:creationId xmlns:a16="http://schemas.microsoft.com/office/drawing/2014/main" id="{BA2788CB-4921-41FA-BF46-CFBDDE3FD5E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E1486954-02DF-4053-B2D5-AB228D95BD71}"/>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0288356F-02C0-41B3-A20C-08528C3BB03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B17C7491-B79E-4925-8FBA-641CD0D97E8C}"/>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3E1D9E5B-341A-4457-ACD3-F9D41D975263}"/>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8B61A291-FC64-4E7F-A095-FC8F87A50A8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47252A5D-63A9-4137-B102-EB122337E50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CA1FC8DC-99D4-47E0-A709-6DE745432CA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5F7656AE-149D-49BD-B93F-F0F118E390C1}"/>
              </a:ext>
            </a:extLst>
          </p:cNvPr>
          <p:cNvGrpSpPr/>
          <p:nvPr/>
        </p:nvGrpSpPr>
        <p:grpSpPr>
          <a:xfrm>
            <a:off x="9573110" y="4814602"/>
            <a:ext cx="146522" cy="280390"/>
            <a:chOff x="5545138" y="625475"/>
            <a:chExt cx="1489075" cy="2849563"/>
          </a:xfrm>
        </p:grpSpPr>
        <p:sp>
          <p:nvSpPr>
            <p:cNvPr id="42" name="Freeform 117">
              <a:extLst>
                <a:ext uri="{FF2B5EF4-FFF2-40B4-BE49-F238E27FC236}">
                  <a16:creationId xmlns:a16="http://schemas.microsoft.com/office/drawing/2014/main" id="{D9BEEAB3-2406-4C9C-83D0-CC5DFFE0E41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B854454C-5C74-4DEC-89FA-3E729D930EF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Rounded Corners 45">
            <a:extLst>
              <a:ext uri="{FF2B5EF4-FFF2-40B4-BE49-F238E27FC236}">
                <a16:creationId xmlns:a16="http://schemas.microsoft.com/office/drawing/2014/main" id="{1ED965AE-4908-466E-A4E1-8D31EDBDD4E0}"/>
              </a:ext>
            </a:extLst>
          </p:cNvPr>
          <p:cNvSpPr/>
          <p:nvPr/>
        </p:nvSpPr>
        <p:spPr>
          <a:xfrm flipH="1">
            <a:off x="2309811" y="4067176"/>
            <a:ext cx="6910389" cy="2105024"/>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4BDFB8B4-AEE0-4919-BE4A-92968F4CA39C}"/>
              </a:ext>
            </a:extLst>
          </p:cNvPr>
          <p:cNvSpPr/>
          <p:nvPr/>
        </p:nvSpPr>
        <p:spPr>
          <a:xfrm flipH="1">
            <a:off x="2300285" y="1828800"/>
            <a:ext cx="6919904" cy="2105024"/>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3891"/>
      </p:ext>
    </p:extLst>
  </p:cSld>
  <p:clrMapOvr>
    <a:masterClrMapping/>
  </p:clrMapOvr>
</p:sld>
</file>

<file path=ppt/theme/theme1.xml><?xml version="1.0" encoding="utf-8"?>
<a:theme xmlns:a="http://schemas.openxmlformats.org/drawingml/2006/main" name="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4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5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6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5a6f456-3fdd-4949-8931-309a41d72ccb">
      <UserInfo>
        <DisplayName/>
        <AccountId xsi:nil="true"/>
        <AccountType/>
      </UserInfo>
    </SharedWithUsers>
    <_activity xmlns="b08bc7b5-2d8a-41e3-9967-a28f09de8d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D7C13D2379294CAEF197AB6FA04F94" ma:contentTypeVersion="15" ma:contentTypeDescription="Create a new document." ma:contentTypeScope="" ma:versionID="2164d840024c7bc2a40d42479c1380a9">
  <xsd:schema xmlns:xsd="http://www.w3.org/2001/XMLSchema" xmlns:xs="http://www.w3.org/2001/XMLSchema" xmlns:p="http://schemas.microsoft.com/office/2006/metadata/properties" xmlns:ns3="b08bc7b5-2d8a-41e3-9967-a28f09de8dad" xmlns:ns4="65a6f456-3fdd-4949-8931-309a41d72ccb" targetNamespace="http://schemas.microsoft.com/office/2006/metadata/properties" ma:root="true" ma:fieldsID="8102c87049d1a1cf12885310cd34e19c" ns3:_="" ns4:_="">
    <xsd:import namespace="b08bc7b5-2d8a-41e3-9967-a28f09de8dad"/>
    <xsd:import namespace="65a6f456-3fdd-4949-8931-309a41d72ccb"/>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ServiceAutoTags" minOccurs="0"/>
                <xsd:element ref="ns3:MediaLengthInSeconds" minOccurs="0"/>
                <xsd:element ref="ns3:MediaServiceSystemTag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bc7b5-2d8a-41e3-9967-a28f09de8da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6f456-3fdd-4949-8931-309a41d72cc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101198-1DB4-45FD-97AF-16DCE77B80D0}">
  <ds:schemaRefs>
    <ds:schemaRef ds:uri="http://schemas.microsoft.com/sharepoint/v3/contenttype/forms"/>
  </ds:schemaRefs>
</ds:datastoreItem>
</file>

<file path=customXml/itemProps2.xml><?xml version="1.0" encoding="utf-8"?>
<ds:datastoreItem xmlns:ds="http://schemas.openxmlformats.org/officeDocument/2006/customXml" ds:itemID="{F86B9259-DEFC-45E8-8E40-FBF555194F26}">
  <ds:schemaRef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b08bc7b5-2d8a-41e3-9967-a28f09de8dad"/>
    <ds:schemaRef ds:uri="http://www.w3.org/XML/1998/namespace"/>
    <ds:schemaRef ds:uri="http://purl.org/dc/elements/1.1/"/>
    <ds:schemaRef ds:uri="65a6f456-3fdd-4949-8931-309a41d72ccb"/>
    <ds:schemaRef ds:uri="http://purl.org/dc/terms/"/>
  </ds:schemaRefs>
</ds:datastoreItem>
</file>

<file path=customXml/itemProps3.xml><?xml version="1.0" encoding="utf-8"?>
<ds:datastoreItem xmlns:ds="http://schemas.openxmlformats.org/officeDocument/2006/customXml" ds:itemID="{6574778A-C895-46F8-9736-AFEE6F4D4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bc7b5-2d8a-41e3-9967-a28f09de8dad"/>
    <ds:schemaRef ds:uri="65a6f456-3fdd-4949-8931-309a41d72c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Office 2013 - 2022 Theme</Template>
  <TotalTime>8260</TotalTime>
  <Words>16870</Words>
  <Application>Microsoft Office PowerPoint</Application>
  <PresentationFormat>A4 Paper (210x297 mm)</PresentationFormat>
  <Paragraphs>1279</Paragraphs>
  <Slides>107</Slides>
  <Notes>81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107</vt:i4>
      </vt:variant>
    </vt:vector>
  </HeadingPairs>
  <TitlesOfParts>
    <vt:vector size="116" baseType="lpstr">
      <vt:lpstr>Arial</vt:lpstr>
      <vt:lpstr>Calibri</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Boîte à outils pour l'accès à l'énergie en milieu urbain pour les collectivités locales</vt:lpstr>
      <vt:lpstr>Orientation des modules de la boîte à outils</vt:lpstr>
      <vt:lpstr>Aperçu du module</vt:lpstr>
      <vt:lpstr>Aperçu du module Introduction</vt:lpstr>
      <vt:lpstr>Aperçu du module 1 Connaître les acteurs de l’AEPE</vt:lpstr>
      <vt:lpstr>Aperçu du module 2 Utiliser les témoignages comme données</vt:lpstr>
      <vt:lpstr>Aperçu du module 3 Identifier les données disponibles localement</vt:lpstr>
      <vt:lpstr>Aperçu du module 4 Élaborer une base de référence de l’AEPE</vt:lpstr>
      <vt:lpstr>Aperçu du module 5 Comprendre les obstacles locaux</vt:lpstr>
      <vt:lpstr>Aperçu du module 6 Optimiser les compétences disponibles localement</vt:lpstr>
      <vt:lpstr>Aperçu du module 7 Concevoir des mesures d'AEPE</vt:lpstr>
      <vt:lpstr>Aperçu du module 8 Promouvoir l'accès à l'énergie </vt:lpstr>
      <vt:lpstr>Introduction</vt:lpstr>
      <vt:lpstr>Introduction</vt:lpstr>
      <vt:lpstr>Le potentiel des collectivités locales</vt:lpstr>
      <vt:lpstr>Cadre commun de présentation  des rapports (CCR)</vt:lpstr>
      <vt:lpstr>Le pilier "Accès à l'énergie et précarité énergétique" (PAEPE)</vt:lpstr>
      <vt:lpstr>Définitions du PAEPE</vt:lpstr>
      <vt:lpstr>Possibilités de réduction des émissions, de résilience climatique et d'équité sociale</vt:lpstr>
      <vt:lpstr>Comprendre les actifs de l’AEPE</vt:lpstr>
      <vt:lpstr>Types d'actifs de l’AEPE Production et distribution à la source</vt:lpstr>
      <vt:lpstr>Types d'actifs de l’AEPE Échelle de l’arrondissement et du quartier</vt:lpstr>
      <vt:lpstr>Comment utiliser cette boîte à outils Utilisation des modules et des outils</vt:lpstr>
      <vt:lpstr>Comment utiliser cette boîte à outils Les outils et les guides de facilitation</vt:lpstr>
      <vt:lpstr>Comment utiliser cette boîte à outils Les fiches de diagnostic</vt:lpstr>
      <vt:lpstr>Module 1 Connaître les acteurs de l’AEPE</vt:lpstr>
      <vt:lpstr>Connaître les acteurs de l’AEPE</vt:lpstr>
      <vt:lpstr>Qui participe à la prise de décision ?</vt:lpstr>
      <vt:lpstr>Les acteurs de l’AEPE dans  la ville du Cap, Afrique du Sud</vt:lpstr>
      <vt:lpstr>Les parties prenantes et les mesures au Cap</vt:lpstr>
      <vt:lpstr>La gouvernance de l’AEPE</vt:lpstr>
      <vt:lpstr>Outil de cartographie des  parties prenantes</vt:lpstr>
      <vt:lpstr>Outil et guide de facilitation Identification des parties prenantes</vt:lpstr>
      <vt:lpstr>Ferramenta e guia de facilitação Mapeamento das partes interessadas</vt:lpstr>
      <vt:lpstr>PowerPoint Presentation</vt:lpstr>
      <vt:lpstr>PowerPoint Presentation</vt:lpstr>
      <vt:lpstr>PowerPoint Presentation</vt:lpstr>
      <vt:lpstr>Fiche de diagnostic Connaître les acteurs de l’AEPE  </vt:lpstr>
      <vt:lpstr>Module 2 Utiliser les témoignages comme données</vt:lpstr>
      <vt:lpstr>Utiliser les témoignages comme données</vt:lpstr>
      <vt:lpstr>Placer les personnes au centre </vt:lpstr>
      <vt:lpstr>Documenter les témoignages</vt:lpstr>
      <vt:lpstr>Outil et guide de facilitation Remue-méninges sur les témoignages</vt:lpstr>
      <vt:lpstr>Outil et guide de facilitation Catégorisation en énergie fiable, durable et abordable</vt:lpstr>
      <vt:lpstr>Outil et guide de facilitation Problématiques</vt:lpstr>
      <vt:lpstr>PowerPoint Presentation</vt:lpstr>
      <vt:lpstr>PowerPoint Presentation</vt:lpstr>
      <vt:lpstr>PowerPoint Presentation</vt:lpstr>
      <vt:lpstr>Fiche de diagnostic Utiliser les témoignages comme données</vt:lpstr>
      <vt:lpstr>Module 3 Identifier les données disponibles localement</vt:lpstr>
      <vt:lpstr>Identifier les données disponibles localement</vt:lpstr>
      <vt:lpstr>Pourquoi les indicateurs  sont-ils importants? </vt:lpstr>
      <vt:lpstr>Les services publics comme sources  de données </vt:lpstr>
      <vt:lpstr>Outil de base de données des  indicateurs de l’AEPE</vt:lpstr>
      <vt:lpstr>Outil et guide de facilitation Base de données des indicateurs</vt:lpstr>
      <vt:lpstr>Outil et guide de facilitation Fiche de travail pour la cartographie des indicateurs</vt:lpstr>
      <vt:lpstr>Fiche de diagnostic Identifier les données disponibles localement</vt:lpstr>
      <vt:lpstr>Module 4 Élaborer une base de référence de l’AEPE</vt:lpstr>
      <vt:lpstr>Élaborer une base de référence de l’AEPE</vt:lpstr>
      <vt:lpstr>Outil d'élaboration de base de référence</vt:lpstr>
      <vt:lpstr>Outil et guide de facilitation Recueillir des témoignages et des données quantitatives </vt:lpstr>
      <vt:lpstr>Outil et guide de facilitation Recueillir des témoignages et des données quantitatives </vt:lpstr>
      <vt:lpstr>PowerPoint Presentation</vt:lpstr>
      <vt:lpstr>PowerPoint Presentation</vt:lpstr>
      <vt:lpstr>Fiche de diagnostic Élaborer une base de référence de l’AEPE</vt:lpstr>
      <vt:lpstr>Module 5 Comprendre les obstacles locaux</vt:lpstr>
      <vt:lpstr>Comprendre les  obstacles locaux</vt:lpstr>
      <vt:lpstr>Pourquoi penser aux  obstacles?</vt:lpstr>
      <vt:lpstr>Les obstacles à l'accès à l'énergie  dans les villes</vt:lpstr>
      <vt:lpstr>Les types d’obstacles</vt:lpstr>
      <vt:lpstr>Identifier les obstacles</vt:lpstr>
      <vt:lpstr>Outil et guide de facilitation Identifier les obstacles rencontrés par les collectivités locales</vt:lpstr>
      <vt:lpstr>PowerPoint Presentation</vt:lpstr>
      <vt:lpstr>PowerPoint Presentation</vt:lpstr>
      <vt:lpstr>Module 6 Optimiser les compétences disponibles localement</vt:lpstr>
      <vt:lpstr>Optimiser les compétences disponibles localement</vt:lpstr>
      <vt:lpstr>Les compétences des collectivités locales dans les secteurs de l’AEPE</vt:lpstr>
      <vt:lpstr>Identifier ses compétences</vt:lpstr>
      <vt:lpstr>Outil et guide de facilitation Identification des actifs et du champ d'application de l’AEPE</vt:lpstr>
      <vt:lpstr>Outil et guide de facilitation Analyse des compétences</vt:lpstr>
      <vt:lpstr>PowerPoint Presentation</vt:lpstr>
      <vt:lpstr>PowerPoint Presentation</vt:lpstr>
      <vt:lpstr>PowerPoint Presentation</vt:lpstr>
      <vt:lpstr>Fiche de diagnostic Optimiser les compétences disponibles localement</vt:lpstr>
      <vt:lpstr>Module 7 Concevoir des mesures d'AEPE</vt:lpstr>
      <vt:lpstr>Elaboração de intervenções de EAP</vt:lpstr>
      <vt:lpstr>Les mesures dans le cadre de l’AEPE</vt:lpstr>
      <vt:lpstr>Les approches de la conception des mesures d'AEPE</vt:lpstr>
      <vt:lpstr>Identifier les mesures essentielles</vt:lpstr>
      <vt:lpstr>Les labels de mesures </vt:lpstr>
      <vt:lpstr>Outil et guide de facilitation Identifier et personnaliser les mesures locales </vt:lpstr>
      <vt:lpstr>PowerPoint Presentation</vt:lpstr>
      <vt:lpstr>PowerPoint Presentation</vt:lpstr>
      <vt:lpstr>PowerPoint Presentation</vt:lpstr>
      <vt:lpstr>PowerPoint Presentation</vt:lpstr>
      <vt:lpstr>PowerPoint Presentation</vt:lpstr>
      <vt:lpstr>PowerPoint Presentation</vt:lpstr>
      <vt:lpstr>Module 8 Promouvoir l'accès  à l'énergie</vt:lpstr>
      <vt:lpstr>Promouvoir l'accès à l'énergie</vt:lpstr>
      <vt:lpstr>Raconter votre action d’AEPE</vt:lpstr>
      <vt:lpstr>Outil de narration d'action</vt:lpstr>
      <vt:lpstr>Outil et guide de facilitation Outil d'évaluation des co-bénéfices</vt:lpstr>
      <vt:lpstr>Outil et guide de facilitation  Fiche de travail sur les témoignages</vt:lpstr>
      <vt:lpstr>Fiche de diagnostic Promouvoir l'accès à l'énergie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dc:creator>
  <cp:keywords>, docId:A6D5423CD7D9965F523454F332B0EA97</cp:keywords>
  <cp:lastModifiedBy>Nicky</cp:lastModifiedBy>
  <cp:revision>107</cp:revision>
  <cp:lastPrinted>2024-02-12T18:30:14Z</cp:lastPrinted>
  <dcterms:created xsi:type="dcterms:W3CDTF">2023-06-20T07:20:27Z</dcterms:created>
  <dcterms:modified xsi:type="dcterms:W3CDTF">2024-07-02T15:19:28Z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0x010100CAD7C13D2379294CAEF197AB6FA04F94</vt:lpwstr>
  </property>
  <property fmtid="{D5CDD505-2E9C-101B-9397-08002B2CF9AE}" pid="3" name="MSIP_Label_82fa3fd3-029b-403d-91b4-1dc930cb0e60_Enabled">
    <vt:lpwstr>true</vt:lpwstr>
  </property>
  <property fmtid="{D5CDD505-2E9C-101B-9397-08002B2CF9AE}" pid="4" name="MSIP_Label_82fa3fd3-029b-403d-91b4-1dc930cb0e60_SetDate">
    <vt:lpwstr>2023-07-03T17:01:41Z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1eaa8f04-c1d6-44cd-87da-a1e7aab60aa5</vt:lpwstr>
  </property>
  <property fmtid="{D5CDD505-2E9C-101B-9397-08002B2CF9AE}" pid="9" name="MSIP_Label_82fa3fd3-029b-403d-91b4-1dc930cb0e60_ContentBits">
    <vt:lpwstr>0</vt:lpwstr>
  </property>
  <property fmtid="{D5CDD505-2E9C-101B-9397-08002B2CF9AE}" pid="10" name="MediaServiceImageTags">
    <vt:lpwstr/>
  </property>
  <property fmtid="{D5CDD505-2E9C-101B-9397-08002B2CF9AE}" pid="11" name="Order">
    <vt:r8>49800</vt:r8>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Arup_Tags">
    <vt:lpwstr/>
  </property>
  <property fmtid="{D5CDD505-2E9C-101B-9397-08002B2CF9AE}" pid="19" name="CO_Topics">
    <vt:lpwstr/>
  </property>
  <property fmtid="{D5CDD505-2E9C-101B-9397-08002B2CF9AE}" pid="20" name="Arup_TypeOfContent">
    <vt:lpwstr/>
  </property>
  <property fmtid="{D5CDD505-2E9C-101B-9397-08002B2CF9AE}" pid="21" name="CO_Communities">
    <vt:lpwstr/>
  </property>
</Properties>
</file>